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86" r:id="rId7"/>
    <p:sldId id="287" r:id="rId8"/>
    <p:sldId id="289" r:id="rId9"/>
    <p:sldId id="290" r:id="rId10"/>
    <p:sldId id="292" r:id="rId11"/>
    <p:sldId id="29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4" autoAdjust="0"/>
    <p:restoredTop sz="90655" autoAdjust="0"/>
  </p:normalViewPr>
  <p:slideViewPr>
    <p:cSldViewPr snapToGrid="0">
      <p:cViewPr varScale="1">
        <p:scale>
          <a:sx n="98" d="100"/>
          <a:sy n="98" d="100"/>
        </p:scale>
        <p:origin x="208" y="68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5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1EF61-B0CB-D315-035A-ABEEC65A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78B6F5-6432-2215-07A2-FA36AC6E5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715E0-3B37-3366-17FE-0F6E6EABF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665BD-A439-7843-E6FC-21FA4ACD9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1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08CF7-8EDA-D907-351F-04806730D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3E5FB-DAC8-CDD1-56C3-27060CF32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99C46-89A6-0670-0EB6-0E6BE2404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A7B2B-0875-F2C1-083C-921F18DC1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0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061E-AAE1-93B0-9993-67DE139A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DE036B-C638-3909-37E3-C4431E3AB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482B1-38AA-FD77-41A3-7392F07D2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17BA3-F30D-9257-6389-5420ACEA8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2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3F31E-D526-488A-4C3C-4BB10225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C3D29-D491-73DC-92C8-73B545D81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8D493-8D7D-E858-8BB9-B7C6E36D8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5508C-A13A-91B1-D8E2-E28C74771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4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FA5F7-195D-ADBE-36C9-7024C8BF8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5ADF0-40C2-3B76-1F28-955D80F15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E0BCC3-8629-B630-E507-FACE0F6EC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22CEF-9B6F-8846-73E4-82E6CA51C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23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1513E-F5B1-9709-1482-F417700DF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1330B2-551A-B92E-3744-60FDDE0FF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79F0F-5F70-035D-3260-684302DA5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5F0BA-7929-AC52-6FED-888F2A423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7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1918" y="3329790"/>
            <a:ext cx="4941771" cy="3200400"/>
          </a:xfrm>
        </p:spPr>
        <p:txBody>
          <a:bodyPr anchor="ctr"/>
          <a:lstStyle/>
          <a:p>
            <a:r>
              <a:rPr lang="en-US" dirty="0"/>
              <a:t>Sampling Theorem</a:t>
            </a:r>
          </a:p>
        </p:txBody>
      </p:sp>
      <p:pic>
        <p:nvPicPr>
          <p:cNvPr id="3" name="Picture 2" descr="In which hand is samuel hiding his true feelings?">
            <a:extLst>
              <a:ext uri="{FF2B5EF4-FFF2-40B4-BE49-F238E27FC236}">
                <a16:creationId xmlns:a16="http://schemas.microsoft.com/office/drawing/2014/main" id="{B325461A-E61D-402E-5BAC-A578568C7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8232" r="14821" b="23761"/>
          <a:stretch/>
        </p:blipFill>
        <p:spPr bwMode="auto">
          <a:xfrm>
            <a:off x="1045811" y="510005"/>
            <a:ext cx="4706261" cy="5645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570" y="-674915"/>
            <a:ext cx="7288282" cy="2121177"/>
          </a:xfrm>
        </p:spPr>
        <p:txBody>
          <a:bodyPr/>
          <a:lstStyle/>
          <a:p>
            <a:r>
              <a:rPr lang="en-US" dirty="0"/>
              <a:t>The Sampling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5232F9-FD00-464A-9F17-619C91AEF8F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26685" y="1891365"/>
                <a:ext cx="5737743" cy="4293203"/>
              </a:xfrm>
            </p:spPr>
            <p:txBody>
              <a:bodyPr>
                <a:normAutofit fontScale="77500" lnSpcReduction="20000"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↔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𝑿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</m:oMath>
                  </m:oMathPara>
                </a14:m>
                <a:endParaRPr lang="en-US" sz="3400" b="1" dirty="0"/>
              </a:p>
              <a:p>
                <a:pPr algn="ctr"/>
                <a:endParaRPr lang="en-US" sz="3400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𝑿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400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3400" dirty="0"/>
                  <a:t>    (Bandlimited)</a:t>
                </a:r>
              </a:p>
              <a:p>
                <a:pPr algn="ctr"/>
                <a:endParaRPr lang="en-US" sz="3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3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3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34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𝑩𝒕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3400" b="1" dirty="0"/>
              </a:p>
              <a:p>
                <a:pPr algn="ctr"/>
                <a:endParaRPr lang="en-US" sz="3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D5232F9-FD00-464A-9F17-619C91AEF8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26685" y="1891365"/>
                <a:ext cx="5737743" cy="4293203"/>
              </a:xfrm>
              <a:blipFill>
                <a:blip r:embed="rId3"/>
                <a:stretch>
                  <a:fillRect r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635A2-70B8-3EAB-6A18-952B02EB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A cartoon of men in blue shirts&#10;&#10;Description automatically generated">
            <a:extLst>
              <a:ext uri="{FF2B5EF4-FFF2-40B4-BE49-F238E27FC236}">
                <a16:creationId xmlns:a16="http://schemas.microsoft.com/office/drawing/2014/main" id="{304BBB2E-C07B-4255-A873-4FD6961D6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23" t="15608" r="18187" b="20342"/>
          <a:stretch/>
        </p:blipFill>
        <p:spPr bwMode="auto">
          <a:xfrm>
            <a:off x="7186368" y="1844256"/>
            <a:ext cx="4617831" cy="3473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A25F2-A3A1-4442-9C78-65947E527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45" y="3523577"/>
            <a:ext cx="978452" cy="11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B6373-6467-3275-28A4-4FE6BB992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0B712B-9D87-2445-F9B2-6E4485F0E5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94507" y="-1060589"/>
                <a:ext cx="7288282" cy="2121177"/>
              </a:xfrm>
            </p:spPr>
            <p:txBody>
              <a:bodyPr/>
              <a:lstStyle/>
              <a:p>
                <a:r>
                  <a:rPr lang="en-US" dirty="0"/>
                  <a:t>Add WSS 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0B712B-9D87-2445-F9B2-6E4485F0E5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94507" y="-1060589"/>
                <a:ext cx="7288282" cy="2121177"/>
              </a:xfrm>
              <a:blipFill>
                <a:blip r:embed="rId3"/>
                <a:stretch>
                  <a:fillRect l="-1757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D1B667-F523-D752-6047-FA03975EFD3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09890" y="1164655"/>
                <a:ext cx="5237230" cy="42932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𝒛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𝒚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400" b="1" dirty="0"/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nary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𝜼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𝝃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D1B667-F523-D752-6047-FA03975EFD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09890" y="1164655"/>
                <a:ext cx="5237230" cy="4293203"/>
              </a:xfrm>
              <a:blipFill>
                <a:blip r:embed="rId4"/>
                <a:stretch>
                  <a:fillRect l="-349" b="-9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3B492C-304D-4A79-19C7-618B2605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Image 156" descr="A cartoon of a person in a blue shirt&#10;&#10;Description automatically generated">
            <a:extLst>
              <a:ext uri="{FF2B5EF4-FFF2-40B4-BE49-F238E27FC236}">
                <a16:creationId xmlns:a16="http://schemas.microsoft.com/office/drawing/2014/main" id="{31C130BF-4430-7932-971F-42BBE439B54A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7415" r="15294" b="17994"/>
          <a:stretch/>
        </p:blipFill>
        <p:spPr bwMode="auto">
          <a:xfrm>
            <a:off x="944880" y="1493347"/>
            <a:ext cx="4670612" cy="4293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757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EF476-283D-D79B-7B79-6AE69CDB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5D3B75-61CC-CA92-E948-662D5D8D193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3619" y="-1358972"/>
                <a:ext cx="7288282" cy="2121177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AUtocorrelation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5D3B75-61CC-CA92-E948-662D5D8D19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3619" y="-1358972"/>
                <a:ext cx="7288282" cy="212117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795D835-D078-F1E2-DDEB-78776B6BA67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384882" y="844020"/>
                <a:ext cx="9794861" cy="42932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𝜼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𝜼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  <m:sup/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den>
                            </m:f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den>
                            </m:f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endParaRPr lang="en-US" sz="2400" dirty="0"/>
              </a:p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den>
                            </m:f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Take expectation</a:t>
                </a:r>
              </a:p>
              <a:p>
                <a:pPr algn="ctr"/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d>
                        <m:dPr>
                          <m:endChr m:val="}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𝜼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𝜼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</m:e>
                      </m:acc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  <a:p>
                <a:pPr algn="ctr"/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  <m:sup/>
                          <m:e>
                            <m:acc>
                              <m:accPr>
                                <m:chr m:val="̅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𝑩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acc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d>
                  </m:oMath>
                </a14:m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795D835-D078-F1E2-DDEB-78776B6BA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384882" y="844020"/>
                <a:ext cx="9794861" cy="4293203"/>
              </a:xfrm>
              <a:blipFill>
                <a:blip r:embed="rId4"/>
                <a:stretch>
                  <a:fillRect b="-23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A3033A-33BB-127D-2F0E-2795F224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8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2EDFF-C0AD-3F47-024F-047297ADD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0E2DBB-105B-7AD8-7115-97A9EE14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2478114"/>
            <a:ext cx="4229100" cy="28497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EE6E19-6661-A46E-742A-46D12DD7A99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3619" y="-1358972"/>
                <a:ext cx="7288282" cy="2121177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Change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variable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EEE6E19-6661-A46E-742A-46D12DD7A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3619" y="-1358972"/>
                <a:ext cx="7288282" cy="212117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510F69-4D8A-0340-E8CC-16DEEE4C7DE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-443918" y="958320"/>
                <a:ext cx="9794861" cy="42932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d>
                        <m:dPr>
                          <m:endChr m:val="}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d>
                        <m:dPr>
                          <m:endChr m:val="}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num>
                                    <m:den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den>
                                  </m:f>
                                </m:e>
                              </m:d>
                            </m:e>
                          </m:nary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</m:d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𝒔𝒊𝒏𝒄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𝒔𝒊𝒏𝒄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E510F69-4D8A-0340-E8CC-16DEEE4C7D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-443918" y="958320"/>
                <a:ext cx="9794861" cy="4293203"/>
              </a:xfr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3B9B306-E9F1-5BE5-D5FA-121E012C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66382-5F4F-9D9A-7FF0-41FCF3CC0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7E2C0D-6AC0-0D84-7BF5-1568B652AC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3619" y="-1358972"/>
                <a:ext cx="7288282" cy="2121177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Evaluation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series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7E2C0D-6AC0-0D84-7BF5-1568B652AC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3619" y="-1358972"/>
                <a:ext cx="7288282" cy="212117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2B27DA-0B31-91BE-BDC3-E5FF8D582A5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264566" y="617825"/>
                <a:ext cx="10367565" cy="42932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𝝉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  <m:sup/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𝒔𝒊𝒏𝒄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𝑩𝒕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2400" dirty="0"/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𝒔𝒊𝒏𝒄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Since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sz="2400" dirty="0"/>
                  <a:t> is bandlimited</a:t>
                </a:r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𝒔𝒊𝒏𝒄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𝑩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𝒔𝒊𝒏𝒄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𝑩𝒕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𝒔𝒊𝒏𝒄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𝝃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den>
                            </m:f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𝒔𝒊𝒏𝒄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𝝉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𝜼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)=</m:t>
                        </m:r>
                      </m:e>
                    </m:nary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endParaRPr lang="en-US" sz="2400" b="1" dirty="0"/>
              </a:p>
              <a:p>
                <a:pPr algn="ctr"/>
                <a:r>
                  <a:rPr lang="en-US" sz="2400" dirty="0"/>
                  <a:t> Thus</a:t>
                </a:r>
              </a:p>
              <a:p>
                <a:pPr algn="ctr"/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𝝃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den>
                            </m:f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𝒔𝒊𝒏𝒄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</m:e>
                    </m:nary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algn="ctr"/>
                <a:endParaRPr lang="en-US" sz="24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2B27DA-0B31-91BE-BDC3-E5FF8D582A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264566" y="617825"/>
                <a:ext cx="10367565" cy="4293203"/>
              </a:xfrm>
              <a:blipFill>
                <a:blip r:embed="rId4"/>
                <a:stretch>
                  <a:fillRect b="-34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7CC1D-9F34-FCF7-4DCE-D0CFDBC7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03005-F94F-E1A1-834D-F9ADF0FF0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365" y="4867976"/>
            <a:ext cx="1393049" cy="16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A8B9-4F49-A698-A117-BB94053E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B802E4-5F6F-B4A9-ACD6-1AFAEE440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1"/>
          <a:stretch/>
        </p:blipFill>
        <p:spPr bwMode="auto">
          <a:xfrm>
            <a:off x="6486535" y="218457"/>
            <a:ext cx="5705465" cy="6421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691AEC-AB9E-EB3B-660D-00EA933FF33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91341" y="-1490451"/>
                <a:ext cx="7288282" cy="2121177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Power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spectral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density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691AEC-AB9E-EB3B-660D-00EA933FF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91341" y="-1490451"/>
                <a:ext cx="7288282" cy="212117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07E6BDA-46D2-1A8B-A2E4-938F82D9712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39991" y="434945"/>
                <a:ext cx="5824440" cy="42932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𝒔𝒊𝒏𝒄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den>
                                </m:f>
                              </m:e>
                            </m:d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sup>
                            </m:s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nary>
                      </m:e>
                    </m:d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𝚷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algn="ctr"/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𝚷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en-US" sz="2400" dirty="0"/>
                  <a:t> is 1 for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/>
                  <a:t> and zero  </a:t>
                </a:r>
                <a:r>
                  <a:rPr lang="en-US" sz="2400" dirty="0" err="1"/>
                  <a:t>o.w</a:t>
                </a:r>
                <a:r>
                  <a:rPr lang="en-US" sz="2400" dirty="0"/>
                  <a:t>.</a:t>
                </a:r>
              </a:p>
              <a:p>
                <a:pPr algn="ctr"/>
                <a:r>
                  <a:rPr lang="en-US" sz="2400" i="0" dirty="0">
                    <a:latin typeface="Cambria Math" panose="02040503050406030204" pitchFamily="18" charset="0"/>
                  </a:rPr>
                  <a:t>______________________________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𝐢𝐟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𝐧𝐨𝐢𝐬𝐞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𝐬𝐚𝐦𝐩𝐥𝐞𝐬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𝐚𝐫𝐞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𝐰𝐡𝐢𝐭𝐞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𝐮𝐧𝐜𝐨𝐫𝐫𝐞𝐥𝐚𝐭𝐞𝐝</m:t>
                      </m:r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07E6BDA-46D2-1A8B-A2E4-938F82D97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39991" y="434945"/>
                <a:ext cx="5824440" cy="4293203"/>
              </a:xfrm>
              <a:blipFill>
                <a:blip r:embed="rId5"/>
                <a:stretch>
                  <a:fillRect l="-5858" r="-5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95EF6EB-3F13-E624-FABC-86A7EE68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5CD0E-178E-4327-3819-E399C8E46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574" y="3771001"/>
            <a:ext cx="978452" cy="11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0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4CE46-768F-B928-5E9C-A0361FBE2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7DC60B-585E-4CC9-451F-0C881D94D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1"/>
          <a:stretch/>
        </p:blipFill>
        <p:spPr bwMode="auto">
          <a:xfrm>
            <a:off x="6486535" y="218457"/>
            <a:ext cx="5705465" cy="6421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E706F9-243C-508B-4EB5-102DC883252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91341" y="-1490451"/>
                <a:ext cx="7288282" cy="2121177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Power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spectral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density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E706F9-243C-508B-4EB5-102DC88325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91341" y="-1490451"/>
                <a:ext cx="7288282" cy="212117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D0873BB-72C5-368E-DAFB-7BE6C7628B6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39991" y="434945"/>
                <a:ext cx="5824440" cy="4293203"/>
              </a:xfr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den>
                              </m:f>
                            </m:e>
                          </m:d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𝒔𝒊𝒏𝒄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num>
                                  <m:den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den>
                                </m:f>
                              </m:e>
                            </m:d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sup>
                            </m:s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</m:e>
                        </m:nary>
                      </m:e>
                    </m:d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𝚷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algn="ctr"/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𝚷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en-US" sz="2400" dirty="0"/>
                  <a:t> is 1 for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/>
                  <a:t> and zero  </a:t>
                </a:r>
                <a:r>
                  <a:rPr lang="en-US" sz="2400" dirty="0" err="1"/>
                  <a:t>o.w</a:t>
                </a:r>
                <a:r>
                  <a:rPr lang="en-US" sz="2400" dirty="0"/>
                  <a:t>.</a:t>
                </a:r>
              </a:p>
              <a:p>
                <a:pPr algn="ctr"/>
                <a:r>
                  <a:rPr lang="en-US" sz="2400" i="0" dirty="0">
                    <a:latin typeface="Cambria Math" panose="02040503050406030204" pitchFamily="18" charset="0"/>
                  </a:rPr>
                  <a:t>______________________________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𝐢𝐟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𝐧𝐨𝐢𝐬𝐞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𝐬𝐚𝐦𝐩𝐥𝐞𝐬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𝐚𝐫𝐞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𝐰𝐡𝐢𝐭𝐞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𝐮𝐧𝐜𝐨𝐫𝐫𝐞𝐥𝐚𝐭𝐞𝐝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𝝃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den>
                          </m:f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acc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then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𝝃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acc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𝒔𝒊𝒏𝒄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𝜼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𝝃</m:t>
                                </m:r>
                              </m:e>
                              <m:sup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acc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𝜫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den>
                        </m:f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sz="2400" dirty="0"/>
                  <a:t> BL white noise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D0873BB-72C5-368E-DAFB-7BE6C7628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39991" y="434945"/>
                <a:ext cx="5824440" cy="4293203"/>
              </a:xfrm>
              <a:blipFill>
                <a:blip r:embed="rId5"/>
                <a:stretch>
                  <a:fillRect l="-5858" r="-5230" b="-3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D51B0AB-A2D9-0524-F5BF-DCB5468C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695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168DCE-134F-4610-A6AA-88CEBE8D71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{5E6AD2E5-22F1-4A44-8062-6F9BEA2800A6}tf67328976_win32</Template>
  <TotalTime>970</TotalTime>
  <Words>310</Words>
  <Application>Microsoft Office PowerPoint</Application>
  <PresentationFormat>Widescreen</PresentationFormat>
  <Paragraphs>81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Tenorite</vt:lpstr>
      <vt:lpstr>Custom</vt:lpstr>
      <vt:lpstr>Sampling Theorem</vt:lpstr>
      <vt:lpstr>The Sampling Theorem</vt:lpstr>
      <vt:lpstr>Add WSS Noise ξ(t)</vt:lpstr>
      <vt:lpstr> AUtocorrelation ξ(t)</vt:lpstr>
      <vt:lpstr> Change of variable</vt:lpstr>
      <vt:lpstr> Evaluation of series</vt:lpstr>
      <vt:lpstr> Power spectral density</vt:lpstr>
      <vt:lpstr> Power spectral density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Marks, Robert</dc:creator>
  <cp:lastModifiedBy>Marks, Robert</cp:lastModifiedBy>
  <cp:revision>8</cp:revision>
  <dcterms:created xsi:type="dcterms:W3CDTF">2025-05-01T02:35:54Z</dcterms:created>
  <dcterms:modified xsi:type="dcterms:W3CDTF">2025-05-01T18:46:16Z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