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7"/>
  </p:notesMasterIdLst>
  <p:sldIdLst>
    <p:sldId id="256" r:id="rId2"/>
    <p:sldId id="276" r:id="rId3"/>
    <p:sldId id="258" r:id="rId4"/>
    <p:sldId id="283" r:id="rId5"/>
    <p:sldId id="277" r:id="rId6"/>
    <p:sldId id="270" r:id="rId7"/>
    <p:sldId id="271" r:id="rId8"/>
    <p:sldId id="272" r:id="rId9"/>
    <p:sldId id="274" r:id="rId10"/>
    <p:sldId id="275" r:id="rId11"/>
    <p:sldId id="279" r:id="rId12"/>
    <p:sldId id="278" r:id="rId13"/>
    <p:sldId id="280" r:id="rId14"/>
    <p:sldId id="281" r:id="rId15"/>
    <p:sldId id="282" r:id="rId16"/>
    <p:sldId id="259" r:id="rId17"/>
    <p:sldId id="261" r:id="rId18"/>
    <p:sldId id="262" r:id="rId19"/>
    <p:sldId id="268" r:id="rId20"/>
    <p:sldId id="264" r:id="rId21"/>
    <p:sldId id="265" r:id="rId22"/>
    <p:sldId id="267" r:id="rId23"/>
    <p:sldId id="266" r:id="rId24"/>
    <p:sldId id="269" r:id="rId25"/>
    <p:sldId id="263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0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203" autoAdjust="0"/>
  </p:normalViewPr>
  <p:slideViewPr>
    <p:cSldViewPr>
      <p:cViewPr varScale="1">
        <p:scale>
          <a:sx n="90" d="100"/>
          <a:sy n="90" d="100"/>
        </p:scale>
        <p:origin x="148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2EDF8A4-8CA5-4CF1-85FD-F7298E40104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95CC3B7F-7F6E-413F-87DF-BD54A6E3463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28C82959-C338-44E4-8330-BED2771FD20E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2BEFA2A4-3226-4381-B2DB-5098F1413F7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50FF74A9-7B60-4065-BEDC-912B691E7F0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30A4405F-7897-4934-9AD8-BCB7E6ADA4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91DFFB7-7D54-4047-87B0-1EAB5D4C471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5EA633F8-94A8-4F60-A5F2-1A94B919A38A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pic>
        <p:nvPicPr>
          <p:cNvPr id="5" name="Picture 3" descr="D:\FRONTPAGE THEMES\NATURE\ANABNR2.PNG">
            <a:extLst>
              <a:ext uri="{FF2B5EF4-FFF2-40B4-BE49-F238E27FC236}">
                <a16:creationId xmlns:a16="http://schemas.microsoft.com/office/drawing/2014/main" id="{CF1ED6B3-617B-4C69-A354-57C240462D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>
            <a:extLst>
              <a:ext uri="{FF2B5EF4-FFF2-40B4-BE49-F238E27FC236}">
                <a16:creationId xmlns:a16="http://schemas.microsoft.com/office/drawing/2014/main" id="{E9A278A7-A524-4D65-98B3-ECE29D20D0B5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C47E0B50-7379-4811-BEA8-4D4910FB27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ECA8DBE5-B15F-4E11-91DD-4AA5AFC07B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1975E040-F936-4304-81AC-AACCCE8C5F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DAF35CB0-B8BA-4AAA-94EA-A1C46ACAA6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5936192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D339D992-0455-4D69-9877-A2141EF586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750FD7CB-11F9-4C0D-987B-5E63991AF1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64D3AC03-F65C-45CB-956F-F47B77514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853913-5D2C-4121-90A7-B86195FD57E6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3380085717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46043637-B26F-465F-BE27-90A2C4F4A4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9DBA0C04-C58A-406F-B2A5-79301D3484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415AA235-58B0-4790-8E2C-59D6B86CCC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9F6E61-D35C-433E-A305-AE98E5152A5D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855898382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9F364957-FC9D-4C1C-8DCF-F427DE8895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94B3868A-CBEA-4945-BB7A-D14ABC7758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6F24EA49-0A28-49DF-AEC5-C0F90FB0AC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FC27C9-EB87-4536-A175-65D3726D1610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3991438342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9E85FD59-6E9D-4A09-8481-1C0AAEC73B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D21C2A62-2C2D-4472-8157-BA87E51F56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E6D04574-955C-4036-B51F-AF25405CE2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1FC5C3-1D8B-43F2-9998-560069C23DC6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2734547154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A134117-C005-4A82-8AB3-C1E58CD510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5757794F-EF68-4FEC-9392-3084E269DF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44DBC06D-0194-4884-A3D9-641DACFCE4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894F32-768D-4348-BEA3-BC5E7F022EED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3310941071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A9432A0-F637-43DB-A758-7598329E2F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B77991A0-635A-4127-B0CB-8C116F6CEA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A0E1D310-31CD-4A61-B266-BD28BAF884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C32FD9-0E41-4C55-938A-7AA9F6DA2F6A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560471373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191ABA62-637C-44B5-B730-9E78685E67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E5E64876-80D6-4A17-85A2-68EFE4E98D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92189CCF-110C-42F9-8637-2358C07BEF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F37B70-E58F-4B49-A6D9-C2A399549812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941715672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849D1DCB-3C33-4A7F-88E0-8D354402BA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E8EA3DD6-4F24-4B90-A710-9C53CB2DC4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33A6B24-A6C1-4475-832D-43EBC6D47E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7A461D-E878-4B51-9AEC-C85D5A1E1803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875801994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018FF4D-12FD-4E57-850C-86B951CFDA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4E54D0DC-9197-4389-930A-6EAE3F128D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EB8A469E-5C37-4ED9-B007-044379CCCB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B20A9F-4F0E-4FFB-A04B-FB726DAABC41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845371190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2049418-CD0B-4A62-B680-7B48947888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08E7DF58-82BE-497F-8FA6-E88E7EF7FC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30C22016-9007-4412-B603-23C40769E2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AFDC2-6161-4749-B8B0-C31525F60EFB}" type="slidenum">
              <a:rPr lang="en-US" altLang="en-US"/>
              <a:pPr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2639522733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7B14661-6473-41F7-A776-0498843ECBF4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2B40218-832B-442D-83B3-1C569659D71B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28" name="Rectangle 4" descr="Stationery">
            <a:extLst>
              <a:ext uri="{FF2B5EF4-FFF2-40B4-BE49-F238E27FC236}">
                <a16:creationId xmlns:a16="http://schemas.microsoft.com/office/drawing/2014/main" id="{B6276404-DDC4-44FC-8222-72E861A47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29" name="Rectangle 5" descr="Stationery">
            <a:extLst>
              <a:ext uri="{FF2B5EF4-FFF2-40B4-BE49-F238E27FC236}">
                <a16:creationId xmlns:a16="http://schemas.microsoft.com/office/drawing/2014/main" id="{63DFF9CE-E239-4AFA-A583-BFDB91DE4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18BC978-78B5-413F-8A54-66141E4B90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4FBF1CCC-2B46-4D9A-97AB-0159A3095D0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C6721AC3-C058-4801-9385-1660ED04955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pic>
        <p:nvPicPr>
          <p:cNvPr id="1033" name="Picture 9" descr="C:\Wendy\anabnr2.GIF">
            <a:extLst>
              <a:ext uri="{FF2B5EF4-FFF2-40B4-BE49-F238E27FC236}">
                <a16:creationId xmlns:a16="http://schemas.microsoft.com/office/drawing/2014/main" id="{E83154E3-2334-4074-8DD0-010CA2E636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Rectangle 10">
            <a:extLst>
              <a:ext uri="{FF2B5EF4-FFF2-40B4-BE49-F238E27FC236}">
                <a16:creationId xmlns:a16="http://schemas.microsoft.com/office/drawing/2014/main" id="{5B6DE17F-F8DE-45BF-A8B1-6CE84356F6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3083" name="Rectangle 11">
            <a:extLst>
              <a:ext uri="{FF2B5EF4-FFF2-40B4-BE49-F238E27FC236}">
                <a16:creationId xmlns:a16="http://schemas.microsoft.com/office/drawing/2014/main" id="{F7911121-53EF-4097-B1FB-33E31327743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E3FB7109-67DE-419F-AB7F-DF14A41D2DC0}" type="slidenum">
              <a:rPr lang="en-US" altLang="en-US"/>
              <a:pPr/>
              <a:t>‹#›</a:t>
            </a:fld>
            <a:endParaRPr lang="en-US" altLang="en-US" sz="1400"/>
          </a:p>
        </p:txBody>
      </p:sp>
      <p:sp>
        <p:nvSpPr>
          <p:cNvPr id="1036" name="Rectangle 12">
            <a:extLst>
              <a:ext uri="{FF2B5EF4-FFF2-40B4-BE49-F238E27FC236}">
                <a16:creationId xmlns:a16="http://schemas.microsoft.com/office/drawing/2014/main" id="{2AFA7E87-87A8-41FF-A4BD-9672BBB0BE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random/>
  </p:transition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1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2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wmf"/><Relationship Id="rId4" Type="http://schemas.openxmlformats.org/officeDocument/2006/relationships/oleObject" Target="../embeddings/oleObject2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8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2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43.wmf"/><Relationship Id="rId3" Type="http://schemas.openxmlformats.org/officeDocument/2006/relationships/image" Target="../media/image33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36.bin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4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7" Type="http://schemas.openxmlformats.org/officeDocument/2006/relationships/image" Target="../media/image48.wmf"/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47.png"/><Relationship Id="rId4" Type="http://schemas.openxmlformats.org/officeDocument/2006/relationships/image" Target="../media/image46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7" Type="http://schemas.openxmlformats.org/officeDocument/2006/relationships/image" Target="../media/image50.wmf"/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1.bin"/><Relationship Id="rId5" Type="http://schemas.openxmlformats.org/officeDocument/2006/relationships/image" Target="../media/image49.wmf"/><Relationship Id="rId4" Type="http://schemas.openxmlformats.org/officeDocument/2006/relationships/oleObject" Target="../embeddings/oleObject40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7" Type="http://schemas.openxmlformats.org/officeDocument/2006/relationships/image" Target="../media/image52.wmf"/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51.wmf"/><Relationship Id="rId4" Type="http://schemas.openxmlformats.org/officeDocument/2006/relationships/oleObject" Target="../embeddings/oleObject4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7" Type="http://schemas.openxmlformats.org/officeDocument/2006/relationships/image" Target="../media/image54.wmf"/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53.wmf"/><Relationship Id="rId4" Type="http://schemas.openxmlformats.org/officeDocument/2006/relationships/oleObject" Target="../embeddings/oleObject44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5.wmf"/><Relationship Id="rId4" Type="http://schemas.openxmlformats.org/officeDocument/2006/relationships/oleObject" Target="../embeddings/oleObject46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image" Target="../media/image47.png"/><Relationship Id="rId7" Type="http://schemas.openxmlformats.org/officeDocument/2006/relationships/image" Target="../media/image57.wmf"/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56.wmf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8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image" Target="../media/image47.png"/><Relationship Id="rId7" Type="http://schemas.openxmlformats.org/officeDocument/2006/relationships/image" Target="../media/image60.wmf"/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62.wmf"/><Relationship Id="rId5" Type="http://schemas.openxmlformats.org/officeDocument/2006/relationships/image" Target="../media/image59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61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7" Type="http://schemas.openxmlformats.org/officeDocument/2006/relationships/image" Target="../media/image10.jpeg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jpeg"/><Relationship Id="rId5" Type="http://schemas.openxmlformats.org/officeDocument/2006/relationships/image" Target="../media/image50.wmf"/><Relationship Id="rId4" Type="http://schemas.openxmlformats.org/officeDocument/2006/relationships/oleObject" Target="../embeddings/oleObject55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8.wmf"/><Relationship Id="rId7" Type="http://schemas.openxmlformats.org/officeDocument/2006/relationships/image" Target="../media/image20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9.wmf"/><Relationship Id="rId10" Type="http://schemas.openxmlformats.org/officeDocument/2006/relationships/image" Target="../media/image10.jpeg"/><Relationship Id="rId4" Type="http://schemas.openxmlformats.org/officeDocument/2006/relationships/oleObject" Target="../embeddings/oleObject10.bin"/><Relationship Id="rId9" Type="http://schemas.openxmlformats.org/officeDocument/2006/relationships/image" Target="../media/image2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23.wmf"/><Relationship Id="rId10" Type="http://schemas.openxmlformats.org/officeDocument/2006/relationships/image" Target="../media/image10.jpeg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>
            <a:extLst>
              <a:ext uri="{FF2B5EF4-FFF2-40B4-BE49-F238E27FC236}">
                <a16:creationId xmlns:a16="http://schemas.microsoft.com/office/drawing/2014/main" id="{52BF622F-A687-4103-BF2E-0D565516C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813A5CDE-5C25-4281-86FE-B0E624394C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8800">
                <a:solidFill>
                  <a:srgbClr val="0000FF"/>
                </a:solidFill>
              </a:rPr>
              <a:t>ECE 5345</a:t>
            </a: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C075E58C-DCC5-4ACE-9AEB-11772E60AD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Analysis &amp; Processing of Random Signals- Filtering RP’s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pic>
        <p:nvPicPr>
          <p:cNvPr id="3077" name="Picture 5" descr="http://cialab.ee.washington.edu/Marks-Stuff/Paintings/modbrick.jpg">
            <a:extLst>
              <a:ext uri="{FF2B5EF4-FFF2-40B4-BE49-F238E27FC236}">
                <a16:creationId xmlns:a16="http://schemas.microsoft.com/office/drawing/2014/main" id="{1B2541D8-DD75-4D6A-B77F-0F57CAA704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200400"/>
            <a:ext cx="2055813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9" descr="http://cialab.ee.washington.edu/Marks-Stuff/Paintings/modjello.jpg">
            <a:extLst>
              <a:ext uri="{FF2B5EF4-FFF2-40B4-BE49-F238E27FC236}">
                <a16:creationId xmlns:a16="http://schemas.microsoft.com/office/drawing/2014/main" id="{08664C8B-9109-45E0-86CE-897659F4AE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200400"/>
            <a:ext cx="2068513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11" descr="http://cialab.ee.washington.edu/Marks-Stuff/Paintings/modulod1.jpg">
            <a:extLst>
              <a:ext uri="{FF2B5EF4-FFF2-40B4-BE49-F238E27FC236}">
                <a16:creationId xmlns:a16="http://schemas.microsoft.com/office/drawing/2014/main" id="{008A1CC2-B123-4535-AA8B-184D73099B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200400"/>
            <a:ext cx="2057400" cy="343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13" descr="http://cialab.ee.washington.edu/Marks-Stuff/Paintings/moneon.jpg">
            <a:extLst>
              <a:ext uri="{FF2B5EF4-FFF2-40B4-BE49-F238E27FC236}">
                <a16:creationId xmlns:a16="http://schemas.microsoft.com/office/drawing/2014/main" id="{C9881922-BA93-4DBE-8DA8-BBDA6AD089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200400"/>
            <a:ext cx="20574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>
            <a:extLst>
              <a:ext uri="{FF2B5EF4-FFF2-40B4-BE49-F238E27FC236}">
                <a16:creationId xmlns:a16="http://schemas.microsoft.com/office/drawing/2014/main" id="{2031868E-0C98-43E7-A7FF-CD69EC508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A3164537-B781-441F-938B-3C19421845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1000">
                <a:solidFill>
                  <a:schemeClr val="bg1"/>
                </a:solidFill>
              </a:rPr>
              <a:t>Stochastic Differential Equations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1370AF7-09B4-41A0-9BBD-59A3A753BD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graphicFrame>
        <p:nvGraphicFramePr>
          <p:cNvPr id="23558" name="Object 6">
            <a:extLst>
              <a:ext uri="{FF2B5EF4-FFF2-40B4-BE49-F238E27FC236}">
                <a16:creationId xmlns:a16="http://schemas.microsoft.com/office/drawing/2014/main" id="{7D912CCB-BA09-4BC4-8B3B-F91BC911D1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6600" y="1803400"/>
          <a:ext cx="5181600" cy="1195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400" imgH="444500" progId="Equation.3">
                  <p:embed/>
                </p:oleObj>
              </mc:Choice>
              <mc:Fallback>
                <p:oleObj name="Equation" r:id="rId2" imgW="1930400" imgH="444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1803400"/>
                        <a:ext cx="5181600" cy="1195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WordArt 9">
            <a:extLst>
              <a:ext uri="{FF2B5EF4-FFF2-40B4-BE49-F238E27FC236}">
                <a16:creationId xmlns:a16="http://schemas.microsoft.com/office/drawing/2014/main" id="{44B23D7E-272B-4375-B904-F33FF76D285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990600"/>
            <a:ext cx="8305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Stochastic Differential Equations</a:t>
            </a:r>
          </a:p>
        </p:txBody>
      </p:sp>
      <p:sp>
        <p:nvSpPr>
          <p:cNvPr id="23562" name="Text Box 10">
            <a:extLst>
              <a:ext uri="{FF2B5EF4-FFF2-40B4-BE49-F238E27FC236}">
                <a16:creationId xmlns:a16="http://schemas.microsoft.com/office/drawing/2014/main" id="{28111818-0E3D-404D-A8C2-C399BE531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276600"/>
            <a:ext cx="6705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Given the (nonstationary) correlation of X, find the particular (forced) solution for</a:t>
            </a:r>
          </a:p>
        </p:txBody>
      </p:sp>
      <p:graphicFrame>
        <p:nvGraphicFramePr>
          <p:cNvPr id="23565" name="Object 13">
            <a:extLst>
              <a:ext uri="{FF2B5EF4-FFF2-40B4-BE49-F238E27FC236}">
                <a16:creationId xmlns:a16="http://schemas.microsoft.com/office/drawing/2014/main" id="{0749411D-1757-4EB5-9F0A-C5B18B20C5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6200" y="4191000"/>
          <a:ext cx="1465263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5626" imgH="215713" progId="Equation.3">
                  <p:embed/>
                </p:oleObj>
              </mc:Choice>
              <mc:Fallback>
                <p:oleObj name="Equation" r:id="rId4" imgW="545626" imgH="215713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191000"/>
                        <a:ext cx="1465263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4">
            <a:extLst>
              <a:ext uri="{FF2B5EF4-FFF2-40B4-BE49-F238E27FC236}">
                <a16:creationId xmlns:a16="http://schemas.microsoft.com/office/drawing/2014/main" id="{2A5BB422-854E-4FF4-888C-C9ACA99858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5486400"/>
          <a:ext cx="1738313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7419" imgH="215806" progId="Equation.3">
                  <p:embed/>
                </p:oleObj>
              </mc:Choice>
              <mc:Fallback>
                <p:oleObj name="Equation" r:id="rId6" imgW="647419" imgH="215806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486400"/>
                        <a:ext cx="1738313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7" name="Text Box 15">
            <a:extLst>
              <a:ext uri="{FF2B5EF4-FFF2-40B4-BE49-F238E27FC236}">
                <a16:creationId xmlns:a16="http://schemas.microsoft.com/office/drawing/2014/main" id="{315BAA02-0955-4125-B411-45418011E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8768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and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2" grpId="0" autoUpdateAnimBg="0"/>
      <p:bldP spid="23567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>
            <a:extLst>
              <a:ext uri="{FF2B5EF4-FFF2-40B4-BE49-F238E27FC236}">
                <a16:creationId xmlns:a16="http://schemas.microsoft.com/office/drawing/2014/main" id="{EE410B3F-B940-4FD9-8DCC-7A73BEE48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128CFC60-D8D2-4867-BC49-AA7B3A5A83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1000">
                <a:solidFill>
                  <a:schemeClr val="bg1"/>
                </a:solidFill>
              </a:rPr>
              <a:t>Stochastic Differential Equations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D5CE5703-7139-4F53-BDDE-20A960D618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graphicFrame>
        <p:nvGraphicFramePr>
          <p:cNvPr id="26628" name="Object 4">
            <a:extLst>
              <a:ext uri="{FF2B5EF4-FFF2-40B4-BE49-F238E27FC236}">
                <a16:creationId xmlns:a16="http://schemas.microsoft.com/office/drawing/2014/main" id="{C552CF5B-08BD-4980-961F-73BFE20D17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31950" y="1752600"/>
          <a:ext cx="5930900" cy="129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09800" imgH="482600" progId="Equation.3">
                  <p:embed/>
                </p:oleObj>
              </mc:Choice>
              <mc:Fallback>
                <p:oleObj name="Equation" r:id="rId2" imgW="2209800" imgH="482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0" y="1752600"/>
                        <a:ext cx="5930900" cy="129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WordArt 5">
            <a:extLst>
              <a:ext uri="{FF2B5EF4-FFF2-40B4-BE49-F238E27FC236}">
                <a16:creationId xmlns:a16="http://schemas.microsoft.com/office/drawing/2014/main" id="{3E5E91DC-8680-4752-975C-EDEA059481D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990600"/>
            <a:ext cx="8305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Stochastic Differential Equations</a:t>
            </a:r>
          </a:p>
        </p:txBody>
      </p:sp>
      <p:sp>
        <p:nvSpPr>
          <p:cNvPr id="26630" name="Text Box 6">
            <a:extLst>
              <a:ext uri="{FF2B5EF4-FFF2-40B4-BE49-F238E27FC236}">
                <a16:creationId xmlns:a16="http://schemas.microsoft.com/office/drawing/2014/main" id="{894B4042-3D9C-4EB9-BBEF-889DBA039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124200"/>
            <a:ext cx="502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Cross Correlation:</a:t>
            </a:r>
          </a:p>
        </p:txBody>
      </p:sp>
      <p:graphicFrame>
        <p:nvGraphicFramePr>
          <p:cNvPr id="26631" name="Object 7">
            <a:extLst>
              <a:ext uri="{FF2B5EF4-FFF2-40B4-BE49-F238E27FC236}">
                <a16:creationId xmlns:a16="http://schemas.microsoft.com/office/drawing/2014/main" id="{46837245-C314-42CE-86B3-36DC193E33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3613" y="3429000"/>
          <a:ext cx="7770812" cy="129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95600" imgH="482600" progId="Equation.3">
                  <p:embed/>
                </p:oleObj>
              </mc:Choice>
              <mc:Fallback>
                <p:oleObj name="Equation" r:id="rId4" imgW="2895600" imgH="482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613" y="3429000"/>
                        <a:ext cx="7770812" cy="129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Text Box 8">
            <a:extLst>
              <a:ext uri="{FF2B5EF4-FFF2-40B4-BE49-F238E27FC236}">
                <a16:creationId xmlns:a16="http://schemas.microsoft.com/office/drawing/2014/main" id="{B73928B5-C1B7-4294-8543-77A860485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724400"/>
            <a:ext cx="800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Recall Linear Operations and Expectation Commute.  Thus…</a:t>
            </a:r>
          </a:p>
        </p:txBody>
      </p:sp>
      <p:graphicFrame>
        <p:nvGraphicFramePr>
          <p:cNvPr id="26633" name="Object 9">
            <a:extLst>
              <a:ext uri="{FF2B5EF4-FFF2-40B4-BE49-F238E27FC236}">
                <a16:creationId xmlns:a16="http://schemas.microsoft.com/office/drawing/2014/main" id="{77249B50-BECD-4F96-B519-C7E181E9DA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0950" y="5181600"/>
          <a:ext cx="7327900" cy="129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30500" imgH="482600" progId="Equation.3">
                  <p:embed/>
                </p:oleObj>
              </mc:Choice>
              <mc:Fallback>
                <p:oleObj name="Equation" r:id="rId6" imgW="2730500" imgH="482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950" y="5181600"/>
                        <a:ext cx="7327900" cy="129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 autoUpdateAnimBg="0"/>
      <p:bldP spid="26632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>
            <a:extLst>
              <a:ext uri="{FF2B5EF4-FFF2-40B4-BE49-F238E27FC236}">
                <a16:creationId xmlns:a16="http://schemas.microsoft.com/office/drawing/2014/main" id="{7DDF4364-5E50-4485-BC6C-3CD2F19BC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0E1B01CB-A088-420D-A6D6-ED06A02F7B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1000">
                <a:solidFill>
                  <a:schemeClr val="bg1"/>
                </a:solidFill>
              </a:rPr>
              <a:t>Stochastic Differential Equations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0FD5F355-A8B3-48D5-BC3F-230EFBCD5B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14341" name="WordArt 5">
            <a:extLst>
              <a:ext uri="{FF2B5EF4-FFF2-40B4-BE49-F238E27FC236}">
                <a16:creationId xmlns:a16="http://schemas.microsoft.com/office/drawing/2014/main" id="{354A3020-EBED-4EEE-9167-A960F2B9B7B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990600"/>
            <a:ext cx="8305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Stochastic Differential Equations</a:t>
            </a:r>
          </a:p>
        </p:txBody>
      </p:sp>
      <p:sp>
        <p:nvSpPr>
          <p:cNvPr id="14342" name="Text Box 6">
            <a:extLst>
              <a:ext uri="{FF2B5EF4-FFF2-40B4-BE49-F238E27FC236}">
                <a16:creationId xmlns:a16="http://schemas.microsoft.com/office/drawing/2014/main" id="{84B9A44D-8A34-4D24-9BC8-7F55E5C9C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828800"/>
            <a:ext cx="68580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Fix </a:t>
            </a:r>
            <a:r>
              <a:rPr lang="en-US" altLang="en-US" i="1">
                <a:sym typeface="Symbol" panose="05050102010706020507" pitchFamily="18" charset="2"/>
              </a:rPr>
              <a:t></a:t>
            </a:r>
            <a:r>
              <a:rPr lang="en-US" altLang="en-US">
                <a:sym typeface="Symbol" panose="05050102010706020507" pitchFamily="18" charset="2"/>
              </a:rPr>
              <a:t> and solve the differential equation</a:t>
            </a:r>
          </a:p>
          <a:p>
            <a:pPr eaLnBrk="1" hangingPunct="1">
              <a:spcBef>
                <a:spcPct val="50000"/>
              </a:spcBef>
            </a:pPr>
            <a:endParaRPr lang="en-US" altLang="en-US"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sym typeface="Symbol" panose="05050102010706020507" pitchFamily="18" charset="2"/>
              </a:rPr>
              <a:t>Particular solution:  zero initial conditions…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Thus, the DE initial conditions are…</a:t>
            </a:r>
          </a:p>
        </p:txBody>
      </p:sp>
      <p:graphicFrame>
        <p:nvGraphicFramePr>
          <p:cNvPr id="1033" name="Object 9">
            <a:extLst>
              <a:ext uri="{FF2B5EF4-FFF2-40B4-BE49-F238E27FC236}">
                <a16:creationId xmlns:a16="http://schemas.microsoft.com/office/drawing/2014/main" id="{BE377C29-C646-4AB8-B4F8-A94680D926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28738" y="2260600"/>
          <a:ext cx="6407150" cy="119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600" imgH="444500" progId="Equation.3">
                  <p:embed/>
                </p:oleObj>
              </mc:Choice>
              <mc:Fallback>
                <p:oleObj name="Equation" r:id="rId2" imgW="2387600" imgH="4445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8738" y="2260600"/>
                        <a:ext cx="6407150" cy="1196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>
            <a:extLst>
              <a:ext uri="{FF2B5EF4-FFF2-40B4-BE49-F238E27FC236}">
                <a16:creationId xmlns:a16="http://schemas.microsoft.com/office/drawing/2014/main" id="{21C10835-715E-439E-9CA1-F1D9271BA9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3810000"/>
          <a:ext cx="2181225" cy="126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2447" imgH="469696" progId="Equation.3">
                  <p:embed/>
                </p:oleObj>
              </mc:Choice>
              <mc:Fallback>
                <p:oleObj name="Equation" r:id="rId4" imgW="812447" imgH="469696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810000"/>
                        <a:ext cx="2181225" cy="126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>
            <a:extLst>
              <a:ext uri="{FF2B5EF4-FFF2-40B4-BE49-F238E27FC236}">
                <a16:creationId xmlns:a16="http://schemas.microsoft.com/office/drawing/2014/main" id="{9065D08D-6156-4A78-A01E-35DB07B1DB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5410200"/>
          <a:ext cx="6510338" cy="126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25700" imgH="469900" progId="Equation.3">
                  <p:embed/>
                </p:oleObj>
              </mc:Choice>
              <mc:Fallback>
                <p:oleObj name="Equation" r:id="rId6" imgW="2425700" imgH="4699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410200"/>
                        <a:ext cx="6510338" cy="126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>
            <a:extLst>
              <a:ext uri="{FF2B5EF4-FFF2-40B4-BE49-F238E27FC236}">
                <a16:creationId xmlns:a16="http://schemas.microsoft.com/office/drawing/2014/main" id="{37D21192-69B9-4B20-B7CC-E3292D134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8663C133-FAD0-44D3-ABC2-C0F8252BF3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1000">
                <a:solidFill>
                  <a:schemeClr val="bg1"/>
                </a:solidFill>
              </a:rPr>
              <a:t>Stochastic Differential Equations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03315DD8-DFE8-48A0-929A-8D0D6CC273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15365" name="WordArt 4">
            <a:extLst>
              <a:ext uri="{FF2B5EF4-FFF2-40B4-BE49-F238E27FC236}">
                <a16:creationId xmlns:a16="http://schemas.microsoft.com/office/drawing/2014/main" id="{AA41AAC5-19C0-4A64-A7B8-A2C777C4D28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990600"/>
            <a:ext cx="8305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Stochastic Differential Equations</a:t>
            </a:r>
          </a:p>
        </p:txBody>
      </p:sp>
      <p:sp>
        <p:nvSpPr>
          <p:cNvPr id="15366" name="Text Box 5">
            <a:extLst>
              <a:ext uri="{FF2B5EF4-FFF2-40B4-BE49-F238E27FC236}">
                <a16:creationId xmlns:a16="http://schemas.microsoft.com/office/drawing/2014/main" id="{4B822F63-10FD-4A11-8CCA-30C06F0C0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828800"/>
            <a:ext cx="6858000" cy="378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Finding the autocorrelation of </a:t>
            </a:r>
            <a:r>
              <a:rPr lang="en-US" altLang="en-US" i="1"/>
              <a:t>Y</a:t>
            </a:r>
            <a:r>
              <a:rPr lang="en-US" altLang="en-US"/>
              <a:t>.</a:t>
            </a:r>
            <a:endParaRPr lang="en-US" altLang="en-US"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sym typeface="Symbol" panose="05050102010706020507" pitchFamily="18" charset="2"/>
              </a:rPr>
              <a:t>Thus…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 </a:t>
            </a:r>
          </a:p>
        </p:txBody>
      </p:sp>
      <p:graphicFrame>
        <p:nvGraphicFramePr>
          <p:cNvPr id="27657" name="Object 9">
            <a:extLst>
              <a:ext uri="{FF2B5EF4-FFF2-40B4-BE49-F238E27FC236}">
                <a16:creationId xmlns:a16="http://schemas.microsoft.com/office/drawing/2014/main" id="{BCAC6073-6967-41CC-BD75-C4F9A0E49F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0400" y="2260600"/>
          <a:ext cx="5181600" cy="119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400" imgH="444500" progId="Equation.3">
                  <p:embed/>
                </p:oleObj>
              </mc:Choice>
              <mc:Fallback>
                <p:oleObj name="Equation" r:id="rId2" imgW="1930400" imgH="4445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2260600"/>
                        <a:ext cx="5181600" cy="1196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9" name="Object 11">
            <a:extLst>
              <a:ext uri="{FF2B5EF4-FFF2-40B4-BE49-F238E27FC236}">
                <a16:creationId xmlns:a16="http://schemas.microsoft.com/office/drawing/2014/main" id="{BC94CF3D-37E3-4932-A000-6D52269372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2600" y="5257800"/>
          <a:ext cx="6407150" cy="129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87600" imgH="482600" progId="Equation.3">
                  <p:embed/>
                </p:oleObj>
              </mc:Choice>
              <mc:Fallback>
                <p:oleObj name="Equation" r:id="rId4" imgW="2387600" imgH="482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257800"/>
                        <a:ext cx="6407150" cy="129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FE2EE52C-BD3B-49F9-95EF-613A8B8CE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5A1E4D4A-11FF-42E0-B853-639D71F9F6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1000">
                <a:solidFill>
                  <a:schemeClr val="bg1"/>
                </a:solidFill>
              </a:rPr>
              <a:t>Stochastic Differential Equations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6D64A41F-98FE-4214-8E1A-E8C2976CD0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16389" name="WordArt 4">
            <a:extLst>
              <a:ext uri="{FF2B5EF4-FFF2-40B4-BE49-F238E27FC236}">
                <a16:creationId xmlns:a16="http://schemas.microsoft.com/office/drawing/2014/main" id="{440386AC-CAAD-4239-A4CE-EA781CD3106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990600"/>
            <a:ext cx="8305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Stochastic Differential Equations</a:t>
            </a:r>
          </a:p>
        </p:txBody>
      </p:sp>
      <p:sp>
        <p:nvSpPr>
          <p:cNvPr id="16390" name="Text Box 5">
            <a:extLst>
              <a:ext uri="{FF2B5EF4-FFF2-40B4-BE49-F238E27FC236}">
                <a16:creationId xmlns:a16="http://schemas.microsoft.com/office/drawing/2014/main" id="{C01F2D51-D039-419D-AD1D-5F228C01EA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828800"/>
            <a:ext cx="68580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Fix </a:t>
            </a:r>
            <a:r>
              <a:rPr lang="en-US" altLang="en-US" i="1">
                <a:sym typeface="Symbol" panose="05050102010706020507" pitchFamily="18" charset="2"/>
              </a:rPr>
              <a:t></a:t>
            </a:r>
            <a:r>
              <a:rPr lang="en-US" altLang="en-US">
                <a:sym typeface="Symbol" panose="05050102010706020507" pitchFamily="18" charset="2"/>
              </a:rPr>
              <a:t> and solve the differential equation</a:t>
            </a:r>
          </a:p>
          <a:p>
            <a:pPr eaLnBrk="1" hangingPunct="1">
              <a:spcBef>
                <a:spcPct val="50000"/>
              </a:spcBef>
            </a:pPr>
            <a:endParaRPr lang="en-US" altLang="en-US"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sym typeface="Symbol" panose="05050102010706020507" pitchFamily="18" charset="2"/>
              </a:rPr>
              <a:t>Particular solution:  zero initial conditions…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Thus, the DE initial conditions are…</a:t>
            </a:r>
          </a:p>
        </p:txBody>
      </p:sp>
      <p:graphicFrame>
        <p:nvGraphicFramePr>
          <p:cNvPr id="28678" name="Object 6">
            <a:extLst>
              <a:ext uri="{FF2B5EF4-FFF2-40B4-BE49-F238E27FC236}">
                <a16:creationId xmlns:a16="http://schemas.microsoft.com/office/drawing/2014/main" id="{FA1EF3BA-CBFC-41AC-B5E3-DE2007EC99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3810000"/>
          <a:ext cx="2181225" cy="126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447" imgH="469696" progId="Equation.3">
                  <p:embed/>
                </p:oleObj>
              </mc:Choice>
              <mc:Fallback>
                <p:oleObj name="Equation" r:id="rId2" imgW="812447" imgH="46969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810000"/>
                        <a:ext cx="2181225" cy="126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>
            <a:extLst>
              <a:ext uri="{FF2B5EF4-FFF2-40B4-BE49-F238E27FC236}">
                <a16:creationId xmlns:a16="http://schemas.microsoft.com/office/drawing/2014/main" id="{EE73590D-4E05-48AB-B24D-35CC5E8F69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97000" y="5410200"/>
          <a:ext cx="6613525" cy="126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63800" imgH="469900" progId="Equation.3">
                  <p:embed/>
                </p:oleObj>
              </mc:Choice>
              <mc:Fallback>
                <p:oleObj name="Equation" r:id="rId4" imgW="2463800" imgH="4699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5410200"/>
                        <a:ext cx="6613525" cy="126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1" name="Object 9">
            <a:extLst>
              <a:ext uri="{FF2B5EF4-FFF2-40B4-BE49-F238E27FC236}">
                <a16:creationId xmlns:a16="http://schemas.microsoft.com/office/drawing/2014/main" id="{B9AE74C0-71B6-498A-BE23-8A59EEE85A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7663" y="2260600"/>
          <a:ext cx="6372225" cy="119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74900" imgH="444500" progId="Equation.3">
                  <p:embed/>
                </p:oleObj>
              </mc:Choice>
              <mc:Fallback>
                <p:oleObj name="Equation" r:id="rId6" imgW="2374900" imgH="4445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7663" y="2260600"/>
                        <a:ext cx="6372225" cy="1196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>
            <a:extLst>
              <a:ext uri="{FF2B5EF4-FFF2-40B4-BE49-F238E27FC236}">
                <a16:creationId xmlns:a16="http://schemas.microsoft.com/office/drawing/2014/main" id="{C049151F-90D0-4EE2-9EE9-89EEBBB23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B4F6F1CB-AA51-4E8E-9841-28D088E019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1000">
                <a:solidFill>
                  <a:schemeClr val="bg1"/>
                </a:solidFill>
              </a:rPr>
              <a:t>Stochastic Differential Equations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799BB0D5-CCD4-43A7-95F4-844D558AB3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17413" name="WordArt 4">
            <a:extLst>
              <a:ext uri="{FF2B5EF4-FFF2-40B4-BE49-F238E27FC236}">
                <a16:creationId xmlns:a16="http://schemas.microsoft.com/office/drawing/2014/main" id="{B827D9BA-530A-457F-897D-714A5285204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990600"/>
            <a:ext cx="8305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Stochastic Differential Equations</a:t>
            </a:r>
          </a:p>
        </p:txBody>
      </p:sp>
      <p:sp>
        <p:nvSpPr>
          <p:cNvPr id="17414" name="Text Box 5">
            <a:extLst>
              <a:ext uri="{FF2B5EF4-FFF2-40B4-BE49-F238E27FC236}">
                <a16:creationId xmlns:a16="http://schemas.microsoft.com/office/drawing/2014/main" id="{1AD37029-9225-4EFA-863F-3B728B12B4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828800"/>
            <a:ext cx="68580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Summary. Given autocorrelation of </a:t>
            </a:r>
            <a:r>
              <a:rPr lang="en-US" altLang="en-US" i="1"/>
              <a:t>X </a:t>
            </a:r>
            <a:r>
              <a:rPr lang="en-US" altLang="en-US"/>
              <a:t>and,</a:t>
            </a:r>
            <a:endParaRPr lang="en-US" altLang="en-US"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sym typeface="Symbol" panose="05050102010706020507" pitchFamily="18" charset="2"/>
              </a:rPr>
              <a:t>Solve two differential equations…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with corresponding initial conditions…</a:t>
            </a:r>
          </a:p>
        </p:txBody>
      </p:sp>
      <p:graphicFrame>
        <p:nvGraphicFramePr>
          <p:cNvPr id="29702" name="Object 6">
            <a:extLst>
              <a:ext uri="{FF2B5EF4-FFF2-40B4-BE49-F238E27FC236}">
                <a16:creationId xmlns:a16="http://schemas.microsoft.com/office/drawing/2014/main" id="{7EDC591F-34CA-4C21-BBC7-0530C51D1B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3600" y="2133600"/>
          <a:ext cx="17526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447" imgH="469696" progId="Equation.3">
                  <p:embed/>
                </p:oleObj>
              </mc:Choice>
              <mc:Fallback>
                <p:oleObj name="Equation" r:id="rId2" imgW="812447" imgH="46969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133600"/>
                        <a:ext cx="17526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7">
            <a:extLst>
              <a:ext uri="{FF2B5EF4-FFF2-40B4-BE49-F238E27FC236}">
                <a16:creationId xmlns:a16="http://schemas.microsoft.com/office/drawing/2014/main" id="{85AFC889-00E9-4774-98AB-8687A69270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57800" y="5486400"/>
          <a:ext cx="2486025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55700" imgH="469900" progId="Equation.3">
                  <p:embed/>
                </p:oleObj>
              </mc:Choice>
              <mc:Fallback>
                <p:oleObj name="Equation" r:id="rId4" imgW="1155700" imgH="4699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486400"/>
                        <a:ext cx="2486025" cy="101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8">
            <a:extLst>
              <a:ext uri="{FF2B5EF4-FFF2-40B4-BE49-F238E27FC236}">
                <a16:creationId xmlns:a16="http://schemas.microsoft.com/office/drawing/2014/main" id="{BBCC9FC1-6D2F-4073-9FAB-5AF8C3B430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62175" y="4232275"/>
          <a:ext cx="5200650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62200" imgH="444500" progId="Equation.3">
                  <p:embed/>
                </p:oleObj>
              </mc:Choice>
              <mc:Fallback>
                <p:oleObj name="Equation" r:id="rId6" imgW="2362200" imgH="4445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175" y="4232275"/>
                        <a:ext cx="5200650" cy="981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9">
            <a:extLst>
              <a:ext uri="{FF2B5EF4-FFF2-40B4-BE49-F238E27FC236}">
                <a16:creationId xmlns:a16="http://schemas.microsoft.com/office/drawing/2014/main" id="{17538338-64FD-4646-B5E7-0A839CF632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7300" y="2171700"/>
          <a:ext cx="3810000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30400" imgH="444500" progId="Equation.3">
                  <p:embed/>
                </p:oleObj>
              </mc:Choice>
              <mc:Fallback>
                <p:oleObj name="Equation" r:id="rId8" imgW="1930400" imgH="4445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2171700"/>
                        <a:ext cx="3810000" cy="877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10">
            <a:extLst>
              <a:ext uri="{FF2B5EF4-FFF2-40B4-BE49-F238E27FC236}">
                <a16:creationId xmlns:a16="http://schemas.microsoft.com/office/drawing/2014/main" id="{502D8C5F-F308-436A-8F29-5FFCECA421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5200" y="3316288"/>
          <a:ext cx="4976813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87600" imgH="444500" progId="Equation.3">
                  <p:embed/>
                </p:oleObj>
              </mc:Choice>
              <mc:Fallback>
                <p:oleObj name="Equation" r:id="rId10" imgW="2387600" imgH="444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3316288"/>
                        <a:ext cx="4976813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7" name="Object 11">
            <a:extLst>
              <a:ext uri="{FF2B5EF4-FFF2-40B4-BE49-F238E27FC236}">
                <a16:creationId xmlns:a16="http://schemas.microsoft.com/office/drawing/2014/main" id="{4FBABDCC-56D4-4836-B063-2264AC1219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5562600"/>
          <a:ext cx="2249488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91726" imgH="469696" progId="Equation.3">
                  <p:embed/>
                </p:oleObj>
              </mc:Choice>
              <mc:Fallback>
                <p:oleObj name="Equation" r:id="rId12" imgW="1091726" imgH="469696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562600"/>
                        <a:ext cx="2249488" cy="969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>
            <a:extLst>
              <a:ext uri="{FF2B5EF4-FFF2-40B4-BE49-F238E27FC236}">
                <a16:creationId xmlns:a16="http://schemas.microsoft.com/office/drawing/2014/main" id="{5BBA16FA-F19E-4136-83A2-9827B4B42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FF06EE68-26DA-4965-88C2-386DA4A031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Filtering WSS RP’s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C8FD7CCA-59FE-401F-9C3A-24C4A05534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/>
              <a:t>If input is WSS, so is output! Mean: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graphicFrame>
        <p:nvGraphicFramePr>
          <p:cNvPr id="6153" name="Object 9">
            <a:extLst>
              <a:ext uri="{FF2B5EF4-FFF2-40B4-BE49-F238E27FC236}">
                <a16:creationId xmlns:a16="http://schemas.microsoft.com/office/drawing/2014/main" id="{04AEA746-696A-4681-B95D-804296C17F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2514600"/>
          <a:ext cx="5181600" cy="404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84400" imgH="1701800" progId="Equation.3">
                  <p:embed/>
                </p:oleObj>
              </mc:Choice>
              <mc:Fallback>
                <p:oleObj name="Equation" r:id="rId2" imgW="2184400" imgH="1701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514600"/>
                        <a:ext cx="5181600" cy="404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38" name="Picture 11" descr="http://cialab.ee.washington.edu/Marks-Stuff/Paintings/modulopl.jpg">
            <a:extLst>
              <a:ext uri="{FF2B5EF4-FFF2-40B4-BE49-F238E27FC236}">
                <a16:creationId xmlns:a16="http://schemas.microsoft.com/office/drawing/2014/main" id="{A78C3150-B567-4094-AF75-DB6553F000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505200"/>
            <a:ext cx="1905000" cy="315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>
            <a:extLst>
              <a:ext uri="{FF2B5EF4-FFF2-40B4-BE49-F238E27FC236}">
                <a16:creationId xmlns:a16="http://schemas.microsoft.com/office/drawing/2014/main" id="{7BEEC918-8F90-45B6-8E2C-2C41C8471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pic>
        <p:nvPicPr>
          <p:cNvPr id="19459" name="Picture 5" descr="http://cialab.ee.washington.edu/Marks-Stuff/Paintings/modulopl.jpg">
            <a:extLst>
              <a:ext uri="{FF2B5EF4-FFF2-40B4-BE49-F238E27FC236}">
                <a16:creationId xmlns:a16="http://schemas.microsoft.com/office/drawing/2014/main" id="{3713683F-A918-49B5-BDA9-C23EAA5343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14600"/>
            <a:ext cx="105568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Rectangle 2">
            <a:extLst>
              <a:ext uri="{FF2B5EF4-FFF2-40B4-BE49-F238E27FC236}">
                <a16:creationId xmlns:a16="http://schemas.microsoft.com/office/drawing/2014/main" id="{73E268DD-15F0-485C-9FDE-2900F5F2DB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Filtering WSS RP’s</a:t>
            </a:r>
          </a:p>
        </p:txBody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id="{89B86FC3-6513-4965-8E93-1DB0BB56F1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/>
              <a:t>If input is WSS, so is output! Autocorrelation: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graphicFrame>
        <p:nvGraphicFramePr>
          <p:cNvPr id="8196" name="Object 4">
            <a:extLst>
              <a:ext uri="{FF2B5EF4-FFF2-40B4-BE49-F238E27FC236}">
                <a16:creationId xmlns:a16="http://schemas.microsoft.com/office/drawing/2014/main" id="{08AA7DC4-7422-4EE3-93C5-73970C561F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2667000"/>
          <a:ext cx="32908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37589" imgH="215806" progId="Equation.3">
                  <p:embed/>
                </p:oleObj>
              </mc:Choice>
              <mc:Fallback>
                <p:oleObj name="Equation" r:id="rId3" imgW="1637589" imgH="215806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667000"/>
                        <a:ext cx="3290888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463" name="Picture 6">
            <a:extLst>
              <a:ext uri="{FF2B5EF4-FFF2-40B4-BE49-F238E27FC236}">
                <a16:creationId xmlns:a16="http://schemas.microsoft.com/office/drawing/2014/main" id="{814B9277-23AE-4FDB-B976-80FAACDECF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325" y="4267200"/>
            <a:ext cx="1057275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200" name="Text Box 8">
            <a:extLst>
              <a:ext uri="{FF2B5EF4-FFF2-40B4-BE49-F238E27FC236}">
                <a16:creationId xmlns:a16="http://schemas.microsoft.com/office/drawing/2014/main" id="{BF2E731B-5074-4CD4-A366-4274DAA9D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6019800"/>
            <a:ext cx="624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Not a function of </a:t>
            </a:r>
            <a:r>
              <a:rPr lang="en-US" altLang="en-US" i="1"/>
              <a:t>t </a:t>
            </a:r>
            <a:r>
              <a:rPr lang="en-US" altLang="en-US">
                <a:sym typeface="Symbol" panose="05050102010706020507" pitchFamily="18" charset="2"/>
              </a:rPr>
              <a:t> WSS!!!</a:t>
            </a:r>
            <a:r>
              <a:rPr lang="en-US" altLang="en-US"/>
              <a:t>		</a:t>
            </a:r>
          </a:p>
        </p:txBody>
      </p:sp>
      <p:sp>
        <p:nvSpPr>
          <p:cNvPr id="19465" name="Text Box 9">
            <a:extLst>
              <a:ext uri="{FF2B5EF4-FFF2-40B4-BE49-F238E27FC236}">
                <a16:creationId xmlns:a16="http://schemas.microsoft.com/office/drawing/2014/main" id="{3D66538F-8A26-45EA-90FF-EB2C89BF8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6400800"/>
            <a:ext cx="1752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p. 415</a:t>
            </a:r>
          </a:p>
        </p:txBody>
      </p:sp>
      <p:grpSp>
        <p:nvGrpSpPr>
          <p:cNvPr id="8204" name="Group 12">
            <a:extLst>
              <a:ext uri="{FF2B5EF4-FFF2-40B4-BE49-F238E27FC236}">
                <a16:creationId xmlns:a16="http://schemas.microsoft.com/office/drawing/2014/main" id="{5D339E1D-FEEA-4E09-965B-C57E3B21B519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2514600"/>
            <a:ext cx="1447800" cy="1320800"/>
            <a:chOff x="528" y="1584"/>
            <a:chExt cx="912" cy="832"/>
          </a:xfrm>
        </p:grpSpPr>
        <p:sp>
          <p:nvSpPr>
            <p:cNvPr id="19468" name="AutoShape 11">
              <a:extLst>
                <a:ext uri="{FF2B5EF4-FFF2-40B4-BE49-F238E27FC236}">
                  <a16:creationId xmlns:a16="http://schemas.microsoft.com/office/drawing/2014/main" id="{10A958CC-B3EC-41AE-B458-F210D72CE2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1632"/>
              <a:ext cx="432" cy="384"/>
            </a:xfrm>
            <a:prstGeom prst="rightArrow">
              <a:avLst>
                <a:gd name="adj1" fmla="val 50000"/>
                <a:gd name="adj2" fmla="val 28125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469" name="Text Box 10">
              <a:extLst>
                <a:ext uri="{FF2B5EF4-FFF2-40B4-BE49-F238E27FC236}">
                  <a16:creationId xmlns:a16="http://schemas.microsoft.com/office/drawing/2014/main" id="{B0BA7F78-93EC-41C8-B77B-A996B562A3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1584"/>
              <a:ext cx="576" cy="83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040404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8000"/>
                <a:t>?</a:t>
              </a:r>
            </a:p>
          </p:txBody>
        </p:sp>
      </p:grpSp>
      <p:graphicFrame>
        <p:nvGraphicFramePr>
          <p:cNvPr id="8205" name="Object 13">
            <a:extLst>
              <a:ext uri="{FF2B5EF4-FFF2-40B4-BE49-F238E27FC236}">
                <a16:creationId xmlns:a16="http://schemas.microsoft.com/office/drawing/2014/main" id="{E28034EE-9519-4B84-9828-EC529807ED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32075" y="3124200"/>
          <a:ext cx="5932488" cy="293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84500" imgH="1473200" progId="Equation.3">
                  <p:embed/>
                </p:oleObj>
              </mc:Choice>
              <mc:Fallback>
                <p:oleObj name="Equation" r:id="rId6" imgW="2984500" imgH="1473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2075" y="3124200"/>
                        <a:ext cx="5932488" cy="293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>
            <a:extLst>
              <a:ext uri="{FF2B5EF4-FFF2-40B4-BE49-F238E27FC236}">
                <a16:creationId xmlns:a16="http://schemas.microsoft.com/office/drawing/2014/main" id="{5561F74D-80AC-4430-8CFC-746D368F1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pic>
        <p:nvPicPr>
          <p:cNvPr id="20483" name="Picture 2" descr="http://cialab.ee.washington.edu/Marks-Stuff/Paintings/modulopl.jpg">
            <a:extLst>
              <a:ext uri="{FF2B5EF4-FFF2-40B4-BE49-F238E27FC236}">
                <a16:creationId xmlns:a16="http://schemas.microsoft.com/office/drawing/2014/main" id="{A81AD1D8-899E-45A5-BBBF-B1BA0F4A2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14600"/>
            <a:ext cx="123983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Rectangle 3">
            <a:extLst>
              <a:ext uri="{FF2B5EF4-FFF2-40B4-BE49-F238E27FC236}">
                <a16:creationId xmlns:a16="http://schemas.microsoft.com/office/drawing/2014/main" id="{E00BB243-5D34-4408-A157-53104E77E4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Filtering WSS RP’s</a:t>
            </a:r>
          </a:p>
        </p:txBody>
      </p:sp>
      <p:sp>
        <p:nvSpPr>
          <p:cNvPr id="20485" name="Rectangle 4">
            <a:extLst>
              <a:ext uri="{FF2B5EF4-FFF2-40B4-BE49-F238E27FC236}">
                <a16:creationId xmlns:a16="http://schemas.microsoft.com/office/drawing/2014/main" id="{0FE0E24C-795F-4C5E-B646-E935318A79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/>
              <a:t>Power Spectral Density: Final result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pic>
        <p:nvPicPr>
          <p:cNvPr id="20486" name="Picture 6">
            <a:extLst>
              <a:ext uri="{FF2B5EF4-FFF2-40B4-BE49-F238E27FC236}">
                <a16:creationId xmlns:a16="http://schemas.microsoft.com/office/drawing/2014/main" id="{66BA219B-480B-425D-AD6E-07DA8ECC42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72000"/>
            <a:ext cx="124142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223" name="Group 7">
            <a:extLst>
              <a:ext uri="{FF2B5EF4-FFF2-40B4-BE49-F238E27FC236}">
                <a16:creationId xmlns:a16="http://schemas.microsoft.com/office/drawing/2014/main" id="{8518277E-D9E3-4AC6-A358-4EE9D30C9F9A}"/>
              </a:ext>
            </a:extLst>
          </p:cNvPr>
          <p:cNvGrpSpPr>
            <a:grpSpLocks/>
          </p:cNvGrpSpPr>
          <p:nvPr/>
        </p:nvGrpSpPr>
        <p:grpSpPr bwMode="auto">
          <a:xfrm>
            <a:off x="2514600" y="2667000"/>
            <a:ext cx="5257800" cy="1562100"/>
            <a:chOff x="1104" y="1680"/>
            <a:chExt cx="3312" cy="984"/>
          </a:xfrm>
        </p:grpSpPr>
        <p:sp>
          <p:nvSpPr>
            <p:cNvPr id="20491" name="Text Box 8">
              <a:extLst>
                <a:ext uri="{FF2B5EF4-FFF2-40B4-BE49-F238E27FC236}">
                  <a16:creationId xmlns:a16="http://schemas.microsoft.com/office/drawing/2014/main" id="{9045686F-4FDF-48D0-96A0-784DCE10D6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680"/>
              <a:ext cx="1392" cy="984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altLang="en-US" b="1">
                <a:solidFill>
                  <a:schemeClr val="bg1"/>
                </a:solidFill>
              </a:endParaRP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LTI System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en-US" altLang="en-US" b="1">
                <a:solidFill>
                  <a:schemeClr val="bg1"/>
                </a:solidFill>
              </a:endParaRPr>
            </a:p>
          </p:txBody>
        </p:sp>
        <p:sp>
          <p:nvSpPr>
            <p:cNvPr id="20492" name="Line 9">
              <a:extLst>
                <a:ext uri="{FF2B5EF4-FFF2-40B4-BE49-F238E27FC236}">
                  <a16:creationId xmlns:a16="http://schemas.microsoft.com/office/drawing/2014/main" id="{754305AA-F0C4-4193-9F46-319884215A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208"/>
              <a:ext cx="912" cy="0"/>
            </a:xfrm>
            <a:prstGeom prst="line">
              <a:avLst/>
            </a:prstGeom>
            <a:noFill/>
            <a:ln w="38100">
              <a:solidFill>
                <a:srgbClr val="040404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0493" name="Text Box 10">
              <a:extLst>
                <a:ext uri="{FF2B5EF4-FFF2-40B4-BE49-F238E27FC236}">
                  <a16:creationId xmlns:a16="http://schemas.microsoft.com/office/drawing/2014/main" id="{9C7E988B-EE68-47E8-8EE7-CC33186DAD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824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i="1">
                  <a:solidFill>
                    <a:srgbClr val="040404"/>
                  </a:solidFill>
                </a:rPr>
                <a:t>X(t)</a:t>
              </a:r>
            </a:p>
          </p:txBody>
        </p:sp>
        <p:sp>
          <p:nvSpPr>
            <p:cNvPr id="20494" name="Line 11">
              <a:extLst>
                <a:ext uri="{FF2B5EF4-FFF2-40B4-BE49-F238E27FC236}">
                  <a16:creationId xmlns:a16="http://schemas.microsoft.com/office/drawing/2014/main" id="{307E6DE6-72A9-4904-ACE9-1FFE8A06F3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2208"/>
              <a:ext cx="912" cy="0"/>
            </a:xfrm>
            <a:prstGeom prst="line">
              <a:avLst/>
            </a:prstGeom>
            <a:noFill/>
            <a:ln w="38100">
              <a:solidFill>
                <a:srgbClr val="040404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0495" name="Text Box 12">
              <a:extLst>
                <a:ext uri="{FF2B5EF4-FFF2-40B4-BE49-F238E27FC236}">
                  <a16:creationId xmlns:a16="http://schemas.microsoft.com/office/drawing/2014/main" id="{4FFE7046-3430-48EF-96B1-C6A4D468F9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1824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i="1">
                  <a:solidFill>
                    <a:srgbClr val="040404"/>
                  </a:solidFill>
                </a:rPr>
                <a:t>Y(t)</a:t>
              </a:r>
            </a:p>
          </p:txBody>
        </p:sp>
      </p:grpSp>
      <p:graphicFrame>
        <p:nvGraphicFramePr>
          <p:cNvPr id="9229" name="Object 13">
            <a:extLst>
              <a:ext uri="{FF2B5EF4-FFF2-40B4-BE49-F238E27FC236}">
                <a16:creationId xmlns:a16="http://schemas.microsoft.com/office/drawing/2014/main" id="{D105C9AD-B36D-4954-A26C-815BB7A20B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5410200"/>
          <a:ext cx="4465638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62978" imgH="266584" progId="Equation.3">
                  <p:embed/>
                </p:oleObj>
              </mc:Choice>
              <mc:Fallback>
                <p:oleObj name="Equation" r:id="rId4" imgW="1662978" imgH="266584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410200"/>
                        <a:ext cx="4465638" cy="717550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>
            <a:extLst>
              <a:ext uri="{FF2B5EF4-FFF2-40B4-BE49-F238E27FC236}">
                <a16:creationId xmlns:a16="http://schemas.microsoft.com/office/drawing/2014/main" id="{BA75C0EA-89D1-4BA7-92E9-129B456897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4572000"/>
          <a:ext cx="38862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0227" imgH="215806" progId="Equation.3">
                  <p:embed/>
                </p:oleObj>
              </mc:Choice>
              <mc:Fallback>
                <p:oleObj name="Equation" r:id="rId6" imgW="1320227" imgH="215806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572000"/>
                        <a:ext cx="3886200" cy="636588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0" name="Text Box 15">
            <a:extLst>
              <a:ext uri="{FF2B5EF4-FFF2-40B4-BE49-F238E27FC236}">
                <a16:creationId xmlns:a16="http://schemas.microsoft.com/office/drawing/2014/main" id="{AA4D52DA-17C2-4982-8F15-6F901CE432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6400800"/>
            <a:ext cx="1752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p. 415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>
            <a:extLst>
              <a:ext uri="{FF2B5EF4-FFF2-40B4-BE49-F238E27FC236}">
                <a16:creationId xmlns:a16="http://schemas.microsoft.com/office/drawing/2014/main" id="{33BCF1B3-CAB6-4DAC-8673-079CB99AC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pic>
        <p:nvPicPr>
          <p:cNvPr id="21507" name="Picture 2" descr="http://cialab.ee.washington.edu/Marks-Stuff/Paintings/modulopl.jpg">
            <a:extLst>
              <a:ext uri="{FF2B5EF4-FFF2-40B4-BE49-F238E27FC236}">
                <a16:creationId xmlns:a16="http://schemas.microsoft.com/office/drawing/2014/main" id="{43E93FDD-31A8-4A16-84FE-546AFC0E8E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14600"/>
            <a:ext cx="123983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Rectangle 3">
            <a:extLst>
              <a:ext uri="{FF2B5EF4-FFF2-40B4-BE49-F238E27FC236}">
                <a16:creationId xmlns:a16="http://schemas.microsoft.com/office/drawing/2014/main" id="{7CA90A6B-D514-416C-844C-CDF58BB46E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Filtering WSS RP’s</a:t>
            </a:r>
          </a:p>
        </p:txBody>
      </p:sp>
      <p:sp>
        <p:nvSpPr>
          <p:cNvPr id="21509" name="Rectangle 4">
            <a:extLst>
              <a:ext uri="{FF2B5EF4-FFF2-40B4-BE49-F238E27FC236}">
                <a16:creationId xmlns:a16="http://schemas.microsoft.com/office/drawing/2014/main" id="{526D9935-CD47-4DDF-B652-9ECCEFCBE0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/>
              <a:t>Power Spectral Density: Discrete time systems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pic>
        <p:nvPicPr>
          <p:cNvPr id="21510" name="Picture 5">
            <a:extLst>
              <a:ext uri="{FF2B5EF4-FFF2-40B4-BE49-F238E27FC236}">
                <a16:creationId xmlns:a16="http://schemas.microsoft.com/office/drawing/2014/main" id="{FA4D1E14-4053-4662-A17F-FB4CFEBF81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72000"/>
            <a:ext cx="124142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6390" name="Group 6">
            <a:extLst>
              <a:ext uri="{FF2B5EF4-FFF2-40B4-BE49-F238E27FC236}">
                <a16:creationId xmlns:a16="http://schemas.microsoft.com/office/drawing/2014/main" id="{9A0DFF74-7326-4242-9AB2-C59F137869AF}"/>
              </a:ext>
            </a:extLst>
          </p:cNvPr>
          <p:cNvGrpSpPr>
            <a:grpSpLocks/>
          </p:cNvGrpSpPr>
          <p:nvPr/>
        </p:nvGrpSpPr>
        <p:grpSpPr bwMode="auto">
          <a:xfrm>
            <a:off x="2514600" y="2667000"/>
            <a:ext cx="5257800" cy="1562100"/>
            <a:chOff x="1104" y="1680"/>
            <a:chExt cx="3312" cy="984"/>
          </a:xfrm>
        </p:grpSpPr>
        <p:sp>
          <p:nvSpPr>
            <p:cNvPr id="21515" name="Text Box 7">
              <a:extLst>
                <a:ext uri="{FF2B5EF4-FFF2-40B4-BE49-F238E27FC236}">
                  <a16:creationId xmlns:a16="http://schemas.microsoft.com/office/drawing/2014/main" id="{8E1C6F2F-C69E-4A9A-8F45-6BE9FBEE88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680"/>
              <a:ext cx="1392" cy="984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altLang="en-US" b="1">
                <a:solidFill>
                  <a:schemeClr val="bg1"/>
                </a:solidFill>
              </a:endParaRP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LTI System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en-US" altLang="en-US" b="1">
                <a:solidFill>
                  <a:schemeClr val="bg1"/>
                </a:solidFill>
              </a:endParaRPr>
            </a:p>
          </p:txBody>
        </p:sp>
        <p:sp>
          <p:nvSpPr>
            <p:cNvPr id="21516" name="Line 8">
              <a:extLst>
                <a:ext uri="{FF2B5EF4-FFF2-40B4-BE49-F238E27FC236}">
                  <a16:creationId xmlns:a16="http://schemas.microsoft.com/office/drawing/2014/main" id="{E4876D4A-5670-4EDD-BAF6-5CFBD8B08F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208"/>
              <a:ext cx="912" cy="0"/>
            </a:xfrm>
            <a:prstGeom prst="line">
              <a:avLst/>
            </a:prstGeom>
            <a:noFill/>
            <a:ln w="38100">
              <a:solidFill>
                <a:srgbClr val="040404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1517" name="Text Box 9">
              <a:extLst>
                <a:ext uri="{FF2B5EF4-FFF2-40B4-BE49-F238E27FC236}">
                  <a16:creationId xmlns:a16="http://schemas.microsoft.com/office/drawing/2014/main" id="{8351134F-50BE-4876-9933-E851B45740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824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i="1">
                  <a:solidFill>
                    <a:srgbClr val="040404"/>
                  </a:solidFill>
                </a:rPr>
                <a:t>X[n]</a:t>
              </a:r>
            </a:p>
          </p:txBody>
        </p:sp>
        <p:sp>
          <p:nvSpPr>
            <p:cNvPr id="21518" name="Line 10">
              <a:extLst>
                <a:ext uri="{FF2B5EF4-FFF2-40B4-BE49-F238E27FC236}">
                  <a16:creationId xmlns:a16="http://schemas.microsoft.com/office/drawing/2014/main" id="{4908F256-4F13-41AA-8F87-6DC77A37F5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2208"/>
              <a:ext cx="912" cy="0"/>
            </a:xfrm>
            <a:prstGeom prst="line">
              <a:avLst/>
            </a:prstGeom>
            <a:noFill/>
            <a:ln w="38100">
              <a:solidFill>
                <a:srgbClr val="040404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1519" name="Text Box 11">
              <a:extLst>
                <a:ext uri="{FF2B5EF4-FFF2-40B4-BE49-F238E27FC236}">
                  <a16:creationId xmlns:a16="http://schemas.microsoft.com/office/drawing/2014/main" id="{34285D5F-8CF8-4362-B9EC-A8F3CC05EE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1824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i="1">
                  <a:solidFill>
                    <a:srgbClr val="040404"/>
                  </a:solidFill>
                </a:rPr>
                <a:t>Y[n]</a:t>
              </a:r>
            </a:p>
          </p:txBody>
        </p:sp>
      </p:grpSp>
      <p:graphicFrame>
        <p:nvGraphicFramePr>
          <p:cNvPr id="16396" name="Object 12">
            <a:extLst>
              <a:ext uri="{FF2B5EF4-FFF2-40B4-BE49-F238E27FC236}">
                <a16:creationId xmlns:a16="http://schemas.microsoft.com/office/drawing/2014/main" id="{BE57205E-8726-4CF5-ACE2-BEE800939F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5410200"/>
          <a:ext cx="4225925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74117" imgH="266584" progId="Equation.3">
                  <p:embed/>
                </p:oleObj>
              </mc:Choice>
              <mc:Fallback>
                <p:oleObj name="Equation" r:id="rId4" imgW="1574117" imgH="266584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410200"/>
                        <a:ext cx="4225925" cy="717550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7" name="Object 13">
            <a:extLst>
              <a:ext uri="{FF2B5EF4-FFF2-40B4-BE49-F238E27FC236}">
                <a16:creationId xmlns:a16="http://schemas.microsoft.com/office/drawing/2014/main" id="{CC15252B-EF1C-4688-BDF6-76CD9EE9B6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14738" y="4572000"/>
          <a:ext cx="33623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3000" imgH="215900" progId="Equation.3">
                  <p:embed/>
                </p:oleObj>
              </mc:Choice>
              <mc:Fallback>
                <p:oleObj name="Equation" r:id="rId6" imgW="1143000" imgH="2159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4738" y="4572000"/>
                        <a:ext cx="3362325" cy="636588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4" name="Text Box 14">
            <a:extLst>
              <a:ext uri="{FF2B5EF4-FFF2-40B4-BE49-F238E27FC236}">
                <a16:creationId xmlns:a16="http://schemas.microsoft.com/office/drawing/2014/main" id="{F820F97C-0F72-4D0C-80BD-FA8943D52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6400800"/>
            <a:ext cx="1752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p. 415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>
            <a:extLst>
              <a:ext uri="{FF2B5EF4-FFF2-40B4-BE49-F238E27FC236}">
                <a16:creationId xmlns:a16="http://schemas.microsoft.com/office/drawing/2014/main" id="{E53F7B79-3518-4EB3-BD88-12A3DE694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900350F0-F0D9-4D18-8516-90C6799F0B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Analysis &amp; Processing of Random Signals- Filtering RP’s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80106AEB-EECF-491E-936F-06FEFA3365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/>
              <a:t>Deterministic input, deterministic </a:t>
            </a:r>
            <a:r>
              <a:rPr lang="en-US" altLang="en-US" sz="2800" b="1"/>
              <a:t>linear</a:t>
            </a:r>
            <a:r>
              <a:rPr lang="en-US" altLang="en-US" sz="2800"/>
              <a:t> system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/>
              <a:t>Linear means (a) additivity and (b) homogeneity</a:t>
            </a: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CB870A4C-0160-48A1-9824-A493CE10B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667000"/>
            <a:ext cx="2209800" cy="15621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b="1">
              <a:solidFill>
                <a:schemeClr val="bg1"/>
              </a:solidFill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</a:rPr>
              <a:t>Linear System</a:t>
            </a:r>
          </a:p>
          <a:p>
            <a:pPr algn="ctr" eaLnBrk="1" hangingPunct="1">
              <a:spcBef>
                <a:spcPct val="50000"/>
              </a:spcBef>
            </a:pPr>
            <a:endParaRPr lang="en-US" altLang="en-US" b="1">
              <a:solidFill>
                <a:schemeClr val="bg1"/>
              </a:solidFill>
            </a:endParaRPr>
          </a:p>
        </p:txBody>
      </p:sp>
      <p:sp>
        <p:nvSpPr>
          <p:cNvPr id="4102" name="Line 5">
            <a:extLst>
              <a:ext uri="{FF2B5EF4-FFF2-40B4-BE49-F238E27FC236}">
                <a16:creationId xmlns:a16="http://schemas.microsoft.com/office/drawing/2014/main" id="{E6DF4C1F-B585-4602-A3B4-1FBAD02C4E5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3505200"/>
            <a:ext cx="1447800" cy="0"/>
          </a:xfrm>
          <a:prstGeom prst="line">
            <a:avLst/>
          </a:prstGeom>
          <a:noFill/>
          <a:ln w="38100">
            <a:solidFill>
              <a:srgbClr val="040404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3" name="Text Box 6">
            <a:extLst>
              <a:ext uri="{FF2B5EF4-FFF2-40B4-BE49-F238E27FC236}">
                <a16:creationId xmlns:a16="http://schemas.microsoft.com/office/drawing/2014/main" id="{0317EFB2-D3E3-4907-B3D7-291018AC0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895600"/>
            <a:ext cx="129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i="1">
                <a:solidFill>
                  <a:srgbClr val="040404"/>
                </a:solidFill>
              </a:rPr>
              <a:t>x(t)</a:t>
            </a:r>
          </a:p>
        </p:txBody>
      </p:sp>
      <p:sp>
        <p:nvSpPr>
          <p:cNvPr id="4104" name="Line 7">
            <a:extLst>
              <a:ext uri="{FF2B5EF4-FFF2-40B4-BE49-F238E27FC236}">
                <a16:creationId xmlns:a16="http://schemas.microsoft.com/office/drawing/2014/main" id="{A2A278AE-1CCC-465C-968D-965E6E6BA0A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3505200"/>
            <a:ext cx="1447800" cy="0"/>
          </a:xfrm>
          <a:prstGeom prst="line">
            <a:avLst/>
          </a:prstGeom>
          <a:noFill/>
          <a:ln w="38100">
            <a:solidFill>
              <a:srgbClr val="040404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5" name="Text Box 8">
            <a:extLst>
              <a:ext uri="{FF2B5EF4-FFF2-40B4-BE49-F238E27FC236}">
                <a16:creationId xmlns:a16="http://schemas.microsoft.com/office/drawing/2014/main" id="{BB2E910A-05B1-4A8B-A05F-873B1FC45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895600"/>
            <a:ext cx="129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i="1">
                <a:solidFill>
                  <a:srgbClr val="040404"/>
                </a:solidFill>
              </a:rPr>
              <a:t>y(t)</a:t>
            </a:r>
          </a:p>
        </p:txBody>
      </p:sp>
      <p:graphicFrame>
        <p:nvGraphicFramePr>
          <p:cNvPr id="24585" name="Object 9">
            <a:extLst>
              <a:ext uri="{FF2B5EF4-FFF2-40B4-BE49-F238E27FC236}">
                <a16:creationId xmlns:a16="http://schemas.microsoft.com/office/drawing/2014/main" id="{E4D75E2A-1C64-4C11-B683-836F8C15DF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4648200"/>
          <a:ext cx="266065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170" imgH="203112" progId="Equation.3">
                  <p:embed/>
                </p:oleObj>
              </mc:Choice>
              <mc:Fallback>
                <p:oleObj name="Equation" r:id="rId2" imgW="990170" imgH="203112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648200"/>
                        <a:ext cx="266065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>
            <a:extLst>
              <a:ext uri="{FF2B5EF4-FFF2-40B4-BE49-F238E27FC236}">
                <a16:creationId xmlns:a16="http://schemas.microsoft.com/office/drawing/2014/main" id="{117F97F8-413E-488D-B1D4-6CDB8A9B4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pic>
        <p:nvPicPr>
          <p:cNvPr id="22531" name="Picture 2" descr="http://cialab.ee.washington.edu/Marks-Stuff/Paintings/modulopl.jpg">
            <a:extLst>
              <a:ext uri="{FF2B5EF4-FFF2-40B4-BE49-F238E27FC236}">
                <a16:creationId xmlns:a16="http://schemas.microsoft.com/office/drawing/2014/main" id="{70AB0D5E-B282-4F8A-82F1-2B6CFF9601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14600"/>
            <a:ext cx="123983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Rectangle 3">
            <a:extLst>
              <a:ext uri="{FF2B5EF4-FFF2-40B4-BE49-F238E27FC236}">
                <a16:creationId xmlns:a16="http://schemas.microsoft.com/office/drawing/2014/main" id="{627DB235-DB84-446E-B70B-ADB7E95494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Filtering WSS RP’s: Example</a:t>
            </a:r>
          </a:p>
        </p:txBody>
      </p:sp>
      <p:sp>
        <p:nvSpPr>
          <p:cNvPr id="22533" name="Rectangle 4">
            <a:extLst>
              <a:ext uri="{FF2B5EF4-FFF2-40B4-BE49-F238E27FC236}">
                <a16:creationId xmlns:a16="http://schemas.microsoft.com/office/drawing/2014/main" id="{2672847B-9EF0-4D0E-92FE-E809109066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/>
              <a:t>Input: Zero Mean White Noise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pic>
        <p:nvPicPr>
          <p:cNvPr id="22534" name="Picture 5">
            <a:extLst>
              <a:ext uri="{FF2B5EF4-FFF2-40B4-BE49-F238E27FC236}">
                <a16:creationId xmlns:a16="http://schemas.microsoft.com/office/drawing/2014/main" id="{EA65BA94-EC81-4B7D-BF41-CA08A3EDF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72000"/>
            <a:ext cx="124142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2294" name="Group 6">
            <a:extLst>
              <a:ext uri="{FF2B5EF4-FFF2-40B4-BE49-F238E27FC236}">
                <a16:creationId xmlns:a16="http://schemas.microsoft.com/office/drawing/2014/main" id="{DA65B6AC-6DB4-4D00-9EDC-D7F36C642B3E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2743200"/>
            <a:ext cx="5257800" cy="1562100"/>
            <a:chOff x="1104" y="1680"/>
            <a:chExt cx="3312" cy="984"/>
          </a:xfrm>
        </p:grpSpPr>
        <p:sp>
          <p:nvSpPr>
            <p:cNvPr id="22539" name="Text Box 7">
              <a:extLst>
                <a:ext uri="{FF2B5EF4-FFF2-40B4-BE49-F238E27FC236}">
                  <a16:creationId xmlns:a16="http://schemas.microsoft.com/office/drawing/2014/main" id="{84F252BB-3576-410B-8DA5-09A004E017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680"/>
              <a:ext cx="1392" cy="984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altLang="en-US" b="1">
                <a:solidFill>
                  <a:schemeClr val="bg1"/>
                </a:solidFill>
              </a:endParaRP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LTI System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en-US" altLang="en-US" b="1">
                <a:solidFill>
                  <a:schemeClr val="bg1"/>
                </a:solidFill>
              </a:endParaRPr>
            </a:p>
          </p:txBody>
        </p:sp>
        <p:sp>
          <p:nvSpPr>
            <p:cNvPr id="22540" name="Line 8">
              <a:extLst>
                <a:ext uri="{FF2B5EF4-FFF2-40B4-BE49-F238E27FC236}">
                  <a16:creationId xmlns:a16="http://schemas.microsoft.com/office/drawing/2014/main" id="{3E759130-B8CE-4DA6-B8D1-A8CDD9CB7F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208"/>
              <a:ext cx="912" cy="0"/>
            </a:xfrm>
            <a:prstGeom prst="line">
              <a:avLst/>
            </a:prstGeom>
            <a:noFill/>
            <a:ln w="38100">
              <a:solidFill>
                <a:srgbClr val="040404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541" name="Text Box 9">
              <a:extLst>
                <a:ext uri="{FF2B5EF4-FFF2-40B4-BE49-F238E27FC236}">
                  <a16:creationId xmlns:a16="http://schemas.microsoft.com/office/drawing/2014/main" id="{145A4600-0889-4017-BFC7-51A504E91A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824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i="1">
                  <a:solidFill>
                    <a:srgbClr val="040404"/>
                  </a:solidFill>
                </a:rPr>
                <a:t>X(t)</a:t>
              </a:r>
            </a:p>
          </p:txBody>
        </p:sp>
        <p:sp>
          <p:nvSpPr>
            <p:cNvPr id="22542" name="Line 10">
              <a:extLst>
                <a:ext uri="{FF2B5EF4-FFF2-40B4-BE49-F238E27FC236}">
                  <a16:creationId xmlns:a16="http://schemas.microsoft.com/office/drawing/2014/main" id="{28B89C83-6722-4935-B334-5B8988C5B7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2208"/>
              <a:ext cx="912" cy="0"/>
            </a:xfrm>
            <a:prstGeom prst="line">
              <a:avLst/>
            </a:prstGeom>
            <a:noFill/>
            <a:ln w="38100">
              <a:solidFill>
                <a:srgbClr val="040404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543" name="Text Box 11">
              <a:extLst>
                <a:ext uri="{FF2B5EF4-FFF2-40B4-BE49-F238E27FC236}">
                  <a16:creationId xmlns:a16="http://schemas.microsoft.com/office/drawing/2014/main" id="{1E3BF3BB-20B5-496C-93B9-65C82FF87E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1824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i="1">
                  <a:solidFill>
                    <a:srgbClr val="040404"/>
                  </a:solidFill>
                </a:rPr>
                <a:t>Y(t)</a:t>
              </a:r>
            </a:p>
          </p:txBody>
        </p:sp>
      </p:grpSp>
      <p:graphicFrame>
        <p:nvGraphicFramePr>
          <p:cNvPr id="12300" name="Object 12">
            <a:extLst>
              <a:ext uri="{FF2B5EF4-FFF2-40B4-BE49-F238E27FC236}">
                <a16:creationId xmlns:a16="http://schemas.microsoft.com/office/drawing/2014/main" id="{EFD27B4C-AE07-495F-BA2D-47A07295DC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5410200"/>
          <a:ext cx="3817938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22400" imgH="393700" progId="Equation.3">
                  <p:embed/>
                </p:oleObj>
              </mc:Choice>
              <mc:Fallback>
                <p:oleObj name="Equation" r:id="rId4" imgW="1422400" imgH="3937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410200"/>
                        <a:ext cx="3817938" cy="1058863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>
            <a:extLst>
              <a:ext uri="{FF2B5EF4-FFF2-40B4-BE49-F238E27FC236}">
                <a16:creationId xmlns:a16="http://schemas.microsoft.com/office/drawing/2014/main" id="{90355A98-BC4A-45F2-A890-EC75EB1CC0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81463" y="4591050"/>
          <a:ext cx="2428875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500" imgH="203200" progId="Equation.3">
                  <p:embed/>
                </p:oleObj>
              </mc:Choice>
              <mc:Fallback>
                <p:oleObj name="Equation" r:id="rId6" imgW="825500" imgH="203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1463" y="4591050"/>
                        <a:ext cx="2428875" cy="598488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8" name="Text Box 14">
            <a:extLst>
              <a:ext uri="{FF2B5EF4-FFF2-40B4-BE49-F238E27FC236}">
                <a16:creationId xmlns:a16="http://schemas.microsoft.com/office/drawing/2014/main" id="{A87E6ACB-6AAD-44FA-95A6-08D96E33A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6400800"/>
            <a:ext cx="1752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Example: p. 418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4">
            <a:extLst>
              <a:ext uri="{FF2B5EF4-FFF2-40B4-BE49-F238E27FC236}">
                <a16:creationId xmlns:a16="http://schemas.microsoft.com/office/drawing/2014/main" id="{555FC850-9FBE-4F29-9A5B-3F5567A80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pic>
        <p:nvPicPr>
          <p:cNvPr id="23555" name="Picture 2" descr="http://cialab.ee.washington.edu/Marks-Stuff/Paintings/modulopl.jpg">
            <a:extLst>
              <a:ext uri="{FF2B5EF4-FFF2-40B4-BE49-F238E27FC236}">
                <a16:creationId xmlns:a16="http://schemas.microsoft.com/office/drawing/2014/main" id="{5FCB8D05-E698-4863-BEB1-0E0BF9A470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14600"/>
            <a:ext cx="123983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6" name="Rectangle 3">
            <a:extLst>
              <a:ext uri="{FF2B5EF4-FFF2-40B4-BE49-F238E27FC236}">
                <a16:creationId xmlns:a16="http://schemas.microsoft.com/office/drawing/2014/main" id="{63955784-DCE1-4DA2-9B2C-526EED91D2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Filtering WSS RP’s: Example</a:t>
            </a:r>
          </a:p>
        </p:txBody>
      </p:sp>
      <p:sp>
        <p:nvSpPr>
          <p:cNvPr id="23557" name="Rectangle 4">
            <a:extLst>
              <a:ext uri="{FF2B5EF4-FFF2-40B4-BE49-F238E27FC236}">
                <a16:creationId xmlns:a16="http://schemas.microsoft.com/office/drawing/2014/main" id="{A44C2851-432B-4C3B-B274-20B842DAE2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/>
              <a:t>Low Pass, High Pass &amp; Band Pass Filters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pic>
        <p:nvPicPr>
          <p:cNvPr id="23558" name="Picture 5">
            <a:extLst>
              <a:ext uri="{FF2B5EF4-FFF2-40B4-BE49-F238E27FC236}">
                <a16:creationId xmlns:a16="http://schemas.microsoft.com/office/drawing/2014/main" id="{55A253E7-B359-4870-94B8-E8BE55F137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72000"/>
            <a:ext cx="124142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318" name="Group 6">
            <a:extLst>
              <a:ext uri="{FF2B5EF4-FFF2-40B4-BE49-F238E27FC236}">
                <a16:creationId xmlns:a16="http://schemas.microsoft.com/office/drawing/2014/main" id="{C944688E-3348-4A10-B8E1-168401D79919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3429000"/>
            <a:ext cx="5257800" cy="1562100"/>
            <a:chOff x="1104" y="1680"/>
            <a:chExt cx="3312" cy="984"/>
          </a:xfrm>
        </p:grpSpPr>
        <p:sp>
          <p:nvSpPr>
            <p:cNvPr id="23562" name="Text Box 7">
              <a:extLst>
                <a:ext uri="{FF2B5EF4-FFF2-40B4-BE49-F238E27FC236}">
                  <a16:creationId xmlns:a16="http://schemas.microsoft.com/office/drawing/2014/main" id="{FD645092-BD31-4C71-96E0-D80912DB1E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680"/>
              <a:ext cx="1392" cy="984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altLang="en-US" b="1">
                <a:solidFill>
                  <a:schemeClr val="bg1"/>
                </a:solidFill>
              </a:endParaRP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LPF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en-US" altLang="en-US" b="1">
                <a:solidFill>
                  <a:schemeClr val="bg1"/>
                </a:solidFill>
              </a:endParaRPr>
            </a:p>
          </p:txBody>
        </p:sp>
        <p:sp>
          <p:nvSpPr>
            <p:cNvPr id="23563" name="Line 8">
              <a:extLst>
                <a:ext uri="{FF2B5EF4-FFF2-40B4-BE49-F238E27FC236}">
                  <a16:creationId xmlns:a16="http://schemas.microsoft.com/office/drawing/2014/main" id="{27E81911-E998-46E9-ABA2-596CE4EB5C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208"/>
              <a:ext cx="912" cy="0"/>
            </a:xfrm>
            <a:prstGeom prst="line">
              <a:avLst/>
            </a:prstGeom>
            <a:noFill/>
            <a:ln w="38100">
              <a:solidFill>
                <a:srgbClr val="040404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564" name="Text Box 9">
              <a:extLst>
                <a:ext uri="{FF2B5EF4-FFF2-40B4-BE49-F238E27FC236}">
                  <a16:creationId xmlns:a16="http://schemas.microsoft.com/office/drawing/2014/main" id="{19E46923-CFAD-4CCB-816F-663CD64768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824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i="1">
                  <a:solidFill>
                    <a:srgbClr val="040404"/>
                  </a:solidFill>
                </a:rPr>
                <a:t>X(t)</a:t>
              </a:r>
            </a:p>
          </p:txBody>
        </p:sp>
        <p:sp>
          <p:nvSpPr>
            <p:cNvPr id="23565" name="Line 10">
              <a:extLst>
                <a:ext uri="{FF2B5EF4-FFF2-40B4-BE49-F238E27FC236}">
                  <a16:creationId xmlns:a16="http://schemas.microsoft.com/office/drawing/2014/main" id="{D07CC4AA-2FB7-4236-ACEB-698DAB800F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2208"/>
              <a:ext cx="912" cy="0"/>
            </a:xfrm>
            <a:prstGeom prst="line">
              <a:avLst/>
            </a:prstGeom>
            <a:noFill/>
            <a:ln w="38100">
              <a:solidFill>
                <a:srgbClr val="040404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566" name="Text Box 11">
              <a:extLst>
                <a:ext uri="{FF2B5EF4-FFF2-40B4-BE49-F238E27FC236}">
                  <a16:creationId xmlns:a16="http://schemas.microsoft.com/office/drawing/2014/main" id="{526DCC08-1BDF-4E91-88B2-B1C16E132D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1824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i="1">
                  <a:solidFill>
                    <a:srgbClr val="040404"/>
                  </a:solidFill>
                </a:rPr>
                <a:t>Y(t)</a:t>
              </a:r>
            </a:p>
          </p:txBody>
        </p:sp>
      </p:grpSp>
      <p:sp>
        <p:nvSpPr>
          <p:cNvPr id="23560" name="Text Box 14">
            <a:extLst>
              <a:ext uri="{FF2B5EF4-FFF2-40B4-BE49-F238E27FC236}">
                <a16:creationId xmlns:a16="http://schemas.microsoft.com/office/drawing/2014/main" id="{43BF6E8F-326B-46D0-9AE4-D0D9DD3E1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6400800"/>
            <a:ext cx="1752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Example: p. 418</a:t>
            </a:r>
          </a:p>
        </p:txBody>
      </p:sp>
      <p:graphicFrame>
        <p:nvGraphicFramePr>
          <p:cNvPr id="13327" name="Object 15">
            <a:extLst>
              <a:ext uri="{FF2B5EF4-FFF2-40B4-BE49-F238E27FC236}">
                <a16:creationId xmlns:a16="http://schemas.microsoft.com/office/drawing/2014/main" id="{9854A9C4-7402-4FA0-AEE9-B26B04EAE7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32188" y="5478463"/>
          <a:ext cx="36480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310" imgH="215806" progId="Equation.3">
                  <p:embed/>
                </p:oleObj>
              </mc:Choice>
              <mc:Fallback>
                <p:oleObj name="Equation" r:id="rId4" imgW="1358310" imgH="215806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2188" y="5478463"/>
                        <a:ext cx="3648075" cy="581025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>
            <a:extLst>
              <a:ext uri="{FF2B5EF4-FFF2-40B4-BE49-F238E27FC236}">
                <a16:creationId xmlns:a16="http://schemas.microsoft.com/office/drawing/2014/main" id="{D9742CD5-0F21-4BB6-81A8-95ADE50A4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pic>
        <p:nvPicPr>
          <p:cNvPr id="24579" name="Picture 2" descr="http://cialab.ee.washington.edu/Marks-Stuff/Paintings/modulopl.jpg">
            <a:extLst>
              <a:ext uri="{FF2B5EF4-FFF2-40B4-BE49-F238E27FC236}">
                <a16:creationId xmlns:a16="http://schemas.microsoft.com/office/drawing/2014/main" id="{5486DFA9-BBBB-42A2-B81A-2A36FAFE6C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14600"/>
            <a:ext cx="123983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Rectangle 3">
            <a:extLst>
              <a:ext uri="{FF2B5EF4-FFF2-40B4-BE49-F238E27FC236}">
                <a16:creationId xmlns:a16="http://schemas.microsoft.com/office/drawing/2014/main" id="{E1DDBFB7-681F-4A0C-8F03-6F03F4062E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609600"/>
            <a:ext cx="8458200" cy="1219200"/>
          </a:xfrm>
        </p:spPr>
        <p:txBody>
          <a:bodyPr/>
          <a:lstStyle/>
          <a:p>
            <a:pPr eaLnBrk="1" hangingPunct="1"/>
            <a:r>
              <a:rPr lang="en-US" altLang="en-US" i="1"/>
              <a:t>S</a:t>
            </a:r>
            <a:r>
              <a:rPr lang="en-US" altLang="en-US" i="1" baseline="-25000"/>
              <a:t>X</a:t>
            </a:r>
            <a:r>
              <a:rPr lang="en-US" altLang="en-US" i="1"/>
              <a:t>(f) </a:t>
            </a:r>
            <a:r>
              <a:rPr lang="en-US" altLang="en-US">
                <a:sym typeface="Symbol" panose="05050102010706020507" pitchFamily="18" charset="2"/>
              </a:rPr>
              <a:t> 0 Proof</a:t>
            </a:r>
            <a:endParaRPr lang="en-US" altLang="en-US"/>
          </a:p>
        </p:txBody>
      </p:sp>
      <p:sp>
        <p:nvSpPr>
          <p:cNvPr id="24581" name="Rectangle 4">
            <a:extLst>
              <a:ext uri="{FF2B5EF4-FFF2-40B4-BE49-F238E27FC236}">
                <a16:creationId xmlns:a16="http://schemas.microsoft.com/office/drawing/2014/main" id="{EBDE6A51-A99F-47B0-93F4-D9A3257990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18288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/>
              <a:t>Consider filter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pic>
        <p:nvPicPr>
          <p:cNvPr id="24582" name="Picture 5">
            <a:extLst>
              <a:ext uri="{FF2B5EF4-FFF2-40B4-BE49-F238E27FC236}">
                <a16:creationId xmlns:a16="http://schemas.microsoft.com/office/drawing/2014/main" id="{96952561-B87A-4B06-80E7-11B89529A7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72000"/>
            <a:ext cx="124142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4583" name="Group 21">
            <a:extLst>
              <a:ext uri="{FF2B5EF4-FFF2-40B4-BE49-F238E27FC236}">
                <a16:creationId xmlns:a16="http://schemas.microsoft.com/office/drawing/2014/main" id="{F87B648E-C85F-407E-ADD8-70DBBB94B6A0}"/>
              </a:ext>
            </a:extLst>
          </p:cNvPr>
          <p:cNvGrpSpPr>
            <a:grpSpLocks/>
          </p:cNvGrpSpPr>
          <p:nvPr/>
        </p:nvGrpSpPr>
        <p:grpSpPr bwMode="auto">
          <a:xfrm>
            <a:off x="3962400" y="1905000"/>
            <a:ext cx="3886200" cy="1905000"/>
            <a:chOff x="1776" y="1440"/>
            <a:chExt cx="2448" cy="1200"/>
          </a:xfrm>
        </p:grpSpPr>
        <p:sp>
          <p:nvSpPr>
            <p:cNvPr id="24591" name="Line 13">
              <a:extLst>
                <a:ext uri="{FF2B5EF4-FFF2-40B4-BE49-F238E27FC236}">
                  <a16:creationId xmlns:a16="http://schemas.microsoft.com/office/drawing/2014/main" id="{F2366010-9E15-4001-ACB1-4BB0592BAA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352"/>
              <a:ext cx="2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592" name="Line 14">
              <a:extLst>
                <a:ext uri="{FF2B5EF4-FFF2-40B4-BE49-F238E27FC236}">
                  <a16:creationId xmlns:a16="http://schemas.microsoft.com/office/drawing/2014/main" id="{F22E505C-4858-4E63-8AD1-5F20F74C11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2" y="1440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593" name="Line 15">
              <a:extLst>
                <a:ext uri="{FF2B5EF4-FFF2-40B4-BE49-F238E27FC236}">
                  <a16:creationId xmlns:a16="http://schemas.microsoft.com/office/drawing/2014/main" id="{B38E0F4F-7889-420C-82AA-4409131A48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1584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594" name="Line 16">
              <a:extLst>
                <a:ext uri="{FF2B5EF4-FFF2-40B4-BE49-F238E27FC236}">
                  <a16:creationId xmlns:a16="http://schemas.microsoft.com/office/drawing/2014/main" id="{0CCD213A-456E-4FB7-8E3E-8624FCCF29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1584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595" name="Line 17">
              <a:extLst>
                <a:ext uri="{FF2B5EF4-FFF2-40B4-BE49-F238E27FC236}">
                  <a16:creationId xmlns:a16="http://schemas.microsoft.com/office/drawing/2014/main" id="{D8FE8F06-85A8-469F-8747-37B8CEDC4C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60" y="1584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596" name="Text Box 18">
              <a:extLst>
                <a:ext uri="{FF2B5EF4-FFF2-40B4-BE49-F238E27FC236}">
                  <a16:creationId xmlns:a16="http://schemas.microsoft.com/office/drawing/2014/main" id="{D605A269-C23C-44E1-8D91-0C00739EDF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6" y="2352"/>
              <a:ext cx="12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/>
                <a:t>f </a:t>
              </a:r>
              <a:r>
                <a:rPr lang="en-US" altLang="en-US" i="1" baseline="-25000"/>
                <a:t>0</a:t>
              </a:r>
              <a:r>
                <a:rPr lang="en-US" altLang="en-US" i="1"/>
                <a:t>   f </a:t>
              </a:r>
              <a:r>
                <a:rPr lang="en-US" altLang="en-US" i="1" baseline="-25000"/>
                <a:t>0</a:t>
              </a:r>
              <a:r>
                <a:rPr lang="en-US" altLang="en-US" i="1"/>
                <a:t> +df</a:t>
              </a:r>
            </a:p>
          </p:txBody>
        </p:sp>
        <p:sp>
          <p:nvSpPr>
            <p:cNvPr id="24597" name="Line 19">
              <a:extLst>
                <a:ext uri="{FF2B5EF4-FFF2-40B4-BE49-F238E27FC236}">
                  <a16:creationId xmlns:a16="http://schemas.microsoft.com/office/drawing/2014/main" id="{53C0ED40-D5B3-46CF-9DE3-EA46C238B5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12" y="1584"/>
              <a:ext cx="11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598" name="Text Box 20">
              <a:extLst>
                <a:ext uri="{FF2B5EF4-FFF2-40B4-BE49-F238E27FC236}">
                  <a16:creationId xmlns:a16="http://schemas.microsoft.com/office/drawing/2014/main" id="{84CCB7E4-3AB4-4FE6-8DB3-4331AC940F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1488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1</a:t>
              </a:r>
            </a:p>
          </p:txBody>
        </p:sp>
      </p:grpSp>
      <p:sp>
        <p:nvSpPr>
          <p:cNvPr id="24584" name="Text Box 22">
            <a:extLst>
              <a:ext uri="{FF2B5EF4-FFF2-40B4-BE49-F238E27FC236}">
                <a16:creationId xmlns:a16="http://schemas.microsoft.com/office/drawing/2014/main" id="{1E18375E-F67B-47A0-B3A3-3ED53F94E1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648200"/>
            <a:ext cx="617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4585" name="Text Box 23">
            <a:extLst>
              <a:ext uri="{FF2B5EF4-FFF2-40B4-BE49-F238E27FC236}">
                <a16:creationId xmlns:a16="http://schemas.microsoft.com/office/drawing/2014/main" id="{B21ECCF3-05BB-41B0-BAE6-45EB3D665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581400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Y(t)</a:t>
            </a:r>
            <a:r>
              <a:rPr lang="en-US" altLang="en-US"/>
              <a:t> will have a PSD</a:t>
            </a:r>
          </a:p>
        </p:txBody>
      </p:sp>
      <p:graphicFrame>
        <p:nvGraphicFramePr>
          <p:cNvPr id="15384" name="Object 24">
            <a:extLst>
              <a:ext uri="{FF2B5EF4-FFF2-40B4-BE49-F238E27FC236}">
                <a16:creationId xmlns:a16="http://schemas.microsoft.com/office/drawing/2014/main" id="{FA484259-B3D2-4874-9F15-3CF8C50D3E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68688" y="4114800"/>
          <a:ext cx="312102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310" imgH="215806" progId="Equation.3">
                  <p:embed/>
                </p:oleObj>
              </mc:Choice>
              <mc:Fallback>
                <p:oleObj name="Equation" r:id="rId4" imgW="1358310" imgH="215806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8688" y="4114800"/>
                        <a:ext cx="3121025" cy="498475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5" name="Object 25">
            <a:extLst>
              <a:ext uri="{FF2B5EF4-FFF2-40B4-BE49-F238E27FC236}">
                <a16:creationId xmlns:a16="http://schemas.microsoft.com/office/drawing/2014/main" id="{EE5D85FA-3D71-401E-92AD-4D7A4A677E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4724400"/>
          <a:ext cx="521970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73300" imgH="279400" progId="Equation.3">
                  <p:embed/>
                </p:oleObj>
              </mc:Choice>
              <mc:Fallback>
                <p:oleObj name="Equation" r:id="rId6" imgW="2273300" imgH="2794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724400"/>
                        <a:ext cx="5219700" cy="642938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6" name="Text Box 26">
            <a:extLst>
              <a:ext uri="{FF2B5EF4-FFF2-40B4-BE49-F238E27FC236}">
                <a16:creationId xmlns:a16="http://schemas.microsoft.com/office/drawing/2014/main" id="{FA914AD1-FB89-43E7-88FA-D5CEDC16F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486400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Thus:</a:t>
            </a:r>
          </a:p>
        </p:txBody>
      </p:sp>
      <p:graphicFrame>
        <p:nvGraphicFramePr>
          <p:cNvPr id="15387" name="Object 27">
            <a:extLst>
              <a:ext uri="{FF2B5EF4-FFF2-40B4-BE49-F238E27FC236}">
                <a16:creationId xmlns:a16="http://schemas.microsoft.com/office/drawing/2014/main" id="{48609EF7-6285-492D-8B0C-1E3395EC68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5943600"/>
          <a:ext cx="1662113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586" imgH="215806" progId="Equation.3">
                  <p:embed/>
                </p:oleObj>
              </mc:Choice>
              <mc:Fallback>
                <p:oleObj name="Equation" r:id="rId8" imgW="723586" imgH="215806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943600"/>
                        <a:ext cx="1662113" cy="496888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8" name="Text Box 28">
            <a:extLst>
              <a:ext uri="{FF2B5EF4-FFF2-40B4-BE49-F238E27FC236}">
                <a16:creationId xmlns:a16="http://schemas.microsoft.com/office/drawing/2014/main" id="{45AD3DF2-1559-441C-8E36-59DFED9E7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59436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ym typeface="Symbol" panose="05050102010706020507" pitchFamily="18" charset="2"/>
              </a:rPr>
              <a:t> </a:t>
            </a:r>
            <a:r>
              <a:rPr lang="en-US" altLang="en-US"/>
              <a:t>A PSD property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6" grpId="0" autoUpdateAnimBg="0"/>
      <p:bldP spid="15388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>
            <a:extLst>
              <a:ext uri="{FF2B5EF4-FFF2-40B4-BE49-F238E27FC236}">
                <a16:creationId xmlns:a16="http://schemas.microsoft.com/office/drawing/2014/main" id="{D63FE9F2-8DB8-49AE-8ECD-174CAAFF2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pic>
        <p:nvPicPr>
          <p:cNvPr id="25603" name="Picture 2" descr="http://cialab.ee.washington.edu/Marks-Stuff/Paintings/modulopl.jpg">
            <a:extLst>
              <a:ext uri="{FF2B5EF4-FFF2-40B4-BE49-F238E27FC236}">
                <a16:creationId xmlns:a16="http://schemas.microsoft.com/office/drawing/2014/main" id="{91988635-6B1C-4E0D-A5E1-D2AF94D652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14600"/>
            <a:ext cx="123983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Rectangle 3">
            <a:extLst>
              <a:ext uri="{FF2B5EF4-FFF2-40B4-BE49-F238E27FC236}">
                <a16:creationId xmlns:a16="http://schemas.microsoft.com/office/drawing/2014/main" id="{9DC5BF9C-9930-43D3-BF6D-59F2715542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Filtering WSS RP’s: Derivatives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34B886D8-D6EB-4B7B-90E7-02B139B463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/>
              <a:t>Derivatives: If </a:t>
            </a:r>
            <a:r>
              <a:rPr lang="en-US" altLang="en-US" sz="2800" i="1"/>
              <a:t>X(t)</a:t>
            </a:r>
            <a:r>
              <a:rPr lang="en-US" altLang="en-US" sz="2800"/>
              <a:t> is differentiable, let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pic>
        <p:nvPicPr>
          <p:cNvPr id="25606" name="Picture 5">
            <a:extLst>
              <a:ext uri="{FF2B5EF4-FFF2-40B4-BE49-F238E27FC236}">
                <a16:creationId xmlns:a16="http://schemas.microsoft.com/office/drawing/2014/main" id="{6BFFFF4D-186A-40C9-85F1-86B7C0745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72000"/>
            <a:ext cx="124142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4349" name="Object 13">
            <a:extLst>
              <a:ext uri="{FF2B5EF4-FFF2-40B4-BE49-F238E27FC236}">
                <a16:creationId xmlns:a16="http://schemas.microsoft.com/office/drawing/2014/main" id="{CF16B75D-3CAC-42CF-93C1-5A1E29AA8F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2514600"/>
          <a:ext cx="5214938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3100" imgH="393700" progId="Equation.3">
                  <p:embed/>
                </p:oleObj>
              </mc:Choice>
              <mc:Fallback>
                <p:oleObj name="Equation" r:id="rId4" imgW="1943100" imgH="3937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514600"/>
                        <a:ext cx="5214938" cy="1058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0" name="Object 14">
            <a:extLst>
              <a:ext uri="{FF2B5EF4-FFF2-40B4-BE49-F238E27FC236}">
                <a16:creationId xmlns:a16="http://schemas.microsoft.com/office/drawing/2014/main" id="{53B7A0EC-70C9-4C14-B55E-20BFC809DD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3581400"/>
          <a:ext cx="4557713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48728" imgH="215806" progId="Equation.3">
                  <p:embed/>
                </p:oleObj>
              </mc:Choice>
              <mc:Fallback>
                <p:oleObj name="Equation" r:id="rId6" imgW="1548728" imgH="215806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581400"/>
                        <a:ext cx="4557713" cy="636588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1" name="Object 15">
            <a:extLst>
              <a:ext uri="{FF2B5EF4-FFF2-40B4-BE49-F238E27FC236}">
                <a16:creationId xmlns:a16="http://schemas.microsoft.com/office/drawing/2014/main" id="{10F6F82E-70AC-42BE-91EA-78BED09C33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0" y="4343400"/>
          <a:ext cx="4124325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36033" imgH="266584" progId="Equation.3">
                  <p:embed/>
                </p:oleObj>
              </mc:Choice>
              <mc:Fallback>
                <p:oleObj name="Equation" r:id="rId8" imgW="1536033" imgH="266584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343400"/>
                        <a:ext cx="4124325" cy="717550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2" name="Object 16">
            <a:extLst>
              <a:ext uri="{FF2B5EF4-FFF2-40B4-BE49-F238E27FC236}">
                <a16:creationId xmlns:a16="http://schemas.microsoft.com/office/drawing/2014/main" id="{1570B0C0-F5ED-448D-9202-8AA147382F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5181600"/>
          <a:ext cx="3851275" cy="126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35100" imgH="469900" progId="Equation.3">
                  <p:embed/>
                </p:oleObj>
              </mc:Choice>
              <mc:Fallback>
                <p:oleObj name="Equation" r:id="rId10" imgW="1435100" imgH="4699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181600"/>
                        <a:ext cx="3851275" cy="1265238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>
            <a:extLst>
              <a:ext uri="{FF2B5EF4-FFF2-40B4-BE49-F238E27FC236}">
                <a16:creationId xmlns:a16="http://schemas.microsoft.com/office/drawing/2014/main" id="{2CE2753C-3227-4139-8D9C-9B048DA5B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pic>
        <p:nvPicPr>
          <p:cNvPr id="26627" name="Picture 2" descr="http://cialab.ee.washington.edu/Marks-Stuff/Paintings/modulopl.jpg">
            <a:extLst>
              <a:ext uri="{FF2B5EF4-FFF2-40B4-BE49-F238E27FC236}">
                <a16:creationId xmlns:a16="http://schemas.microsoft.com/office/drawing/2014/main" id="{669EC0AD-F06F-4D81-B2BD-36E1B30003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14600"/>
            <a:ext cx="123983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Rectangle 3">
            <a:extLst>
              <a:ext uri="{FF2B5EF4-FFF2-40B4-BE49-F238E27FC236}">
                <a16:creationId xmlns:a16="http://schemas.microsoft.com/office/drawing/2014/main" id="{8BF7684F-D0E6-4CD8-92CD-4FE615832E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Filtering WSS RP’s: ARMA</a:t>
            </a: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F0B787FD-B26F-4CAB-9176-4D08989137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/>
              <a:t>ARMA: IIR filter with white WSS input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pic>
        <p:nvPicPr>
          <p:cNvPr id="26630" name="Picture 5">
            <a:extLst>
              <a:ext uri="{FF2B5EF4-FFF2-40B4-BE49-F238E27FC236}">
                <a16:creationId xmlns:a16="http://schemas.microsoft.com/office/drawing/2014/main" id="{96DB6B3A-112B-4434-8854-14D44E120A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72000"/>
            <a:ext cx="124142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7418" name="Group 10">
            <a:extLst>
              <a:ext uri="{FF2B5EF4-FFF2-40B4-BE49-F238E27FC236}">
                <a16:creationId xmlns:a16="http://schemas.microsoft.com/office/drawing/2014/main" id="{B0A9354C-724F-48DB-BD2B-FD260EC46E9F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3657600"/>
            <a:ext cx="5257800" cy="1562100"/>
            <a:chOff x="1104" y="1680"/>
            <a:chExt cx="3312" cy="984"/>
          </a:xfrm>
        </p:grpSpPr>
        <p:sp>
          <p:nvSpPr>
            <p:cNvPr id="26633" name="Text Box 11">
              <a:extLst>
                <a:ext uri="{FF2B5EF4-FFF2-40B4-BE49-F238E27FC236}">
                  <a16:creationId xmlns:a16="http://schemas.microsoft.com/office/drawing/2014/main" id="{56BA2D69-5D0C-421C-8050-89A5852722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680"/>
              <a:ext cx="1392" cy="984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altLang="en-US" b="1">
                <a:solidFill>
                  <a:schemeClr val="bg1"/>
                </a:solidFill>
              </a:endParaRP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LTI System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en-US" altLang="en-US" b="1">
                <a:solidFill>
                  <a:schemeClr val="bg1"/>
                </a:solidFill>
              </a:endParaRPr>
            </a:p>
          </p:txBody>
        </p:sp>
        <p:sp>
          <p:nvSpPr>
            <p:cNvPr id="26634" name="Line 12">
              <a:extLst>
                <a:ext uri="{FF2B5EF4-FFF2-40B4-BE49-F238E27FC236}">
                  <a16:creationId xmlns:a16="http://schemas.microsoft.com/office/drawing/2014/main" id="{56647E00-1864-4A5E-8D70-3FA684D4EA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208"/>
              <a:ext cx="912" cy="0"/>
            </a:xfrm>
            <a:prstGeom prst="line">
              <a:avLst/>
            </a:prstGeom>
            <a:noFill/>
            <a:ln w="38100">
              <a:solidFill>
                <a:srgbClr val="040404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6635" name="Text Box 13">
              <a:extLst>
                <a:ext uri="{FF2B5EF4-FFF2-40B4-BE49-F238E27FC236}">
                  <a16:creationId xmlns:a16="http://schemas.microsoft.com/office/drawing/2014/main" id="{8D7C0287-D0AC-4779-8624-D18CFA54AA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824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i="1">
                  <a:solidFill>
                    <a:srgbClr val="040404"/>
                  </a:solidFill>
                </a:rPr>
                <a:t>X[n]</a:t>
              </a:r>
            </a:p>
          </p:txBody>
        </p:sp>
        <p:sp>
          <p:nvSpPr>
            <p:cNvPr id="26636" name="Line 14">
              <a:extLst>
                <a:ext uri="{FF2B5EF4-FFF2-40B4-BE49-F238E27FC236}">
                  <a16:creationId xmlns:a16="http://schemas.microsoft.com/office/drawing/2014/main" id="{36A86FEE-4464-41AF-9599-83D441768F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2208"/>
              <a:ext cx="912" cy="0"/>
            </a:xfrm>
            <a:prstGeom prst="line">
              <a:avLst/>
            </a:prstGeom>
            <a:noFill/>
            <a:ln w="38100">
              <a:solidFill>
                <a:srgbClr val="040404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6637" name="Text Box 15">
              <a:extLst>
                <a:ext uri="{FF2B5EF4-FFF2-40B4-BE49-F238E27FC236}">
                  <a16:creationId xmlns:a16="http://schemas.microsoft.com/office/drawing/2014/main" id="{5441D2C7-37EE-4170-BF1E-3A14F62606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1824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i="1">
                  <a:solidFill>
                    <a:srgbClr val="040404"/>
                  </a:solidFill>
                </a:rPr>
                <a:t>Y[n]</a:t>
              </a:r>
            </a:p>
          </p:txBody>
        </p:sp>
      </p:grpSp>
      <p:sp>
        <p:nvSpPr>
          <p:cNvPr id="26632" name="Text Box 16">
            <a:extLst>
              <a:ext uri="{FF2B5EF4-FFF2-40B4-BE49-F238E27FC236}">
                <a16:creationId xmlns:a16="http://schemas.microsoft.com/office/drawing/2014/main" id="{CB7BA9F1-5201-4445-9AEE-A0875BA1E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6400800"/>
            <a:ext cx="1752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Example: p. 421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4">
            <a:extLst>
              <a:ext uri="{FF2B5EF4-FFF2-40B4-BE49-F238E27FC236}">
                <a16:creationId xmlns:a16="http://schemas.microsoft.com/office/drawing/2014/main" id="{A17DF875-A1EB-4B01-BE20-6304A4F7F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86CED35C-29B1-4890-BD9C-7C18D4EE17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Filtering WSS RP’s</a:t>
            </a:r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0CDFC60C-6FD6-4C0B-A67E-13FFEF852A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/>
              <a:t>Autocorrelation: Final result summary.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grpSp>
        <p:nvGrpSpPr>
          <p:cNvPr id="11270" name="Group 6">
            <a:extLst>
              <a:ext uri="{FF2B5EF4-FFF2-40B4-BE49-F238E27FC236}">
                <a16:creationId xmlns:a16="http://schemas.microsoft.com/office/drawing/2014/main" id="{7CFF9174-7C95-4C76-9D32-88B6368033F8}"/>
              </a:ext>
            </a:extLst>
          </p:cNvPr>
          <p:cNvGrpSpPr>
            <a:grpSpLocks/>
          </p:cNvGrpSpPr>
          <p:nvPr/>
        </p:nvGrpSpPr>
        <p:grpSpPr bwMode="auto">
          <a:xfrm>
            <a:off x="2514600" y="2667000"/>
            <a:ext cx="5257800" cy="1562100"/>
            <a:chOff x="1104" y="1680"/>
            <a:chExt cx="3312" cy="984"/>
          </a:xfrm>
        </p:grpSpPr>
        <p:sp>
          <p:nvSpPr>
            <p:cNvPr id="27659" name="Text Box 7">
              <a:extLst>
                <a:ext uri="{FF2B5EF4-FFF2-40B4-BE49-F238E27FC236}">
                  <a16:creationId xmlns:a16="http://schemas.microsoft.com/office/drawing/2014/main" id="{A8BA6180-1945-425B-A06B-F167034026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680"/>
              <a:ext cx="1392" cy="984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altLang="en-US" b="1">
                <a:solidFill>
                  <a:schemeClr val="bg1"/>
                </a:solidFill>
              </a:endParaRP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LTI System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en-US" altLang="en-US" b="1">
                <a:solidFill>
                  <a:schemeClr val="bg1"/>
                </a:solidFill>
              </a:endParaRPr>
            </a:p>
          </p:txBody>
        </p:sp>
        <p:sp>
          <p:nvSpPr>
            <p:cNvPr id="27660" name="Line 8">
              <a:extLst>
                <a:ext uri="{FF2B5EF4-FFF2-40B4-BE49-F238E27FC236}">
                  <a16:creationId xmlns:a16="http://schemas.microsoft.com/office/drawing/2014/main" id="{B356B009-8793-49FE-9371-78C78C5DAF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208"/>
              <a:ext cx="912" cy="0"/>
            </a:xfrm>
            <a:prstGeom prst="line">
              <a:avLst/>
            </a:prstGeom>
            <a:noFill/>
            <a:ln w="38100">
              <a:solidFill>
                <a:srgbClr val="040404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7661" name="Text Box 9">
              <a:extLst>
                <a:ext uri="{FF2B5EF4-FFF2-40B4-BE49-F238E27FC236}">
                  <a16:creationId xmlns:a16="http://schemas.microsoft.com/office/drawing/2014/main" id="{3069C448-DEDC-4A4B-836B-DE322D3E12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824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i="1">
                  <a:solidFill>
                    <a:srgbClr val="040404"/>
                  </a:solidFill>
                </a:rPr>
                <a:t>X(t)</a:t>
              </a:r>
            </a:p>
          </p:txBody>
        </p:sp>
        <p:sp>
          <p:nvSpPr>
            <p:cNvPr id="27662" name="Line 10">
              <a:extLst>
                <a:ext uri="{FF2B5EF4-FFF2-40B4-BE49-F238E27FC236}">
                  <a16:creationId xmlns:a16="http://schemas.microsoft.com/office/drawing/2014/main" id="{764F27C9-E382-404F-B5AF-1506CE727E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2208"/>
              <a:ext cx="912" cy="0"/>
            </a:xfrm>
            <a:prstGeom prst="line">
              <a:avLst/>
            </a:prstGeom>
            <a:noFill/>
            <a:ln w="38100">
              <a:solidFill>
                <a:srgbClr val="040404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7663" name="Text Box 11">
              <a:extLst>
                <a:ext uri="{FF2B5EF4-FFF2-40B4-BE49-F238E27FC236}">
                  <a16:creationId xmlns:a16="http://schemas.microsoft.com/office/drawing/2014/main" id="{6A93164C-2314-4615-9E69-20FF0BF396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1824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i="1">
                  <a:solidFill>
                    <a:srgbClr val="040404"/>
                  </a:solidFill>
                </a:rPr>
                <a:t>Y(t)</a:t>
              </a:r>
            </a:p>
          </p:txBody>
        </p:sp>
      </p:grpSp>
      <p:graphicFrame>
        <p:nvGraphicFramePr>
          <p:cNvPr id="11276" name="Object 12">
            <a:extLst>
              <a:ext uri="{FF2B5EF4-FFF2-40B4-BE49-F238E27FC236}">
                <a16:creationId xmlns:a16="http://schemas.microsoft.com/office/drawing/2014/main" id="{6B289541-AC72-4FE2-9415-ACE613B317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5562600"/>
          <a:ext cx="4465638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2978" imgH="266584" progId="Equation.3">
                  <p:embed/>
                </p:oleObj>
              </mc:Choice>
              <mc:Fallback>
                <p:oleObj name="Equation" r:id="rId2" imgW="1662978" imgH="266584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562600"/>
                        <a:ext cx="4465638" cy="717550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>
            <a:extLst>
              <a:ext uri="{FF2B5EF4-FFF2-40B4-BE49-F238E27FC236}">
                <a16:creationId xmlns:a16="http://schemas.microsoft.com/office/drawing/2014/main" id="{B8105DA2-3B2C-4828-BB24-616D115B29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4648200"/>
          <a:ext cx="38862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227" imgH="215806" progId="Equation.3">
                  <p:embed/>
                </p:oleObj>
              </mc:Choice>
              <mc:Fallback>
                <p:oleObj name="Equation" r:id="rId4" imgW="1320227" imgH="215806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648200"/>
                        <a:ext cx="3886200" cy="636588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6" name="Text Box 14">
            <a:extLst>
              <a:ext uri="{FF2B5EF4-FFF2-40B4-BE49-F238E27FC236}">
                <a16:creationId xmlns:a16="http://schemas.microsoft.com/office/drawing/2014/main" id="{94219728-78C6-4A21-8513-53B3D3416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6400800"/>
            <a:ext cx="1752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p. 415</a:t>
            </a:r>
          </a:p>
        </p:txBody>
      </p:sp>
      <p:pic>
        <p:nvPicPr>
          <p:cNvPr id="27657" name="Picture 15" descr="http://cialab.ee.washington.edu/Marks-Stuff/Paintings/modglass.jpg">
            <a:extLst>
              <a:ext uri="{FF2B5EF4-FFF2-40B4-BE49-F238E27FC236}">
                <a16:creationId xmlns:a16="http://schemas.microsoft.com/office/drawing/2014/main" id="{2BA9E809-B7C0-4B67-8882-70050F9454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438400"/>
            <a:ext cx="1379538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8" name="Picture 16" descr="http://cialab.ee.washington.edu/Marks-Stuff/Paintings/modulo1.jpg">
            <a:extLst>
              <a:ext uri="{FF2B5EF4-FFF2-40B4-BE49-F238E27FC236}">
                <a16:creationId xmlns:a16="http://schemas.microsoft.com/office/drawing/2014/main" id="{E0DA9829-5FAA-4465-BB97-D63FD69A6B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590800"/>
            <a:ext cx="124142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>
            <a:extLst>
              <a:ext uri="{FF2B5EF4-FFF2-40B4-BE49-F238E27FC236}">
                <a16:creationId xmlns:a16="http://schemas.microsoft.com/office/drawing/2014/main" id="{A29B6AFC-405D-4E78-89C3-19C03A3FA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A5C75FD7-5747-4C52-B766-D208CBC84D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Filtering RP’s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627FD186-8EA6-423A-8F2D-0BDF3819C6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/>
              <a:t>Stochastic input, deterministic </a:t>
            </a:r>
            <a:r>
              <a:rPr lang="en-US" altLang="en-US" sz="2800" b="1"/>
              <a:t>linear</a:t>
            </a:r>
            <a:r>
              <a:rPr lang="en-US" altLang="en-US" sz="2800"/>
              <a:t> system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grpSp>
        <p:nvGrpSpPr>
          <p:cNvPr id="5125" name="Group 11">
            <a:extLst>
              <a:ext uri="{FF2B5EF4-FFF2-40B4-BE49-F238E27FC236}">
                <a16:creationId xmlns:a16="http://schemas.microsoft.com/office/drawing/2014/main" id="{A99B2DDD-E065-41E5-B8B9-1B613545284F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2667000"/>
            <a:ext cx="5257800" cy="1562100"/>
            <a:chOff x="1104" y="1680"/>
            <a:chExt cx="3312" cy="984"/>
          </a:xfrm>
        </p:grpSpPr>
        <p:sp>
          <p:nvSpPr>
            <p:cNvPr id="5131" name="Text Box 4">
              <a:extLst>
                <a:ext uri="{FF2B5EF4-FFF2-40B4-BE49-F238E27FC236}">
                  <a16:creationId xmlns:a16="http://schemas.microsoft.com/office/drawing/2014/main" id="{1F95C513-09EA-47F4-B8B1-778A5DAB2D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680"/>
              <a:ext cx="1392" cy="984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altLang="en-US" b="1">
                <a:solidFill>
                  <a:schemeClr val="bg1"/>
                </a:solidFill>
              </a:endParaRP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Linear System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en-US" altLang="en-US" b="1">
                <a:solidFill>
                  <a:schemeClr val="bg1"/>
                </a:solidFill>
              </a:endParaRPr>
            </a:p>
          </p:txBody>
        </p:sp>
        <p:sp>
          <p:nvSpPr>
            <p:cNvPr id="5132" name="Line 5">
              <a:extLst>
                <a:ext uri="{FF2B5EF4-FFF2-40B4-BE49-F238E27FC236}">
                  <a16:creationId xmlns:a16="http://schemas.microsoft.com/office/drawing/2014/main" id="{E76D7B2A-49F6-4C3D-9E42-2B35E6B05F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208"/>
              <a:ext cx="912" cy="0"/>
            </a:xfrm>
            <a:prstGeom prst="line">
              <a:avLst/>
            </a:prstGeom>
            <a:noFill/>
            <a:ln w="38100">
              <a:solidFill>
                <a:srgbClr val="040404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" name="Text Box 6">
              <a:extLst>
                <a:ext uri="{FF2B5EF4-FFF2-40B4-BE49-F238E27FC236}">
                  <a16:creationId xmlns:a16="http://schemas.microsoft.com/office/drawing/2014/main" id="{CAB7023E-EAB9-414B-8514-98FE4E25CB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824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i="1">
                  <a:solidFill>
                    <a:srgbClr val="040404"/>
                  </a:solidFill>
                </a:rPr>
                <a:t>X(t)</a:t>
              </a:r>
            </a:p>
          </p:txBody>
        </p:sp>
        <p:sp>
          <p:nvSpPr>
            <p:cNvPr id="5134" name="Line 7">
              <a:extLst>
                <a:ext uri="{FF2B5EF4-FFF2-40B4-BE49-F238E27FC236}">
                  <a16:creationId xmlns:a16="http://schemas.microsoft.com/office/drawing/2014/main" id="{48B7EC17-4A3B-49C7-9240-0D49E39B14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2208"/>
              <a:ext cx="912" cy="0"/>
            </a:xfrm>
            <a:prstGeom prst="line">
              <a:avLst/>
            </a:prstGeom>
            <a:noFill/>
            <a:ln w="38100">
              <a:solidFill>
                <a:srgbClr val="040404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" name="Text Box 8">
              <a:extLst>
                <a:ext uri="{FF2B5EF4-FFF2-40B4-BE49-F238E27FC236}">
                  <a16:creationId xmlns:a16="http://schemas.microsoft.com/office/drawing/2014/main" id="{12D436D3-50E3-4CD8-8F52-A8EFE8ADE5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1824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i="1">
                  <a:solidFill>
                    <a:srgbClr val="040404"/>
                  </a:solidFill>
                </a:rPr>
                <a:t>Y(t)</a:t>
              </a:r>
            </a:p>
          </p:txBody>
        </p:sp>
      </p:grpSp>
      <p:graphicFrame>
        <p:nvGraphicFramePr>
          <p:cNvPr id="5129" name="Object 9">
            <a:extLst>
              <a:ext uri="{FF2B5EF4-FFF2-40B4-BE49-F238E27FC236}">
                <a16:creationId xmlns:a16="http://schemas.microsoft.com/office/drawing/2014/main" id="{E2FDAA7E-3C97-46BB-AB8F-093FC282C6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4343400"/>
          <a:ext cx="262572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77476" imgH="215806" progId="Equation.3">
                  <p:embed/>
                </p:oleObj>
              </mc:Choice>
              <mc:Fallback>
                <p:oleObj name="Equation" r:id="rId2" imgW="977476" imgH="215806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343400"/>
                        <a:ext cx="2625725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7" name="Picture 12" descr="http://cialab.ee.washington.edu/Marks-Stuff/Paintings/modulo1.jpg">
            <a:extLst>
              <a:ext uri="{FF2B5EF4-FFF2-40B4-BE49-F238E27FC236}">
                <a16:creationId xmlns:a16="http://schemas.microsoft.com/office/drawing/2014/main" id="{EA715AA3-9B98-4396-9CD5-A63A46964D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43200"/>
            <a:ext cx="17462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13" descr="http://cialab.ee.washington.edu/Marks-Stuff/Paintings/modulobw.jpg">
            <a:extLst>
              <a:ext uri="{FF2B5EF4-FFF2-40B4-BE49-F238E27FC236}">
                <a16:creationId xmlns:a16="http://schemas.microsoft.com/office/drawing/2014/main" id="{5084C6F8-5BE5-4210-8302-CB4008195B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743200"/>
            <a:ext cx="1735138" cy="287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14">
            <a:extLst>
              <a:ext uri="{FF2B5EF4-FFF2-40B4-BE49-F238E27FC236}">
                <a16:creationId xmlns:a16="http://schemas.microsoft.com/office/drawing/2014/main" id="{7E086C9B-B2B0-4A6E-A923-AA94B0EEA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029200"/>
            <a:ext cx="4724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/>
              <a:t>Expectation and linear operations commute:</a:t>
            </a:r>
          </a:p>
        </p:txBody>
      </p:sp>
      <p:graphicFrame>
        <p:nvGraphicFramePr>
          <p:cNvPr id="5135" name="Object 15">
            <a:extLst>
              <a:ext uri="{FF2B5EF4-FFF2-40B4-BE49-F238E27FC236}">
                <a16:creationId xmlns:a16="http://schemas.microsoft.com/office/drawing/2014/main" id="{F84C0989-7950-404D-B4E2-35174EA8CA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85950" y="5943600"/>
          <a:ext cx="5865813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83452" imgH="215806" progId="Equation.3">
                  <p:embed/>
                </p:oleObj>
              </mc:Choice>
              <mc:Fallback>
                <p:oleObj name="Equation" r:id="rId6" imgW="2183452" imgH="215806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5943600"/>
                        <a:ext cx="5865813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2">
            <a:extLst>
              <a:ext uri="{FF2B5EF4-FFF2-40B4-BE49-F238E27FC236}">
                <a16:creationId xmlns:a16="http://schemas.microsoft.com/office/drawing/2014/main" id="{1075C942-4739-4045-A600-BE91C5F76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sp>
        <p:nvSpPr>
          <p:cNvPr id="6147" name="Rectangle 2050">
            <a:extLst>
              <a:ext uri="{FF2B5EF4-FFF2-40B4-BE49-F238E27FC236}">
                <a16:creationId xmlns:a16="http://schemas.microsoft.com/office/drawing/2014/main" id="{6A493C8B-0DF2-475B-9C54-FD682DA35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990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400">
                <a:solidFill>
                  <a:schemeClr val="tx2"/>
                </a:solidFill>
              </a:rPr>
              <a:t>Analysis &amp; Processing of Random Signals- Filtering RP’s</a:t>
            </a:r>
          </a:p>
        </p:txBody>
      </p:sp>
      <p:sp>
        <p:nvSpPr>
          <p:cNvPr id="6148" name="Rectangle 2051">
            <a:extLst>
              <a:ext uri="{FF2B5EF4-FFF2-40B4-BE49-F238E27FC236}">
                <a16:creationId xmlns:a16="http://schemas.microsoft.com/office/drawing/2014/main" id="{B985D231-9F5B-43A4-8A9D-F027EA5CE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57200" indent="-457200" eaLnBrk="0" hangingPunct="0"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27113" indent="-455613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0013" indent="-228600" eaLnBrk="0" hangingPunct="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2913" indent="-228600" eaLnBrk="0" hangingPunct="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/>
              <a:t>Deterministic input, deterministic LTI system</a:t>
            </a: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6149" name="Text Box 2052">
            <a:extLst>
              <a:ext uri="{FF2B5EF4-FFF2-40B4-BE49-F238E27FC236}">
                <a16:creationId xmlns:a16="http://schemas.microsoft.com/office/drawing/2014/main" id="{BA76FBE9-8FB5-4228-AAAF-E970FF625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667000"/>
            <a:ext cx="2209800" cy="156210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b="1">
              <a:solidFill>
                <a:schemeClr val="bg1"/>
              </a:solidFill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</a:rPr>
              <a:t>LTI</a:t>
            </a:r>
          </a:p>
          <a:p>
            <a:pPr algn="ctr" eaLnBrk="1" hangingPunct="1">
              <a:spcBef>
                <a:spcPct val="50000"/>
              </a:spcBef>
            </a:pPr>
            <a:endParaRPr lang="en-US" altLang="en-US" b="1">
              <a:solidFill>
                <a:schemeClr val="bg1"/>
              </a:solidFill>
            </a:endParaRPr>
          </a:p>
        </p:txBody>
      </p:sp>
      <p:sp>
        <p:nvSpPr>
          <p:cNvPr id="6150" name="Line 2053">
            <a:extLst>
              <a:ext uri="{FF2B5EF4-FFF2-40B4-BE49-F238E27FC236}">
                <a16:creationId xmlns:a16="http://schemas.microsoft.com/office/drawing/2014/main" id="{5D81FCE4-040F-48B1-A540-E5F6F1EC9216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3505200"/>
            <a:ext cx="1447800" cy="0"/>
          </a:xfrm>
          <a:prstGeom prst="line">
            <a:avLst/>
          </a:prstGeom>
          <a:noFill/>
          <a:ln w="38100">
            <a:solidFill>
              <a:srgbClr val="040404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51" name="Text Box 2054">
            <a:extLst>
              <a:ext uri="{FF2B5EF4-FFF2-40B4-BE49-F238E27FC236}">
                <a16:creationId xmlns:a16="http://schemas.microsoft.com/office/drawing/2014/main" id="{418DFF0E-4469-4B8F-A882-DB573E735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895600"/>
            <a:ext cx="129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i="1">
                <a:solidFill>
                  <a:srgbClr val="040404"/>
                </a:solidFill>
              </a:rPr>
              <a:t>x(t)</a:t>
            </a:r>
          </a:p>
        </p:txBody>
      </p:sp>
      <p:sp>
        <p:nvSpPr>
          <p:cNvPr id="6152" name="Line 2055">
            <a:extLst>
              <a:ext uri="{FF2B5EF4-FFF2-40B4-BE49-F238E27FC236}">
                <a16:creationId xmlns:a16="http://schemas.microsoft.com/office/drawing/2014/main" id="{EDA400D5-9F26-497E-B1A6-1045D0D7661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3505200"/>
            <a:ext cx="1447800" cy="0"/>
          </a:xfrm>
          <a:prstGeom prst="line">
            <a:avLst/>
          </a:prstGeom>
          <a:noFill/>
          <a:ln w="38100">
            <a:solidFill>
              <a:srgbClr val="040404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53" name="Text Box 2056">
            <a:extLst>
              <a:ext uri="{FF2B5EF4-FFF2-40B4-BE49-F238E27FC236}">
                <a16:creationId xmlns:a16="http://schemas.microsoft.com/office/drawing/2014/main" id="{45CF80C3-9B5E-4791-97A0-3A8B71BB7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895600"/>
            <a:ext cx="129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i="1">
                <a:solidFill>
                  <a:srgbClr val="040404"/>
                </a:solidFill>
              </a:rPr>
              <a:t>y(t)</a:t>
            </a:r>
          </a:p>
        </p:txBody>
      </p:sp>
      <p:graphicFrame>
        <p:nvGraphicFramePr>
          <p:cNvPr id="31753" name="Object 2057">
            <a:extLst>
              <a:ext uri="{FF2B5EF4-FFF2-40B4-BE49-F238E27FC236}">
                <a16:creationId xmlns:a16="http://schemas.microsoft.com/office/drawing/2014/main" id="{C328189A-CAA4-43BF-9FDD-46E879D6CD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4495800"/>
          <a:ext cx="4295775" cy="184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685800" progId="Equation.3">
                  <p:embed/>
                </p:oleObj>
              </mc:Choice>
              <mc:Fallback>
                <p:oleObj name="Equation" r:id="rId2" imgW="1600200" imgH="685800" progId="Equation.3">
                  <p:embed/>
                  <p:pic>
                    <p:nvPicPr>
                      <p:cNvPr id="0" name="Object 20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495800"/>
                        <a:ext cx="4295775" cy="184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2058">
            <a:extLst>
              <a:ext uri="{FF2B5EF4-FFF2-40B4-BE49-F238E27FC236}">
                <a16:creationId xmlns:a16="http://schemas.microsoft.com/office/drawing/2014/main" id="{10B80242-85B8-46A6-AA34-D941931971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10200" y="5029200"/>
          <a:ext cx="34766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400" imgH="203200" progId="Equation.3">
                  <p:embed/>
                </p:oleObj>
              </mc:Choice>
              <mc:Fallback>
                <p:oleObj name="Equation" r:id="rId4" imgW="1295400" imgH="203200" progId="Equation.3">
                  <p:embed/>
                  <p:pic>
                    <p:nvPicPr>
                      <p:cNvPr id="0" name="Object 20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029200"/>
                        <a:ext cx="3476625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>
            <a:extLst>
              <a:ext uri="{FF2B5EF4-FFF2-40B4-BE49-F238E27FC236}">
                <a16:creationId xmlns:a16="http://schemas.microsoft.com/office/drawing/2014/main" id="{549C3F0A-A35D-4859-86C6-DD101E0A2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4303EB60-938B-4547-BFB4-6A147FA4C3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Filtering RP’s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C361D13B-2EA4-48F9-91AE-F327C27DA0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/>
              <a:t>Stochastic input, deterministic LTI system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grpSp>
        <p:nvGrpSpPr>
          <p:cNvPr id="7173" name="Group 4">
            <a:extLst>
              <a:ext uri="{FF2B5EF4-FFF2-40B4-BE49-F238E27FC236}">
                <a16:creationId xmlns:a16="http://schemas.microsoft.com/office/drawing/2014/main" id="{A5BD98AD-EE7A-4449-A1B2-E8EE4291DE4B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2667000"/>
            <a:ext cx="5257800" cy="1562100"/>
            <a:chOff x="1104" y="1680"/>
            <a:chExt cx="3312" cy="984"/>
          </a:xfrm>
        </p:grpSpPr>
        <p:sp>
          <p:nvSpPr>
            <p:cNvPr id="7177" name="Text Box 5">
              <a:extLst>
                <a:ext uri="{FF2B5EF4-FFF2-40B4-BE49-F238E27FC236}">
                  <a16:creationId xmlns:a16="http://schemas.microsoft.com/office/drawing/2014/main" id="{A3546D07-32F1-47ED-B49A-6344EDB2FF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680"/>
              <a:ext cx="1392" cy="984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altLang="en-US" b="1">
                <a:solidFill>
                  <a:schemeClr val="bg1"/>
                </a:solidFill>
              </a:endParaRP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LTI System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en-US" altLang="en-US" b="1">
                <a:solidFill>
                  <a:schemeClr val="bg1"/>
                </a:solidFill>
              </a:endParaRPr>
            </a:p>
          </p:txBody>
        </p:sp>
        <p:sp>
          <p:nvSpPr>
            <p:cNvPr id="7178" name="Line 6">
              <a:extLst>
                <a:ext uri="{FF2B5EF4-FFF2-40B4-BE49-F238E27FC236}">
                  <a16:creationId xmlns:a16="http://schemas.microsoft.com/office/drawing/2014/main" id="{4932E8EF-F86A-49E0-B1AB-A267F5F39F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208"/>
              <a:ext cx="912" cy="0"/>
            </a:xfrm>
            <a:prstGeom prst="line">
              <a:avLst/>
            </a:prstGeom>
            <a:noFill/>
            <a:ln w="38100">
              <a:solidFill>
                <a:srgbClr val="040404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179" name="Text Box 7">
              <a:extLst>
                <a:ext uri="{FF2B5EF4-FFF2-40B4-BE49-F238E27FC236}">
                  <a16:creationId xmlns:a16="http://schemas.microsoft.com/office/drawing/2014/main" id="{3020C4C0-0E07-49D7-8501-F1FD3942D8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824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i="1">
                  <a:solidFill>
                    <a:srgbClr val="040404"/>
                  </a:solidFill>
                </a:rPr>
                <a:t>X(t)</a:t>
              </a:r>
            </a:p>
          </p:txBody>
        </p:sp>
        <p:sp>
          <p:nvSpPr>
            <p:cNvPr id="7180" name="Line 8">
              <a:extLst>
                <a:ext uri="{FF2B5EF4-FFF2-40B4-BE49-F238E27FC236}">
                  <a16:creationId xmlns:a16="http://schemas.microsoft.com/office/drawing/2014/main" id="{69F17CCB-6596-41F9-8D4F-41B802E2CC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2208"/>
              <a:ext cx="912" cy="0"/>
            </a:xfrm>
            <a:prstGeom prst="line">
              <a:avLst/>
            </a:prstGeom>
            <a:noFill/>
            <a:ln w="38100">
              <a:solidFill>
                <a:srgbClr val="040404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181" name="Text Box 9">
              <a:extLst>
                <a:ext uri="{FF2B5EF4-FFF2-40B4-BE49-F238E27FC236}">
                  <a16:creationId xmlns:a16="http://schemas.microsoft.com/office/drawing/2014/main" id="{32F00582-C8F6-4458-986C-E3AC25FCEA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1824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i="1">
                  <a:solidFill>
                    <a:srgbClr val="040404"/>
                  </a:solidFill>
                </a:rPr>
                <a:t>Y(t)</a:t>
              </a:r>
            </a:p>
          </p:txBody>
        </p:sp>
      </p:grpSp>
      <p:graphicFrame>
        <p:nvGraphicFramePr>
          <p:cNvPr id="25610" name="Object 10">
            <a:extLst>
              <a:ext uri="{FF2B5EF4-FFF2-40B4-BE49-F238E27FC236}">
                <a16:creationId xmlns:a16="http://schemas.microsoft.com/office/drawing/2014/main" id="{1BB405A9-FC9D-4DD5-A549-6E77BAB492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4419600"/>
          <a:ext cx="4432300" cy="184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1000" imgH="685800" progId="Equation.3">
                  <p:embed/>
                </p:oleObj>
              </mc:Choice>
              <mc:Fallback>
                <p:oleObj name="Equation" r:id="rId2" imgW="1651000" imgH="6858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419600"/>
                        <a:ext cx="4432300" cy="184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75" name="Picture 11" descr="http://cialab.ee.washington.edu/Marks-Stuff/Paintings/modulo1.jpg">
            <a:extLst>
              <a:ext uri="{FF2B5EF4-FFF2-40B4-BE49-F238E27FC236}">
                <a16:creationId xmlns:a16="http://schemas.microsoft.com/office/drawing/2014/main" id="{45058D54-8624-412C-AC69-64EF9640F6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43200"/>
            <a:ext cx="17462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12" descr="http://cialab.ee.washington.edu/Marks-Stuff/Paintings/modulobw.jpg">
            <a:extLst>
              <a:ext uri="{FF2B5EF4-FFF2-40B4-BE49-F238E27FC236}">
                <a16:creationId xmlns:a16="http://schemas.microsoft.com/office/drawing/2014/main" id="{ADE414F5-531E-4C41-AEB6-956DEC5849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743200"/>
            <a:ext cx="1735138" cy="287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>
            <a:extLst>
              <a:ext uri="{FF2B5EF4-FFF2-40B4-BE49-F238E27FC236}">
                <a16:creationId xmlns:a16="http://schemas.microsoft.com/office/drawing/2014/main" id="{2C05FE3D-5259-4009-BE11-62DF04111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C959C6DA-012B-4CE8-B4A7-C938DB5483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Filtering RP’s:</a:t>
            </a:r>
            <a:br>
              <a:rPr lang="en-US" altLang="en-US" sz="3200"/>
            </a:br>
            <a:r>
              <a:rPr lang="en-US" altLang="en-US" sz="3200"/>
              <a:t>Nonstationary Case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E8088784-DE43-40C6-9D39-4A7D57AA22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grpSp>
        <p:nvGrpSpPr>
          <p:cNvPr id="8197" name="Group 4">
            <a:extLst>
              <a:ext uri="{FF2B5EF4-FFF2-40B4-BE49-F238E27FC236}">
                <a16:creationId xmlns:a16="http://schemas.microsoft.com/office/drawing/2014/main" id="{CC5677C3-AE17-4A29-8026-4DB290D056C7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1066800"/>
            <a:ext cx="5257800" cy="1562100"/>
            <a:chOff x="1104" y="1680"/>
            <a:chExt cx="3312" cy="984"/>
          </a:xfrm>
        </p:grpSpPr>
        <p:sp>
          <p:nvSpPr>
            <p:cNvPr id="8200" name="Text Box 5">
              <a:extLst>
                <a:ext uri="{FF2B5EF4-FFF2-40B4-BE49-F238E27FC236}">
                  <a16:creationId xmlns:a16="http://schemas.microsoft.com/office/drawing/2014/main" id="{6B56008B-BD75-4A51-92E9-8CC689F949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680"/>
              <a:ext cx="1392" cy="984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altLang="en-US" b="1">
                <a:solidFill>
                  <a:schemeClr val="bg1"/>
                </a:solidFill>
              </a:endParaRP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LTI System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en-US" altLang="en-US" b="1">
                <a:solidFill>
                  <a:schemeClr val="bg1"/>
                </a:solidFill>
              </a:endParaRPr>
            </a:p>
          </p:txBody>
        </p:sp>
        <p:sp>
          <p:nvSpPr>
            <p:cNvPr id="8201" name="Line 6">
              <a:extLst>
                <a:ext uri="{FF2B5EF4-FFF2-40B4-BE49-F238E27FC236}">
                  <a16:creationId xmlns:a16="http://schemas.microsoft.com/office/drawing/2014/main" id="{3D6D81BF-0491-4F9B-AA35-7D2E29684F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208"/>
              <a:ext cx="912" cy="0"/>
            </a:xfrm>
            <a:prstGeom prst="line">
              <a:avLst/>
            </a:prstGeom>
            <a:noFill/>
            <a:ln w="38100">
              <a:solidFill>
                <a:srgbClr val="040404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02" name="Text Box 7">
              <a:extLst>
                <a:ext uri="{FF2B5EF4-FFF2-40B4-BE49-F238E27FC236}">
                  <a16:creationId xmlns:a16="http://schemas.microsoft.com/office/drawing/2014/main" id="{E64754DE-F680-4D8A-8234-2D10109C0C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824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i="1">
                  <a:solidFill>
                    <a:srgbClr val="040404"/>
                  </a:solidFill>
                </a:rPr>
                <a:t>X(t)</a:t>
              </a:r>
            </a:p>
          </p:txBody>
        </p:sp>
        <p:sp>
          <p:nvSpPr>
            <p:cNvPr id="8203" name="Line 8">
              <a:extLst>
                <a:ext uri="{FF2B5EF4-FFF2-40B4-BE49-F238E27FC236}">
                  <a16:creationId xmlns:a16="http://schemas.microsoft.com/office/drawing/2014/main" id="{65E27B9C-FDF0-4524-9663-2C20B5DE82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2208"/>
              <a:ext cx="912" cy="0"/>
            </a:xfrm>
            <a:prstGeom prst="line">
              <a:avLst/>
            </a:prstGeom>
            <a:noFill/>
            <a:ln w="38100">
              <a:solidFill>
                <a:srgbClr val="040404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04" name="Text Box 9">
              <a:extLst>
                <a:ext uri="{FF2B5EF4-FFF2-40B4-BE49-F238E27FC236}">
                  <a16:creationId xmlns:a16="http://schemas.microsoft.com/office/drawing/2014/main" id="{32F0ED03-6A74-4F5E-B5B9-22CC77B2B6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1824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i="1">
                  <a:solidFill>
                    <a:srgbClr val="040404"/>
                  </a:solidFill>
                </a:rPr>
                <a:t>Y(t)</a:t>
              </a:r>
            </a:p>
          </p:txBody>
        </p:sp>
      </p:grpSp>
      <p:graphicFrame>
        <p:nvGraphicFramePr>
          <p:cNvPr id="18442" name="Object 10">
            <a:extLst>
              <a:ext uri="{FF2B5EF4-FFF2-40B4-BE49-F238E27FC236}">
                <a16:creationId xmlns:a16="http://schemas.microsoft.com/office/drawing/2014/main" id="{EFB49DB5-0D80-4274-8FC3-D70095DEE1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08125" y="2751138"/>
          <a:ext cx="6715125" cy="355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01900" imgH="1320800" progId="Equation.3">
                  <p:embed/>
                </p:oleObj>
              </mc:Choice>
              <mc:Fallback>
                <p:oleObj name="Equation" r:id="rId2" imgW="2501900" imgH="13208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125" y="2751138"/>
                        <a:ext cx="6715125" cy="3551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9" name="Picture 11" descr="http://cialab.ee.washington.edu/Marks-Stuff/Paintings/modulo1.jpg">
            <a:extLst>
              <a:ext uri="{FF2B5EF4-FFF2-40B4-BE49-F238E27FC236}">
                <a16:creationId xmlns:a16="http://schemas.microsoft.com/office/drawing/2014/main" id="{15B5EA95-3240-468F-8A95-CC2EFE6728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581400"/>
            <a:ext cx="1700213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>
            <a:extLst>
              <a:ext uri="{FF2B5EF4-FFF2-40B4-BE49-F238E27FC236}">
                <a16:creationId xmlns:a16="http://schemas.microsoft.com/office/drawing/2014/main" id="{FB862A3B-0208-4473-812A-50010F2E5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E8635724-F202-4D5A-8016-68138C2954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Filtering RP’s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8942DD1-AF3D-4E4F-BBF5-515451C2CD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grpSp>
        <p:nvGrpSpPr>
          <p:cNvPr id="9221" name="Group 4">
            <a:extLst>
              <a:ext uri="{FF2B5EF4-FFF2-40B4-BE49-F238E27FC236}">
                <a16:creationId xmlns:a16="http://schemas.microsoft.com/office/drawing/2014/main" id="{40382D48-761A-4811-9375-31D917394C76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1066800"/>
            <a:ext cx="5257800" cy="1562100"/>
            <a:chOff x="1104" y="1680"/>
            <a:chExt cx="3312" cy="984"/>
          </a:xfrm>
        </p:grpSpPr>
        <p:sp>
          <p:nvSpPr>
            <p:cNvPr id="9224" name="Text Box 5">
              <a:extLst>
                <a:ext uri="{FF2B5EF4-FFF2-40B4-BE49-F238E27FC236}">
                  <a16:creationId xmlns:a16="http://schemas.microsoft.com/office/drawing/2014/main" id="{D4B7A118-C49C-46AE-9A1B-B527556F50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680"/>
              <a:ext cx="1392" cy="984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altLang="en-US" b="1">
                <a:solidFill>
                  <a:schemeClr val="bg1"/>
                </a:solidFill>
              </a:endParaRP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LTI System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en-US" altLang="en-US" b="1">
                <a:solidFill>
                  <a:schemeClr val="bg1"/>
                </a:solidFill>
              </a:endParaRPr>
            </a:p>
          </p:txBody>
        </p:sp>
        <p:sp>
          <p:nvSpPr>
            <p:cNvPr id="9225" name="Line 6">
              <a:extLst>
                <a:ext uri="{FF2B5EF4-FFF2-40B4-BE49-F238E27FC236}">
                  <a16:creationId xmlns:a16="http://schemas.microsoft.com/office/drawing/2014/main" id="{BE99AA7A-227F-4FD3-9DE6-FCD6F2D7B9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208"/>
              <a:ext cx="912" cy="0"/>
            </a:xfrm>
            <a:prstGeom prst="line">
              <a:avLst/>
            </a:prstGeom>
            <a:noFill/>
            <a:ln w="38100">
              <a:solidFill>
                <a:srgbClr val="040404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26" name="Text Box 7">
              <a:extLst>
                <a:ext uri="{FF2B5EF4-FFF2-40B4-BE49-F238E27FC236}">
                  <a16:creationId xmlns:a16="http://schemas.microsoft.com/office/drawing/2014/main" id="{0CEF5C4A-E5CD-412F-9ABF-D48E0CC792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824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i="1">
                  <a:solidFill>
                    <a:srgbClr val="040404"/>
                  </a:solidFill>
                </a:rPr>
                <a:t>X(t)</a:t>
              </a:r>
            </a:p>
          </p:txBody>
        </p:sp>
        <p:sp>
          <p:nvSpPr>
            <p:cNvPr id="9227" name="Line 8">
              <a:extLst>
                <a:ext uri="{FF2B5EF4-FFF2-40B4-BE49-F238E27FC236}">
                  <a16:creationId xmlns:a16="http://schemas.microsoft.com/office/drawing/2014/main" id="{C594F7B7-A682-45DC-A99F-6A43291140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2208"/>
              <a:ext cx="912" cy="0"/>
            </a:xfrm>
            <a:prstGeom prst="line">
              <a:avLst/>
            </a:prstGeom>
            <a:noFill/>
            <a:ln w="38100">
              <a:solidFill>
                <a:srgbClr val="040404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28" name="Text Box 9">
              <a:extLst>
                <a:ext uri="{FF2B5EF4-FFF2-40B4-BE49-F238E27FC236}">
                  <a16:creationId xmlns:a16="http://schemas.microsoft.com/office/drawing/2014/main" id="{799433D6-CD5C-4D88-B39F-063A77FEC0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1824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i="1">
                  <a:solidFill>
                    <a:srgbClr val="040404"/>
                  </a:solidFill>
                </a:rPr>
                <a:t>Y(t)</a:t>
              </a:r>
            </a:p>
          </p:txBody>
        </p:sp>
      </p:grpSp>
      <p:graphicFrame>
        <p:nvGraphicFramePr>
          <p:cNvPr id="19466" name="Object 10">
            <a:extLst>
              <a:ext uri="{FF2B5EF4-FFF2-40B4-BE49-F238E27FC236}">
                <a16:creationId xmlns:a16="http://schemas.microsoft.com/office/drawing/2014/main" id="{E5EACCCA-BD62-48B4-8D50-A2023E5848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59000" y="2598738"/>
          <a:ext cx="6442075" cy="355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00300" imgH="1320800" progId="Equation.3">
                  <p:embed/>
                </p:oleObj>
              </mc:Choice>
              <mc:Fallback>
                <p:oleObj name="Equation" r:id="rId2" imgW="2400300" imgH="13208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2598738"/>
                        <a:ext cx="6442075" cy="3551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3" name="Picture 11" descr="http://cialab.ee.washington.edu/Marks-Stuff/Paintings/modulo1.jpg">
            <a:extLst>
              <a:ext uri="{FF2B5EF4-FFF2-40B4-BE49-F238E27FC236}">
                <a16:creationId xmlns:a16="http://schemas.microsoft.com/office/drawing/2014/main" id="{8AC67B63-DE76-410F-99E9-A89F4AB7FA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352800"/>
            <a:ext cx="1976438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>
            <a:extLst>
              <a:ext uri="{FF2B5EF4-FFF2-40B4-BE49-F238E27FC236}">
                <a16:creationId xmlns:a16="http://schemas.microsoft.com/office/drawing/2014/main" id="{0E099519-3B80-4E32-BA03-B3889F746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F1E6D30E-1342-4C4E-BBBA-3E153AE418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Filtering RP’s</a:t>
            </a:r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4344A2C7-59F6-4D8C-A541-90CF39CCFD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grpSp>
        <p:nvGrpSpPr>
          <p:cNvPr id="10245" name="Group 4">
            <a:extLst>
              <a:ext uri="{FF2B5EF4-FFF2-40B4-BE49-F238E27FC236}">
                <a16:creationId xmlns:a16="http://schemas.microsoft.com/office/drawing/2014/main" id="{3D5B9AB3-7BAD-46DE-8E11-3B4B42A79F43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1066800"/>
            <a:ext cx="5257800" cy="1562100"/>
            <a:chOff x="1104" y="1680"/>
            <a:chExt cx="3312" cy="984"/>
          </a:xfrm>
        </p:grpSpPr>
        <p:sp>
          <p:nvSpPr>
            <p:cNvPr id="10251" name="Text Box 5">
              <a:extLst>
                <a:ext uri="{FF2B5EF4-FFF2-40B4-BE49-F238E27FC236}">
                  <a16:creationId xmlns:a16="http://schemas.microsoft.com/office/drawing/2014/main" id="{1E18AB10-508B-468B-B35B-161AF9D909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680"/>
              <a:ext cx="1392" cy="984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altLang="en-US" b="1">
                <a:solidFill>
                  <a:schemeClr val="bg1"/>
                </a:solidFill>
              </a:endParaRP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LTI System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en-US" altLang="en-US" b="1">
                <a:solidFill>
                  <a:schemeClr val="bg1"/>
                </a:solidFill>
              </a:endParaRPr>
            </a:p>
          </p:txBody>
        </p:sp>
        <p:sp>
          <p:nvSpPr>
            <p:cNvPr id="10252" name="Line 6">
              <a:extLst>
                <a:ext uri="{FF2B5EF4-FFF2-40B4-BE49-F238E27FC236}">
                  <a16:creationId xmlns:a16="http://schemas.microsoft.com/office/drawing/2014/main" id="{22A8D5D5-809B-47CC-B116-43E53B3421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208"/>
              <a:ext cx="912" cy="0"/>
            </a:xfrm>
            <a:prstGeom prst="line">
              <a:avLst/>
            </a:prstGeom>
            <a:noFill/>
            <a:ln w="38100">
              <a:solidFill>
                <a:srgbClr val="040404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53" name="Text Box 7">
              <a:extLst>
                <a:ext uri="{FF2B5EF4-FFF2-40B4-BE49-F238E27FC236}">
                  <a16:creationId xmlns:a16="http://schemas.microsoft.com/office/drawing/2014/main" id="{24C2F31A-BBA0-4010-85B5-C1B208027C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824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i="1">
                  <a:solidFill>
                    <a:srgbClr val="040404"/>
                  </a:solidFill>
                </a:rPr>
                <a:t>X(t)</a:t>
              </a:r>
            </a:p>
          </p:txBody>
        </p:sp>
        <p:sp>
          <p:nvSpPr>
            <p:cNvPr id="10254" name="Line 8">
              <a:extLst>
                <a:ext uri="{FF2B5EF4-FFF2-40B4-BE49-F238E27FC236}">
                  <a16:creationId xmlns:a16="http://schemas.microsoft.com/office/drawing/2014/main" id="{E8DA2785-86D2-4E72-8CFB-1DF071E9FE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2208"/>
              <a:ext cx="912" cy="0"/>
            </a:xfrm>
            <a:prstGeom prst="line">
              <a:avLst/>
            </a:prstGeom>
            <a:noFill/>
            <a:ln w="38100">
              <a:solidFill>
                <a:srgbClr val="040404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55" name="Text Box 9">
              <a:extLst>
                <a:ext uri="{FF2B5EF4-FFF2-40B4-BE49-F238E27FC236}">
                  <a16:creationId xmlns:a16="http://schemas.microsoft.com/office/drawing/2014/main" id="{D2AAEBA7-ADF4-457E-BC6B-8032F34749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1824"/>
              <a:ext cx="8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i="1">
                  <a:solidFill>
                    <a:srgbClr val="040404"/>
                  </a:solidFill>
                </a:rPr>
                <a:t>Y(t)</a:t>
              </a:r>
            </a:p>
          </p:txBody>
        </p:sp>
      </p:grpSp>
      <p:graphicFrame>
        <p:nvGraphicFramePr>
          <p:cNvPr id="20490" name="Object 10">
            <a:extLst>
              <a:ext uri="{FF2B5EF4-FFF2-40B4-BE49-F238E27FC236}">
                <a16:creationId xmlns:a16="http://schemas.microsoft.com/office/drawing/2014/main" id="{7BEBCD1B-0F1E-4D49-99E2-B91D3241F8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5200" y="2819400"/>
          <a:ext cx="4465638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2978" imgH="317362" progId="Equation.3">
                  <p:embed/>
                </p:oleObj>
              </mc:Choice>
              <mc:Fallback>
                <p:oleObj name="Equation" r:id="rId2" imgW="1662978" imgH="317362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819400"/>
                        <a:ext cx="4465638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1" name="Object 11">
            <a:extLst>
              <a:ext uri="{FF2B5EF4-FFF2-40B4-BE49-F238E27FC236}">
                <a16:creationId xmlns:a16="http://schemas.microsoft.com/office/drawing/2014/main" id="{DC8E95F0-C8D4-4451-B343-130AAD9BE1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5200" y="3505200"/>
          <a:ext cx="4602163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13756" imgH="317362" progId="Equation.3">
                  <p:embed/>
                </p:oleObj>
              </mc:Choice>
              <mc:Fallback>
                <p:oleObj name="Equation" r:id="rId4" imgW="1713756" imgH="317362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505200"/>
                        <a:ext cx="4602163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2" name="Object 12">
            <a:extLst>
              <a:ext uri="{FF2B5EF4-FFF2-40B4-BE49-F238E27FC236}">
                <a16:creationId xmlns:a16="http://schemas.microsoft.com/office/drawing/2014/main" id="{197E33F4-7195-404B-BCD9-B87F36BF3D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5029200"/>
          <a:ext cx="5318125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81200" imgH="317500" progId="Equation.3">
                  <p:embed/>
                </p:oleObj>
              </mc:Choice>
              <mc:Fallback>
                <p:oleObj name="Equation" r:id="rId6" imgW="1981200" imgH="317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029200"/>
                        <a:ext cx="5318125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3" name="Object 13">
            <a:extLst>
              <a:ext uri="{FF2B5EF4-FFF2-40B4-BE49-F238E27FC236}">
                <a16:creationId xmlns:a16="http://schemas.microsoft.com/office/drawing/2014/main" id="{BF6AE22C-25A3-499F-86E9-1FB34BB382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5200" y="4267200"/>
          <a:ext cx="4465638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62978" imgH="317362" progId="Equation.3">
                  <p:embed/>
                </p:oleObj>
              </mc:Choice>
              <mc:Fallback>
                <p:oleObj name="Equation" r:id="rId8" imgW="1662978" imgH="317362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267200"/>
                        <a:ext cx="4465638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50" name="Picture 14" descr="http://cialab.ee.washington.edu/Marks-Stuff/Paintings/modulo1.jpg">
            <a:extLst>
              <a:ext uri="{FF2B5EF4-FFF2-40B4-BE49-F238E27FC236}">
                <a16:creationId xmlns:a16="http://schemas.microsoft.com/office/drawing/2014/main" id="{DB25BE93-0649-40BA-99BB-197DF2590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362200"/>
            <a:ext cx="2252663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>
            <a:extLst>
              <a:ext uri="{FF2B5EF4-FFF2-40B4-BE49-F238E27FC236}">
                <a16:creationId xmlns:a16="http://schemas.microsoft.com/office/drawing/2014/main" id="{F96B52D8-5D85-46AA-9501-4C76E08D2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</a:rPr>
              <a:t>copyright Robert J. Marks II</a:t>
            </a: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163B5744-E7FE-4028-966C-9821A5D5EB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Differentiation of RP’s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14D42710-4409-49FD-8A78-24371BB81D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graphicFrame>
        <p:nvGraphicFramePr>
          <p:cNvPr id="22533" name="Object 5">
            <a:extLst>
              <a:ext uri="{FF2B5EF4-FFF2-40B4-BE49-F238E27FC236}">
                <a16:creationId xmlns:a16="http://schemas.microsoft.com/office/drawing/2014/main" id="{8968BB07-E2A5-4204-8E23-BABFDCAD83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3200400"/>
          <a:ext cx="4090988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4000" imgH="393700" progId="Equation.3">
                  <p:embed/>
                </p:oleObj>
              </mc:Choice>
              <mc:Fallback>
                <p:oleObj name="Equation" r:id="rId2" imgW="1524000" imgH="393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200400"/>
                        <a:ext cx="4090988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>
            <a:extLst>
              <a:ext uri="{FF2B5EF4-FFF2-40B4-BE49-F238E27FC236}">
                <a16:creationId xmlns:a16="http://schemas.microsoft.com/office/drawing/2014/main" id="{D7BE4F09-2D43-49FD-A9AA-02780F0700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5334000"/>
          <a:ext cx="4159250" cy="119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48728" imgH="444307" progId="Equation.3">
                  <p:embed/>
                </p:oleObj>
              </mc:Choice>
              <mc:Fallback>
                <p:oleObj name="Equation" r:id="rId4" imgW="1548728" imgH="444307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334000"/>
                        <a:ext cx="4159250" cy="1196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>
            <a:extLst>
              <a:ext uri="{FF2B5EF4-FFF2-40B4-BE49-F238E27FC236}">
                <a16:creationId xmlns:a16="http://schemas.microsoft.com/office/drawing/2014/main" id="{EB427161-7E95-4DB1-A490-DB996F59BB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5200" y="2133600"/>
          <a:ext cx="2386013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614" imgH="393529" progId="Equation.3">
                  <p:embed/>
                </p:oleObj>
              </mc:Choice>
              <mc:Fallback>
                <p:oleObj name="Equation" r:id="rId6" imgW="888614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133600"/>
                        <a:ext cx="2386013" cy="1058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>
            <a:extLst>
              <a:ext uri="{FF2B5EF4-FFF2-40B4-BE49-F238E27FC236}">
                <a16:creationId xmlns:a16="http://schemas.microsoft.com/office/drawing/2014/main" id="{85C62649-DE1E-43A1-9ECC-4C57607A34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4267200"/>
          <a:ext cx="3921125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59866" imgH="393529" progId="Equation.3">
                  <p:embed/>
                </p:oleObj>
              </mc:Choice>
              <mc:Fallback>
                <p:oleObj name="Equation" r:id="rId8" imgW="1459866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267200"/>
                        <a:ext cx="3921125" cy="1058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3" name="Picture 9" descr="http://cialab.ee.washington.edu/Marks-Stuff/Paintings/modulo1.jpg">
            <a:extLst>
              <a:ext uri="{FF2B5EF4-FFF2-40B4-BE49-F238E27FC236}">
                <a16:creationId xmlns:a16="http://schemas.microsoft.com/office/drawing/2014/main" id="{8D42DBE8-71F8-44C9-BA67-58557E453E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362200"/>
            <a:ext cx="2252663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Designs\Nature.pot</Template>
  <TotalTime>390</TotalTime>
  <Words>700</Words>
  <Application>Microsoft Office PowerPoint</Application>
  <PresentationFormat>On-screen Show (4:3)</PresentationFormat>
  <Paragraphs>211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Times New Roman</vt:lpstr>
      <vt:lpstr>Arial</vt:lpstr>
      <vt:lpstr>Wingdings</vt:lpstr>
      <vt:lpstr>Symbol</vt:lpstr>
      <vt:lpstr>Nature</vt:lpstr>
      <vt:lpstr>Microsoft Equation 3.0</vt:lpstr>
      <vt:lpstr>ECE 5345</vt:lpstr>
      <vt:lpstr>Analysis &amp; Processing of Random Signals- Filtering RP’s</vt:lpstr>
      <vt:lpstr>Filtering RP’s</vt:lpstr>
      <vt:lpstr>PowerPoint Presentation</vt:lpstr>
      <vt:lpstr>Filtering RP’s</vt:lpstr>
      <vt:lpstr>Filtering RP’s: Nonstationary Case</vt:lpstr>
      <vt:lpstr>Filtering RP’s</vt:lpstr>
      <vt:lpstr>Filtering RP’s</vt:lpstr>
      <vt:lpstr>Differentiation of RP’s</vt:lpstr>
      <vt:lpstr>Stochastic Differential Equations</vt:lpstr>
      <vt:lpstr>Stochastic Differential Equations</vt:lpstr>
      <vt:lpstr>Stochastic Differential Equations</vt:lpstr>
      <vt:lpstr>Stochastic Differential Equations</vt:lpstr>
      <vt:lpstr>Stochastic Differential Equations</vt:lpstr>
      <vt:lpstr>Stochastic Differential Equations</vt:lpstr>
      <vt:lpstr>Filtering WSS RP’s</vt:lpstr>
      <vt:lpstr>Filtering WSS RP’s</vt:lpstr>
      <vt:lpstr>Filtering WSS RP’s</vt:lpstr>
      <vt:lpstr>Filtering WSS RP’s</vt:lpstr>
      <vt:lpstr>Filtering WSS RP’s: Example</vt:lpstr>
      <vt:lpstr>Filtering WSS RP’s: Example</vt:lpstr>
      <vt:lpstr>SX(f)  0 Proof</vt:lpstr>
      <vt:lpstr>Filtering WSS RP’s: Derivatives</vt:lpstr>
      <vt:lpstr>Filtering WSS RP’s: ARMA</vt:lpstr>
      <vt:lpstr>Filtering WSS RP’s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505</dc:title>
  <dc:creator>marks</dc:creator>
  <cp:lastModifiedBy>Marks, Robert</cp:lastModifiedBy>
  <cp:revision>35</cp:revision>
  <dcterms:created xsi:type="dcterms:W3CDTF">2001-08-07T17:22:19Z</dcterms:created>
  <dcterms:modified xsi:type="dcterms:W3CDTF">2021-04-15T17:19:00Z</dcterms:modified>
</cp:coreProperties>
</file>