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0" d="100"/>
          <a:sy n="90" d="100"/>
        </p:scale>
        <p:origin x="148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C12E932-8AC7-4E6A-8299-AEC400345B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5ECA808-9F27-48D5-B167-373D6431458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B622E9CE-0416-4E90-BC42-A1D354286DF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7B4E2D64-386A-4E00-A175-881464CC759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621B2B66-0E31-4829-BB07-1029AFB9430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E322566C-EE40-4291-B1E3-99F7F1D6A4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E1A2A86-DC1F-4C40-AF5B-B93C84DB49D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36AE092-93C6-41D4-A214-1A728B3C5B96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18722A0F-D96A-4021-AE16-37A1719E4C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B8AD1E70-A497-4126-856A-1EE1198152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D59D82EF-0A80-4EF2-9009-FCD6FCD651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CA294C0E-5D8E-4124-9DEA-34F15CCC2A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E8CBD99F-4149-406A-8FA9-A0A18A0B22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53854EC9-AEAC-43F8-BEE8-8BB7D7EDDA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C2F81170-F784-4D61-A820-BD0FFFB35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996FA79A-755D-42B0-89C9-8B543839E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CB64A7D8-97D9-4C47-B4D1-D832B8E5F61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950950EC-DB8F-4662-9C55-13A174F4F4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15269E76-2672-4499-995E-B7EE4B24D7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4B77D0AC-558E-4641-862E-CED19B8876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B717EAF-C2DA-41A1-A735-9A114ED948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3735833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08A5E639-548A-4CE8-8D5E-36599DBD4F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E5D9944-DEB3-42E4-9EB8-93F758EA81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70E53E9-0B09-4D85-8468-CBBE5B24F4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7C59B-D4EE-42C1-9FD3-F61C58851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572439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7F3CDF4-2C30-4FEA-92A1-1A4A5E465E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E600E79-AB01-435F-A36B-4EA2DBC580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C14D804-7885-414D-8C4B-075A6C1DA0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189879-2DB0-4805-B386-E2EEB8EC4B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8602649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48A8242-8500-46C1-886C-5362D19346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6EAC798-3EE9-40EB-8E69-8A380A40D8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86338AFC-F772-446D-B0EB-7E85F678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FAB30E-7F75-4D5A-90A1-921668F9D4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164282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823C46B-FC0C-452A-BF54-005B407CC3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9FEFEBB-644C-4C84-A9FF-E1EDE60456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F40A744F-F957-475C-BB01-A9025E2701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D10F-E7D2-4EA2-ABE4-9142D23854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6500815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1CB2EF23-3E61-49BB-AE5B-A12B6C29B4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3BF105C0-067E-4B8F-80BB-FB56AFF224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6A07B67-858D-4EE0-9CF2-E1FCC1A3FA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713933-E006-4D37-B6BC-C0969B589E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9561142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68E8853D-958F-43ED-B3E8-F5BDEA913C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D208613C-198F-4B59-9534-989ACE3D12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BB18F5B6-D4E7-49D8-8559-DE561BB3E7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47844-A41C-46F6-919C-88D53A7755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937563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6BE97959-D750-4867-808E-68FB4F2A1F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2001939E-2F7F-41B6-9AD6-64A147DE35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094DF50-963B-4075-AA93-D69433E46F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FF64F8-C941-458C-ACB6-F1FD0991E6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8405550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3EE6F83C-CF05-4A83-9EB3-9530CC5B07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D21EEA4D-21CA-44A3-A16B-378D8EB6A1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B719ADA5-AAA7-4E1D-A024-67DB8E6686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D82ACA-E763-4F65-89D3-00891FCD1D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698168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4F14C59F-80CD-4903-9F7C-2A84974FA5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73D3AA52-61F5-473A-AB85-1FEF2689C0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B1EB408-7EF6-4992-A842-D59DDB943A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48C5E3-886C-429C-A569-1CC27DBAC1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742132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8583165-9E9C-4A3A-B1AC-6BEEF34348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E1607FC5-59F4-4F6B-B725-FF9537125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BC3E376-DB2C-45FC-9E10-7AB0B5B464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106E2A-F0F1-4033-B9E5-A4360ABA57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3522956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1D06C0F-80E2-4C74-8824-876CD20616B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D1342BA-13BB-448D-A103-82E52287EC8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2FB5668-C2EC-4739-A3A8-96DF64CEB5F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C70EE83-C44F-40DA-ADD0-0FF5600C5B0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3CEBF18-D247-4280-889F-1681ABB5DDC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4082BCD4-FE42-4AB5-BB19-DF6761EFF661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C015CF3C-6232-40E5-BF22-E6AF223B9644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37E97C06-9CB4-46F3-A51A-504631D411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73BFDEAB-CC12-48F9-AC1C-66B78CD238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C4097DBF-FF23-4A2F-8C75-A064AF2A286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4" name="Rectangle 12">
            <a:extLst>
              <a:ext uri="{FF2B5EF4-FFF2-40B4-BE49-F238E27FC236}">
                <a16:creationId xmlns:a16="http://schemas.microsoft.com/office/drawing/2014/main" id="{5941ABC1-1C79-4C88-8436-06C5F83406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8CDF0676-9227-4518-B02E-AD53640F13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C3F736-47EF-482C-B841-FEC6F1D32F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>
            <a:extLst>
              <a:ext uri="{FF2B5EF4-FFF2-40B4-BE49-F238E27FC236}">
                <a16:creationId xmlns:a16="http://schemas.microsoft.com/office/drawing/2014/main" id="{1537E7D7-0449-4B67-8408-AFD669F86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sp>
        <p:nvSpPr>
          <p:cNvPr id="3075" name="Rectangle 4" descr="Large confetti">
            <a:extLst>
              <a:ext uri="{FF2B5EF4-FFF2-40B4-BE49-F238E27FC236}">
                <a16:creationId xmlns:a16="http://schemas.microsoft.com/office/drawing/2014/main" id="{D4191412-262C-49B9-B10F-4935DDBBF0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8800">
                <a:solidFill>
                  <a:srgbClr val="0000FF"/>
                </a:solidFill>
              </a:rPr>
              <a:t>ECE 5345</a:t>
            </a:r>
          </a:p>
        </p:txBody>
      </p:sp>
      <p:pic>
        <p:nvPicPr>
          <p:cNvPr id="3076" name="Picture 13" descr="http://cialab.ee.washington.edu/Marks-Stuff/chortles/IMG00096.GIF">
            <a:extLst>
              <a:ext uri="{FF2B5EF4-FFF2-40B4-BE49-F238E27FC236}">
                <a16:creationId xmlns:a16="http://schemas.microsoft.com/office/drawing/2014/main" id="{3E504DBF-C9CA-4FF6-8FA9-C21CBB7E4C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700" y="1665288"/>
            <a:ext cx="3492500" cy="462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4" descr="http://cialab.ee.washington.edu/Marks-Stuff/chortles/IMG00096.GIF">
            <a:extLst>
              <a:ext uri="{FF2B5EF4-FFF2-40B4-BE49-F238E27FC236}">
                <a16:creationId xmlns:a16="http://schemas.microsoft.com/office/drawing/2014/main" id="{63A4027D-5DA3-4C03-B19B-56F5B55AB8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7600"/>
            <a:ext cx="1928813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5" descr="http://cialab.ee.washington.edu/Marks-Stuff/chortles/IMG00096.GIF">
            <a:extLst>
              <a:ext uri="{FF2B5EF4-FFF2-40B4-BE49-F238E27FC236}">
                <a16:creationId xmlns:a16="http://schemas.microsoft.com/office/drawing/2014/main" id="{7FE100A0-8618-4746-B996-2C1B81BB3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876800"/>
            <a:ext cx="1008063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6" descr="http://cialab.ee.washington.edu/Marks-Stuff/chortles/IMG00096.GIF">
            <a:extLst>
              <a:ext uri="{FF2B5EF4-FFF2-40B4-BE49-F238E27FC236}">
                <a16:creationId xmlns:a16="http://schemas.microsoft.com/office/drawing/2014/main" id="{02651278-DC86-4AE4-A171-7B71A893E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124200"/>
            <a:ext cx="2333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Rectangle 3">
            <a:extLst>
              <a:ext uri="{FF2B5EF4-FFF2-40B4-BE49-F238E27FC236}">
                <a16:creationId xmlns:a16="http://schemas.microsoft.com/office/drawing/2014/main" id="{7FCA086B-88A2-4764-8F92-5AAFC6CF02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 b="1"/>
              <a:t>Ergodic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 b="1"/>
              <a:t>     Theorems</a:t>
            </a: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90D39D68-73E2-43A9-8729-1B3AECC5B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12291" name="Picture 4" descr="http://cialab.ee.washington.edu/Marks-Stuff/chortles/IMG00096.GIF">
            <a:extLst>
              <a:ext uri="{FF2B5EF4-FFF2-40B4-BE49-F238E27FC236}">
                <a16:creationId xmlns:a16="http://schemas.microsoft.com/office/drawing/2014/main" id="{9DBB99FD-67A4-4D06-B79F-60F114EB6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9600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5" descr="http://cialab.ee.washington.edu/Marks-Stuff/chortles/IMG00096.GIF">
            <a:extLst>
              <a:ext uri="{FF2B5EF4-FFF2-40B4-BE49-F238E27FC236}">
                <a16:creationId xmlns:a16="http://schemas.microsoft.com/office/drawing/2014/main" id="{06EC0FE5-76C2-4D88-A50F-298EA9709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990600"/>
            <a:ext cx="5191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6" descr="http://cialab.ee.washington.edu/Marks-Stuff/chortles/IMG00096.GIF">
            <a:extLst>
              <a:ext uri="{FF2B5EF4-FFF2-40B4-BE49-F238E27FC236}">
                <a16:creationId xmlns:a16="http://schemas.microsoft.com/office/drawing/2014/main" id="{D2A07313-BFB9-40FC-BC2E-1A08B0695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0"/>
            <a:ext cx="749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7" descr="http://cialab.ee.washington.edu/Marks-Stuff/chortles/IMG00096.GIF">
            <a:extLst>
              <a:ext uri="{FF2B5EF4-FFF2-40B4-BE49-F238E27FC236}">
                <a16:creationId xmlns:a16="http://schemas.microsoft.com/office/drawing/2014/main" id="{1507E39F-97D1-42D8-8897-A536F0B14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362200"/>
            <a:ext cx="141128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8" descr="http://cialab.ee.washington.edu/Marks-Stuff/chortles/IMG00096.GIF">
            <a:extLst>
              <a:ext uri="{FF2B5EF4-FFF2-40B4-BE49-F238E27FC236}">
                <a16:creationId xmlns:a16="http://schemas.microsoft.com/office/drawing/2014/main" id="{C68ACFA6-B094-40D6-B631-F17B94D4F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771900"/>
            <a:ext cx="2333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Rectangle 9" descr="Large confetti">
            <a:extLst>
              <a:ext uri="{FF2B5EF4-FFF2-40B4-BE49-F238E27FC236}">
                <a16:creationId xmlns:a16="http://schemas.microsoft.com/office/drawing/2014/main" id="{EDDA8FC8-D19D-46B8-B0B2-9AF0C9F476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Ergodicity</a:t>
            </a:r>
            <a:endParaRPr lang="en-US" altLang="en-US" sz="8800">
              <a:solidFill>
                <a:srgbClr val="0000FF"/>
              </a:solidFill>
            </a:endParaRPr>
          </a:p>
        </p:txBody>
      </p:sp>
      <p:graphicFrame>
        <p:nvGraphicFramePr>
          <p:cNvPr id="20490" name="Object 10">
            <a:extLst>
              <a:ext uri="{FF2B5EF4-FFF2-40B4-BE49-F238E27FC236}">
                <a16:creationId xmlns:a16="http://schemas.microsoft.com/office/drawing/2014/main" id="{FCF83D81-4DA3-4577-AFB4-CC2B0FD804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2133600"/>
          <a:ext cx="5494338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24100" imgH="431800" progId="Equation.3">
                  <p:embed/>
                </p:oleObj>
              </mc:Choice>
              <mc:Fallback>
                <p:oleObj name="Equation" r:id="rId3" imgW="2324100" imgH="431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133600"/>
                        <a:ext cx="5494338" cy="1008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1" name="Text Box 11">
            <a:extLst>
              <a:ext uri="{FF2B5EF4-FFF2-40B4-BE49-F238E27FC236}">
                <a16:creationId xmlns:a16="http://schemas.microsoft.com/office/drawing/2014/main" id="{795EF6C4-6DED-4095-A8FF-6BEF6F53D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276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Thus, a WSS Random Process is mean ergodic if</a:t>
            </a:r>
          </a:p>
        </p:txBody>
      </p:sp>
      <p:graphicFrame>
        <p:nvGraphicFramePr>
          <p:cNvPr id="20492" name="Object 12">
            <a:extLst>
              <a:ext uri="{FF2B5EF4-FFF2-40B4-BE49-F238E27FC236}">
                <a16:creationId xmlns:a16="http://schemas.microsoft.com/office/drawing/2014/main" id="{E7F514ED-7E55-4A5A-8C32-714DD57D01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4114800"/>
          <a:ext cx="6324600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5000" imgH="431800" progId="Equation.3">
                  <p:embed/>
                </p:oleObj>
              </mc:Choice>
              <mc:Fallback>
                <p:oleObj name="Equation" r:id="rId5" imgW="1905000" imgH="431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14800"/>
                        <a:ext cx="6324600" cy="141605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 w="222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4" name="Text Box 14">
            <a:extLst>
              <a:ext uri="{FF2B5EF4-FFF2-40B4-BE49-F238E27FC236}">
                <a16:creationId xmlns:a16="http://schemas.microsoft.com/office/drawing/2014/main" id="{2494A8FF-2081-4867-94E2-7B9E11F22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867400"/>
            <a:ext cx="754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Similar criteria for discrete time stochastic processes.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1" grpId="0" autoUpdateAnimBg="0"/>
      <p:bldP spid="2049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C8B6BBB7-8F1D-4EB7-B86A-388855C81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13315" name="Picture 5" descr="http://cialab.ee.washington.edu/Marks-Stuff/chortles/IMG00096.GIF">
            <a:extLst>
              <a:ext uri="{FF2B5EF4-FFF2-40B4-BE49-F238E27FC236}">
                <a16:creationId xmlns:a16="http://schemas.microsoft.com/office/drawing/2014/main" id="{11495655-EB8D-450A-86A4-67A7C10626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990600"/>
            <a:ext cx="5191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6" descr="http://cialab.ee.washington.edu/Marks-Stuff/chortles/IMG00096.GIF">
            <a:extLst>
              <a:ext uri="{FF2B5EF4-FFF2-40B4-BE49-F238E27FC236}">
                <a16:creationId xmlns:a16="http://schemas.microsoft.com/office/drawing/2014/main" id="{DB7CB0B5-20D2-4E93-BB83-C90F8B5E18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0"/>
            <a:ext cx="749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7" descr="http://cialab.ee.washington.edu/Marks-Stuff/chortles/IMG00096.GIF">
            <a:extLst>
              <a:ext uri="{FF2B5EF4-FFF2-40B4-BE49-F238E27FC236}">
                <a16:creationId xmlns:a16="http://schemas.microsoft.com/office/drawing/2014/main" id="{D14F0619-50D9-48B7-B129-2C5F16798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362200"/>
            <a:ext cx="141128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8" descr="http://cialab.ee.washington.edu/Marks-Stuff/chortles/IMG00096.GIF">
            <a:extLst>
              <a:ext uri="{FF2B5EF4-FFF2-40B4-BE49-F238E27FC236}">
                <a16:creationId xmlns:a16="http://schemas.microsoft.com/office/drawing/2014/main" id="{BF1E06E7-8864-4050-B273-F90167E25B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771900"/>
            <a:ext cx="2333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Rectangle 9" descr="Large confetti">
            <a:extLst>
              <a:ext uri="{FF2B5EF4-FFF2-40B4-BE49-F238E27FC236}">
                <a16:creationId xmlns:a16="http://schemas.microsoft.com/office/drawing/2014/main" id="{37877811-B9FC-4611-8BBC-901BBB19A2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0" y="381000"/>
            <a:ext cx="7793038" cy="1143000"/>
          </a:xfrm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Telegraph Signal</a:t>
            </a:r>
            <a:endParaRPr lang="en-US" altLang="en-US" sz="8800">
              <a:solidFill>
                <a:srgbClr val="0000FF"/>
              </a:solidFill>
            </a:endParaRPr>
          </a:p>
        </p:txBody>
      </p:sp>
      <p:graphicFrame>
        <p:nvGraphicFramePr>
          <p:cNvPr id="21518" name="Object 14">
            <a:extLst>
              <a:ext uri="{FF2B5EF4-FFF2-40B4-BE49-F238E27FC236}">
                <a16:creationId xmlns:a16="http://schemas.microsoft.com/office/drawing/2014/main" id="{F0168A6E-DCFE-4386-818A-A9BF8B388E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3275" y="1406525"/>
          <a:ext cx="5948363" cy="524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74800" imgH="1600200" progId="Equation.3">
                  <p:embed/>
                </p:oleObj>
              </mc:Choice>
              <mc:Fallback>
                <p:oleObj name="Equation" r:id="rId3" imgW="1574800" imgH="16002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275" y="1406525"/>
                        <a:ext cx="5948363" cy="52466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222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7" name="Object 13">
            <a:extLst>
              <a:ext uri="{FF2B5EF4-FFF2-40B4-BE49-F238E27FC236}">
                <a16:creationId xmlns:a16="http://schemas.microsoft.com/office/drawing/2014/main" id="{88288019-7B1E-4C08-874A-06D0777BAF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33528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6300" imgH="228600" progId="Equation.3">
                  <p:embed/>
                </p:oleObj>
              </mc:Choice>
              <mc:Fallback>
                <p:oleObj name="Equation" r:id="rId5" imgW="87630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3352800" cy="866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9" name="AutoShape 15">
            <a:extLst>
              <a:ext uri="{FF2B5EF4-FFF2-40B4-BE49-F238E27FC236}">
                <a16:creationId xmlns:a16="http://schemas.microsoft.com/office/drawing/2014/main" id="{5A693433-664E-4DEE-A2DA-D494FC18C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990600"/>
            <a:ext cx="533400" cy="381000"/>
          </a:xfrm>
          <a:prstGeom prst="lef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20" name="Text Box 16">
            <a:extLst>
              <a:ext uri="{FF2B5EF4-FFF2-40B4-BE49-F238E27FC236}">
                <a16:creationId xmlns:a16="http://schemas.microsoft.com/office/drawing/2014/main" id="{6FFCE66E-47E7-4C31-9006-99B5F47F1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8674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 Black" panose="020B0A04020102020204" pitchFamily="34" charset="0"/>
              </a:rPr>
              <a:t>Ergodic.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 autoUpdateAnimBg="0"/>
      <p:bldP spid="21519" grpId="0" animBg="1"/>
      <p:bldP spid="2152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>
            <a:extLst>
              <a:ext uri="{FF2B5EF4-FFF2-40B4-BE49-F238E27FC236}">
                <a16:creationId xmlns:a16="http://schemas.microsoft.com/office/drawing/2014/main" id="{C21B2FFA-051B-49CF-A31C-69E947E29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14341" name="Picture 7" descr="http://cialab.ee.washington.edu/Marks-Stuff/chortles/IMG00096.GIF">
            <a:extLst>
              <a:ext uri="{FF2B5EF4-FFF2-40B4-BE49-F238E27FC236}">
                <a16:creationId xmlns:a16="http://schemas.microsoft.com/office/drawing/2014/main" id="{54B8BD2B-9961-4DBA-97C0-2699CB44F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692" y="5227625"/>
            <a:ext cx="1231654" cy="16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Rectangle 8" descr="Large confetti">
            <a:extLst>
              <a:ext uri="{FF2B5EF4-FFF2-40B4-BE49-F238E27FC236}">
                <a16:creationId xmlns:a16="http://schemas.microsoft.com/office/drawing/2014/main" id="{0D38CF97-784C-41E3-8907-A7F11D6F2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0" y="381000"/>
            <a:ext cx="7793038" cy="1143000"/>
          </a:xfrm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Battery Factory</a:t>
            </a:r>
            <a:endParaRPr lang="en-US" altLang="en-US" sz="8800">
              <a:solidFill>
                <a:srgbClr val="0000FF"/>
              </a:solidFill>
            </a:endParaRPr>
          </a:p>
        </p:txBody>
      </p:sp>
      <p:graphicFrame>
        <p:nvGraphicFramePr>
          <p:cNvPr id="22537" name="Object 9">
            <a:extLst>
              <a:ext uri="{FF2B5EF4-FFF2-40B4-BE49-F238E27FC236}">
                <a16:creationId xmlns:a16="http://schemas.microsoft.com/office/drawing/2014/main" id="{ED929BBE-A139-4EE6-9690-CDC934F196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2168525"/>
          <a:ext cx="6283325" cy="387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63700" imgH="1181100" progId="Equation.3">
                  <p:embed/>
                </p:oleObj>
              </mc:Choice>
              <mc:Fallback>
                <p:oleObj name="Equation" r:id="rId3" imgW="1663700" imgH="1181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68525"/>
                        <a:ext cx="6283325" cy="3873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222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>
            <a:extLst>
              <a:ext uri="{FF2B5EF4-FFF2-40B4-BE49-F238E27FC236}">
                <a16:creationId xmlns:a16="http://schemas.microsoft.com/office/drawing/2014/main" id="{A45D5E0A-A5EB-44B3-B52D-4E58133B28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762000"/>
          <a:ext cx="383857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865" imgH="215806" progId="Equation.3">
                  <p:embed/>
                </p:oleObj>
              </mc:Choice>
              <mc:Fallback>
                <p:oleObj name="Equation" r:id="rId5" imgW="1002865" imgH="215806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762000"/>
                        <a:ext cx="3838575" cy="817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9" name="AutoShape 11">
            <a:extLst>
              <a:ext uri="{FF2B5EF4-FFF2-40B4-BE49-F238E27FC236}">
                <a16:creationId xmlns:a16="http://schemas.microsoft.com/office/drawing/2014/main" id="{BE15B245-415B-4038-89A7-CE34F3E02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990600"/>
            <a:ext cx="533400" cy="381000"/>
          </a:xfrm>
          <a:prstGeom prst="lef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0" name="Text Box 12">
            <a:extLst>
              <a:ext uri="{FF2B5EF4-FFF2-40B4-BE49-F238E27FC236}">
                <a16:creationId xmlns:a16="http://schemas.microsoft.com/office/drawing/2014/main" id="{63493594-24A3-46BD-9683-1237CBACD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7884" y="5870132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 Black" panose="020B0A04020102020204" pitchFamily="34" charset="0"/>
              </a:rPr>
              <a:t>Not ergodic.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 autoUpdateAnimBg="0"/>
      <p:bldP spid="22539" grpId="0" animBg="1"/>
      <p:bldP spid="2254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FA4B84D3-9AAD-4628-B6AA-B5E949AC3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15363" name="Picture 9" descr="http://cialab.ee.washington.edu/Marks-Stuff/chortles/IMG00096.GIF">
            <a:extLst>
              <a:ext uri="{FF2B5EF4-FFF2-40B4-BE49-F238E27FC236}">
                <a16:creationId xmlns:a16="http://schemas.microsoft.com/office/drawing/2014/main" id="{51D7C885-8922-4533-9364-CF61A1EB4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362200"/>
            <a:ext cx="141128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angle 2">
            <a:extLst>
              <a:ext uri="{FF2B5EF4-FFF2-40B4-BE49-F238E27FC236}">
                <a16:creationId xmlns:a16="http://schemas.microsoft.com/office/drawing/2014/main" id="{CEEECD34-767A-43E6-8D28-2B96B66B70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Autocorrelation Ergodic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DC59D4F-6DE4-44C7-B06D-788B1F36C2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/>
              <a:t>When, for large </a:t>
            </a:r>
            <a:r>
              <a:rPr lang="en-US" altLang="en-US" i="1">
                <a:latin typeface="Times New Roman" panose="02020603050405020304" pitchFamily="18" charset="0"/>
              </a:rPr>
              <a:t>T</a:t>
            </a:r>
            <a:r>
              <a:rPr lang="en-US" altLang="en-US"/>
              <a:t>, can we approximate</a:t>
            </a:r>
          </a:p>
        </p:txBody>
      </p:sp>
      <p:graphicFrame>
        <p:nvGraphicFramePr>
          <p:cNvPr id="23556" name="Object 4">
            <a:extLst>
              <a:ext uri="{FF2B5EF4-FFF2-40B4-BE49-F238E27FC236}">
                <a16:creationId xmlns:a16="http://schemas.microsoft.com/office/drawing/2014/main" id="{9145D9EA-B071-4876-8B93-AFF181A797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667000"/>
          <a:ext cx="6169025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12900" imgH="254000" progId="Equation.3">
                  <p:embed/>
                </p:oleObj>
              </mc:Choice>
              <mc:Fallback>
                <p:oleObj name="Equation" r:id="rId3" imgW="1612900" imgH="2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67000"/>
                        <a:ext cx="6169025" cy="9604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Rectangle 5">
            <a:extLst>
              <a:ext uri="{FF2B5EF4-FFF2-40B4-BE49-F238E27FC236}">
                <a16:creationId xmlns:a16="http://schemas.microsoft.com/office/drawing/2014/main" id="{B20CF15D-F29A-44AF-AAEC-324BDE173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657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Define, for a fixed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 </a:t>
            </a:r>
            <a:r>
              <a:rPr lang="en-US" altLang="en-US"/>
              <a:t>,</a:t>
            </a:r>
          </a:p>
        </p:txBody>
      </p:sp>
      <p:graphicFrame>
        <p:nvGraphicFramePr>
          <p:cNvPr id="23558" name="Object 6">
            <a:extLst>
              <a:ext uri="{FF2B5EF4-FFF2-40B4-BE49-F238E27FC236}">
                <a16:creationId xmlns:a16="http://schemas.microsoft.com/office/drawing/2014/main" id="{43CB7055-6419-47A0-A1E3-4B5994A53B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4267200"/>
          <a:ext cx="48577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70000" imgH="228600" progId="Equation.3">
                  <p:embed/>
                </p:oleObj>
              </mc:Choice>
              <mc:Fallback>
                <p:oleObj name="Equation" r:id="rId5" imgW="12700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267200"/>
                        <a:ext cx="4857750" cy="863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9" name="Picture 10" descr="http://cialab.ee.washington.edu/Marks-Stuff/chortles/IMG00096.GIF">
            <a:extLst>
              <a:ext uri="{FF2B5EF4-FFF2-40B4-BE49-F238E27FC236}">
                <a16:creationId xmlns:a16="http://schemas.microsoft.com/office/drawing/2014/main" id="{1B35CEBD-1B6D-4DE5-BC47-4A70BEB12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771900"/>
            <a:ext cx="2333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Rectangle 7">
            <a:extLst>
              <a:ext uri="{FF2B5EF4-FFF2-40B4-BE49-F238E27FC236}">
                <a16:creationId xmlns:a16="http://schemas.microsoft.com/office/drawing/2014/main" id="{504049E2-D3C7-48D6-B876-AC1DB6A66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181600"/>
            <a:ext cx="693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i="1">
                <a:latin typeface="Times New Roman" panose="02020603050405020304" pitchFamily="18" charset="0"/>
              </a:rPr>
              <a:t>X</a:t>
            </a:r>
            <a:r>
              <a:rPr lang="en-US" altLang="en-US">
                <a:latin typeface="Times New Roman" panose="02020603050405020304" pitchFamily="18" charset="0"/>
              </a:rPr>
              <a:t>(</a:t>
            </a:r>
            <a:r>
              <a:rPr lang="en-US" altLang="en-US" i="1">
                <a:latin typeface="Times New Roman" panose="02020603050405020304" pitchFamily="18" charset="0"/>
              </a:rPr>
              <a:t>t</a:t>
            </a:r>
            <a:r>
              <a:rPr lang="en-US" altLang="en-US">
                <a:latin typeface="Times New Roman" panose="02020603050405020304" pitchFamily="18" charset="0"/>
              </a:rPr>
              <a:t>)</a:t>
            </a:r>
            <a:r>
              <a:rPr lang="en-US" altLang="en-US"/>
              <a:t> is thus correlation ergodic when </a:t>
            </a:r>
            <a:r>
              <a:rPr lang="en-US" altLang="en-US" i="1">
                <a:latin typeface="Times New Roman" panose="02020603050405020304" pitchFamily="18" charset="0"/>
              </a:rPr>
              <a:t>Y</a:t>
            </a:r>
            <a:r>
              <a:rPr lang="en-US" altLang="en-US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>
                <a:latin typeface="Times New Roman" panose="02020603050405020304" pitchFamily="18" charset="0"/>
              </a:rPr>
              <a:t>(</a:t>
            </a:r>
            <a:r>
              <a:rPr lang="en-US" altLang="en-US" i="1">
                <a:latin typeface="Times New Roman" panose="02020603050405020304" pitchFamily="18" charset="0"/>
              </a:rPr>
              <a:t>t</a:t>
            </a:r>
            <a:r>
              <a:rPr lang="en-US" altLang="en-US">
                <a:latin typeface="Times New Roman" panose="02020603050405020304" pitchFamily="18" charset="0"/>
              </a:rPr>
              <a:t>)</a:t>
            </a:r>
            <a:r>
              <a:rPr lang="en-US" altLang="en-US"/>
              <a:t> is mean ergodic for all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.</a:t>
            </a:r>
            <a:endParaRPr lang="en-US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  <p:bldP spid="23557" grpId="0" autoUpdateAnimBg="0"/>
      <p:bldP spid="2355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1DB1642E-F652-43C4-95FD-E50771DAD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3B5107A8-D989-45D7-8CFE-3BFF1C1A1B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Autocorrelation Ergodic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8E9563CC-F65E-424E-A9AF-61801A6223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0574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/>
              <a:t>Note</a:t>
            </a:r>
          </a:p>
        </p:txBody>
      </p:sp>
      <p:sp>
        <p:nvSpPr>
          <p:cNvPr id="25609" name="Rectangle 9">
            <a:extLst>
              <a:ext uri="{FF2B5EF4-FFF2-40B4-BE49-F238E27FC236}">
                <a16:creationId xmlns:a16="http://schemas.microsoft.com/office/drawing/2014/main" id="{BCFDCAC3-62B9-42B9-BC5B-A9AE0AC60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191000"/>
            <a:ext cx="693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dirty="0"/>
              <a:t>Establishment of correlation ergodicity thus requires </a:t>
            </a:r>
          </a:p>
          <a:p>
            <a:pPr lvl="1" eaLnBrk="1" hangingPunct="1">
              <a:buClr>
                <a:schemeClr val="accent1"/>
              </a:buClr>
              <a:buSzPct val="60000"/>
              <a:buFontTx/>
              <a:buChar char="•"/>
            </a:pPr>
            <a:r>
              <a:rPr lang="en-US" altLang="en-US" sz="3200" dirty="0"/>
              <a:t>fourth order moments of </a:t>
            </a:r>
            <a:r>
              <a:rPr lang="en-US" altLang="en-US" sz="3200" i="1" dirty="0"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latin typeface="Times New Roman" panose="02020603050405020304" pitchFamily="18" charset="0"/>
              </a:rPr>
              <a:t>).</a:t>
            </a:r>
          </a:p>
          <a:p>
            <a:pPr lvl="1" eaLnBrk="1" hangingPunct="1">
              <a:buClr>
                <a:schemeClr val="accent1"/>
              </a:buClr>
              <a:buSzPct val="60000"/>
              <a:buFontTx/>
              <a:buChar char="•"/>
            </a:pPr>
            <a:r>
              <a:rPr lang="en-US" altLang="en-US" sz="3200" dirty="0"/>
              <a:t>more than WSS.</a:t>
            </a:r>
          </a:p>
        </p:txBody>
      </p:sp>
      <p:pic>
        <p:nvPicPr>
          <p:cNvPr id="16390" name="Picture 8" descr="http://cialab.ee.washington.edu/Marks-Stuff/chortles/IMG00096.GIF">
            <a:extLst>
              <a:ext uri="{FF2B5EF4-FFF2-40B4-BE49-F238E27FC236}">
                <a16:creationId xmlns:a16="http://schemas.microsoft.com/office/drawing/2014/main" id="{5142F4CD-406E-40B6-919D-90E86C1EB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12" y="5866220"/>
            <a:ext cx="749957" cy="991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5605" name="Object 5">
            <a:extLst>
              <a:ext uri="{FF2B5EF4-FFF2-40B4-BE49-F238E27FC236}">
                <a16:creationId xmlns:a16="http://schemas.microsoft.com/office/drawing/2014/main" id="{A70FCEF8-360B-4EE7-A32E-B4EC6C1B96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000" y="2590800"/>
          <a:ext cx="8890000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24100" imgH="457200" progId="Equation.3">
                  <p:embed/>
                </p:oleObj>
              </mc:Choice>
              <mc:Fallback>
                <p:oleObj name="Equation" r:id="rId3" imgW="23241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" y="2590800"/>
                        <a:ext cx="8890000" cy="172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build="p" autoUpdateAnimBg="0"/>
      <p:bldP spid="2560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C782EF2F-EA0C-4840-A8F6-98A8EBFAE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4099" name="Picture 10" descr="http://cialab.ee.washington.edu/Marks-Stuff/chortles/IMG00096.GIF">
            <a:extLst>
              <a:ext uri="{FF2B5EF4-FFF2-40B4-BE49-F238E27FC236}">
                <a16:creationId xmlns:a16="http://schemas.microsoft.com/office/drawing/2014/main" id="{13401C00-C7C6-499D-AA61-7752D43B9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771900"/>
            <a:ext cx="2333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>
            <a:extLst>
              <a:ext uri="{FF2B5EF4-FFF2-40B4-BE49-F238E27FC236}">
                <a16:creationId xmlns:a16="http://schemas.microsoft.com/office/drawing/2014/main" id="{AF6808FB-87A1-4E94-BFE0-C3CFA0998C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 b="1"/>
              <a:t>In many cases, an ensemble of random processes cannot be obtained.</a:t>
            </a:r>
          </a:p>
          <a:p>
            <a:pPr eaLnBrk="1" hangingPunct="1"/>
            <a:r>
              <a:rPr lang="en-US" altLang="en-US" sz="2800" b="1"/>
              <a:t>If parameters of a random process can be found from a single observation of the process, the process is said to be </a:t>
            </a:r>
            <a:r>
              <a:rPr lang="en-US" altLang="en-US" sz="2800" b="1" i="1"/>
              <a:t>ergodic.</a:t>
            </a:r>
          </a:p>
          <a:p>
            <a:pPr lvl="1" eaLnBrk="1" hangingPunct="1"/>
            <a:r>
              <a:rPr lang="en-US" altLang="en-US" sz="2400" b="1"/>
              <a:t>Mean ergodic</a:t>
            </a:r>
          </a:p>
          <a:p>
            <a:pPr lvl="1" eaLnBrk="1" hangingPunct="1"/>
            <a:r>
              <a:rPr lang="en-US" altLang="en-US" sz="2400" b="1"/>
              <a:t>Distribution ergodic, etc.</a:t>
            </a:r>
          </a:p>
        </p:txBody>
      </p:sp>
      <p:sp>
        <p:nvSpPr>
          <p:cNvPr id="4101" name="Rectangle 3" descr="Large confetti">
            <a:extLst>
              <a:ext uri="{FF2B5EF4-FFF2-40B4-BE49-F238E27FC236}">
                <a16:creationId xmlns:a16="http://schemas.microsoft.com/office/drawing/2014/main" id="{47D43072-0EF6-4B3D-9C8A-57EB5A0DC1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Ergodicity</a:t>
            </a:r>
            <a:endParaRPr lang="en-US" altLang="en-US" sz="88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4D57A5D0-FEA7-446B-A4E9-3E4A2A6B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5123" name="Picture 2" descr="http://cialab.ee.washington.edu/Marks-Stuff/chortles/IMG00096.GIF">
            <a:extLst>
              <a:ext uri="{FF2B5EF4-FFF2-40B4-BE49-F238E27FC236}">
                <a16:creationId xmlns:a16="http://schemas.microsoft.com/office/drawing/2014/main" id="{AEA3D176-62CA-4AE4-B25D-153CFB40C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771900"/>
            <a:ext cx="2333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3">
            <a:extLst>
              <a:ext uri="{FF2B5EF4-FFF2-40B4-BE49-F238E27FC236}">
                <a16:creationId xmlns:a16="http://schemas.microsoft.com/office/drawing/2014/main" id="{FA72ED96-6717-42C4-96B2-E75C76A53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51054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en-US" sz="2800" b="1"/>
              <a:t>Not Mean Ergodic Example</a:t>
            </a:r>
          </a:p>
          <a:p>
            <a:pPr lvl="1" eaLnBrk="1" hangingPunct="1"/>
            <a:r>
              <a:rPr lang="en-US" altLang="en-US" sz="2400" b="1"/>
              <a:t>Battery Factory</a:t>
            </a:r>
          </a:p>
        </p:txBody>
      </p:sp>
      <p:sp>
        <p:nvSpPr>
          <p:cNvPr id="5125" name="Rectangle 4" descr="Large confetti">
            <a:extLst>
              <a:ext uri="{FF2B5EF4-FFF2-40B4-BE49-F238E27FC236}">
                <a16:creationId xmlns:a16="http://schemas.microsoft.com/office/drawing/2014/main" id="{AB373EC2-F2C6-4D75-AE3D-7366442EC7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Ergodicity</a:t>
            </a:r>
            <a:endParaRPr lang="en-US" altLang="en-US" sz="8800">
              <a:solidFill>
                <a:srgbClr val="0000FF"/>
              </a:solidFill>
            </a:endParaRPr>
          </a:p>
        </p:txBody>
      </p:sp>
      <p:pic>
        <p:nvPicPr>
          <p:cNvPr id="12293" name="Picture 5">
            <a:extLst>
              <a:ext uri="{FF2B5EF4-FFF2-40B4-BE49-F238E27FC236}">
                <a16:creationId xmlns:a16="http://schemas.microsoft.com/office/drawing/2014/main" id="{B7626E1D-3362-41FB-AEE4-E4B36DE7A4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62200"/>
            <a:ext cx="8135938" cy="261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4" name="Rectangle 6">
            <a:extLst>
              <a:ext uri="{FF2B5EF4-FFF2-40B4-BE49-F238E27FC236}">
                <a16:creationId xmlns:a16="http://schemas.microsoft.com/office/drawing/2014/main" id="{33E0D5AE-4769-4ED6-8673-674459CB9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Mean Ergodic</a:t>
            </a:r>
          </a:p>
          <a:p>
            <a:pPr eaLnBrk="1" hangingPunct="1"/>
            <a:endParaRPr lang="en-US" altLang="en-US" sz="2400" b="1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  <p:bldP spid="1229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03DD16D3-5511-4C2A-AA7D-602498882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6147" name="Picture 12" descr="http://cialab.ee.washington.edu/Marks-Stuff/chortles/IMG00096.GIF">
            <a:extLst>
              <a:ext uri="{FF2B5EF4-FFF2-40B4-BE49-F238E27FC236}">
                <a16:creationId xmlns:a16="http://schemas.microsoft.com/office/drawing/2014/main" id="{8B25DFF5-B0B9-4DDA-83B4-BE5853908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743" y="4982224"/>
            <a:ext cx="141128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2" descr="http://cialab.ee.washington.edu/Marks-Stuff/chortles/IMG00096.GIF">
            <a:extLst>
              <a:ext uri="{FF2B5EF4-FFF2-40B4-BE49-F238E27FC236}">
                <a16:creationId xmlns:a16="http://schemas.microsoft.com/office/drawing/2014/main" id="{91DDAE05-09F1-45C6-8BDD-D744299F9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5628152"/>
            <a:ext cx="929977" cy="1229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4" descr="Large confetti">
            <a:extLst>
              <a:ext uri="{FF2B5EF4-FFF2-40B4-BE49-F238E27FC236}">
                <a16:creationId xmlns:a16="http://schemas.microsoft.com/office/drawing/2014/main" id="{F468EE0F-1B75-452A-9259-36A8BE044B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793038" cy="1143000"/>
          </a:xfrm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Mean Ergodicity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1C39859E-5031-447C-83E0-7849480C53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2800" b="1"/>
              <a:t>Time Average</a:t>
            </a:r>
          </a:p>
        </p:txBody>
      </p:sp>
      <p:graphicFrame>
        <p:nvGraphicFramePr>
          <p:cNvPr id="13320" name="Object 8">
            <a:extLst>
              <a:ext uri="{FF2B5EF4-FFF2-40B4-BE49-F238E27FC236}">
                <a16:creationId xmlns:a16="http://schemas.microsoft.com/office/drawing/2014/main" id="{ACF55AF7-B7EF-480E-8715-F0741519C9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514600"/>
          <a:ext cx="3657600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09700" imgH="469900" progId="Equation.3">
                  <p:embed/>
                </p:oleObj>
              </mc:Choice>
              <mc:Fallback>
                <p:oleObj name="Equation" r:id="rId3" imgW="1409700" imgH="4699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14600"/>
                        <a:ext cx="3657600" cy="121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Rectangle 9">
            <a:extLst>
              <a:ext uri="{FF2B5EF4-FFF2-40B4-BE49-F238E27FC236}">
                <a16:creationId xmlns:a16="http://schemas.microsoft.com/office/drawing/2014/main" id="{B768F416-8B58-4636-B6D4-C23189170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8100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If </a:t>
            </a: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</a:rPr>
              <a:t>(</a:t>
            </a:r>
            <a:r>
              <a:rPr lang="en-US" altLang="en-US" sz="2800" i="1">
                <a:latin typeface="Times New Roman" panose="02020603050405020304" pitchFamily="18" charset="0"/>
              </a:rPr>
              <a:t>t</a:t>
            </a:r>
            <a:r>
              <a:rPr lang="en-US" altLang="en-US" sz="2800">
                <a:latin typeface="Times New Roman" panose="02020603050405020304" pitchFamily="18" charset="0"/>
              </a:rPr>
              <a:t>)</a:t>
            </a:r>
            <a:r>
              <a:rPr lang="en-US" altLang="en-US" sz="2800" b="1"/>
              <a:t> is WSS, the expected value is</a:t>
            </a:r>
          </a:p>
        </p:txBody>
      </p:sp>
      <p:graphicFrame>
        <p:nvGraphicFramePr>
          <p:cNvPr id="13322" name="Object 10">
            <a:extLst>
              <a:ext uri="{FF2B5EF4-FFF2-40B4-BE49-F238E27FC236}">
                <a16:creationId xmlns:a16="http://schemas.microsoft.com/office/drawing/2014/main" id="{6FB18D20-ECA4-4F44-A4E9-9C5E9518CF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4419600"/>
          <a:ext cx="4383088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89100" imgH="469900" progId="Equation.3">
                  <p:embed/>
                </p:oleObj>
              </mc:Choice>
              <mc:Fallback>
                <p:oleObj name="Equation" r:id="rId5" imgW="1689100" imgH="4699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19600"/>
                        <a:ext cx="4383088" cy="121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Rectangle 11">
            <a:extLst>
              <a:ext uri="{FF2B5EF4-FFF2-40B4-BE49-F238E27FC236}">
                <a16:creationId xmlns:a16="http://schemas.microsoft.com/office/drawing/2014/main" id="{E1A0A381-64C5-43FB-A601-E5E773D80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6388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Good so far!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build="p" autoUpdateAnimBg="0"/>
      <p:bldP spid="13321" grpId="0" autoUpdateAnimBg="0"/>
      <p:bldP spid="1332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502C68D8-6612-4889-84A7-3E039D39E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7171" name="Picture 12" descr="http://cialab.ee.washington.edu/Marks-Stuff/chortles/IMG00096.GIF">
            <a:extLst>
              <a:ext uri="{FF2B5EF4-FFF2-40B4-BE49-F238E27FC236}">
                <a16:creationId xmlns:a16="http://schemas.microsoft.com/office/drawing/2014/main" id="{1094711F-C9D0-4B9D-9E60-C9108DDA9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0"/>
            <a:ext cx="749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13" descr="http://cialab.ee.washington.edu/Marks-Stuff/chortles/IMG00096.GIF">
            <a:extLst>
              <a:ext uri="{FF2B5EF4-FFF2-40B4-BE49-F238E27FC236}">
                <a16:creationId xmlns:a16="http://schemas.microsoft.com/office/drawing/2014/main" id="{935AE674-41D0-4821-9006-22334D8B00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362200"/>
            <a:ext cx="141128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2" descr="http://cialab.ee.washington.edu/Marks-Stuff/chortles/IMG00096.GIF">
            <a:extLst>
              <a:ext uri="{FF2B5EF4-FFF2-40B4-BE49-F238E27FC236}">
                <a16:creationId xmlns:a16="http://schemas.microsoft.com/office/drawing/2014/main" id="{29FAF0CB-A680-4A59-A5F5-DC8C3D3AD1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771900"/>
            <a:ext cx="2333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Rectangle 3" descr="Large confetti">
            <a:extLst>
              <a:ext uri="{FF2B5EF4-FFF2-40B4-BE49-F238E27FC236}">
                <a16:creationId xmlns:a16="http://schemas.microsoft.com/office/drawing/2014/main" id="{43576426-79B6-4DEA-9F4A-8D05A8924E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Mean Ergodicity</a:t>
            </a:r>
            <a:endParaRPr lang="en-US" altLang="en-US" sz="8800">
              <a:solidFill>
                <a:srgbClr val="0000FF"/>
              </a:solidFill>
            </a:endParaRPr>
          </a:p>
        </p:txBody>
      </p:sp>
      <p:graphicFrame>
        <p:nvGraphicFramePr>
          <p:cNvPr id="14343" name="Object 7">
            <a:extLst>
              <a:ext uri="{FF2B5EF4-FFF2-40B4-BE49-F238E27FC236}">
                <a16:creationId xmlns:a16="http://schemas.microsoft.com/office/drawing/2014/main" id="{3DF8AE7E-968C-48E3-80D1-3619A940FE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057400"/>
          <a:ext cx="2944813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200" imgH="254000" progId="Equation.3">
                  <p:embed/>
                </p:oleObj>
              </mc:Choice>
              <mc:Fallback>
                <p:oleObj name="Equation" r:id="rId3" imgW="965200" imgH="254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2944813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Rectangle 9">
            <a:extLst>
              <a:ext uri="{FF2B5EF4-FFF2-40B4-BE49-F238E27FC236}">
                <a16:creationId xmlns:a16="http://schemas.microsoft.com/office/drawing/2014/main" id="{CCBAE295-13F8-41F2-BA17-2A5EC9EEA6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3276600"/>
            <a:ext cx="7772400" cy="762000"/>
          </a:xfrm>
          <a:noFill/>
        </p:spPr>
        <p:txBody>
          <a:bodyPr/>
          <a:lstStyle/>
          <a:p>
            <a:pPr eaLnBrk="1" hangingPunct="1"/>
            <a:r>
              <a:rPr lang="en-US" altLang="en-US" sz="2800" b="1"/>
              <a:t>We’d also like</a:t>
            </a:r>
          </a:p>
        </p:txBody>
      </p:sp>
      <p:graphicFrame>
        <p:nvGraphicFramePr>
          <p:cNvPr id="14346" name="Object 10">
            <a:extLst>
              <a:ext uri="{FF2B5EF4-FFF2-40B4-BE49-F238E27FC236}">
                <a16:creationId xmlns:a16="http://schemas.microsoft.com/office/drawing/2014/main" id="{7E662054-5AEC-4F04-95CB-430CD60A3B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267200"/>
          <a:ext cx="337185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04900" imgH="292100" progId="Equation.3">
                  <p:embed/>
                </p:oleObj>
              </mc:Choice>
              <mc:Fallback>
                <p:oleObj name="Equation" r:id="rId5" imgW="1104900" imgH="2921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267200"/>
                        <a:ext cx="337185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7" name="Rectangle 11">
            <a:extLst>
              <a:ext uri="{FF2B5EF4-FFF2-40B4-BE49-F238E27FC236}">
                <a16:creationId xmlns:a16="http://schemas.microsoft.com/office/drawing/2014/main" id="{0E33FE5C-2476-4F72-B973-DB522A57A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4102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If so, </a:t>
            </a: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</a:rPr>
              <a:t>(</a:t>
            </a:r>
            <a:r>
              <a:rPr lang="en-US" altLang="en-US" sz="2800" i="1">
                <a:latin typeface="Times New Roman" panose="02020603050405020304" pitchFamily="18" charset="0"/>
              </a:rPr>
              <a:t>t</a:t>
            </a:r>
            <a:r>
              <a:rPr lang="en-US" altLang="en-US" sz="2800">
                <a:latin typeface="Times New Roman" panose="02020603050405020304" pitchFamily="18" charset="0"/>
              </a:rPr>
              <a:t>)</a:t>
            </a:r>
            <a:r>
              <a:rPr lang="en-US" altLang="en-US" sz="2800" b="1"/>
              <a:t> is mean ergodic!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 build="p" autoUpdateAnimBg="0"/>
      <p:bldP spid="143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93196D37-1A1E-4656-A21C-08A6530D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8195" name="Picture 10" descr="http://cialab.ee.washington.edu/Marks-Stuff/chortles/IMG00096.GIF">
            <a:extLst>
              <a:ext uri="{FF2B5EF4-FFF2-40B4-BE49-F238E27FC236}">
                <a16:creationId xmlns:a16="http://schemas.microsoft.com/office/drawing/2014/main" id="{481BE0E4-E081-49AB-8AA9-2AFB7B588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990600"/>
            <a:ext cx="5191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2" descr="http://cialab.ee.washington.edu/Marks-Stuff/chortles/IMG00096.GIF">
            <a:extLst>
              <a:ext uri="{FF2B5EF4-FFF2-40B4-BE49-F238E27FC236}">
                <a16:creationId xmlns:a16="http://schemas.microsoft.com/office/drawing/2014/main" id="{9D9DB000-6070-49F4-995B-D9DBD6364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0"/>
            <a:ext cx="749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3" descr="http://cialab.ee.washington.edu/Marks-Stuff/chortles/IMG00096.GIF">
            <a:extLst>
              <a:ext uri="{FF2B5EF4-FFF2-40B4-BE49-F238E27FC236}">
                <a16:creationId xmlns:a16="http://schemas.microsoft.com/office/drawing/2014/main" id="{907DD5DE-FB56-4A38-9204-C54E3B8B6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362200"/>
            <a:ext cx="141128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4" descr="http://cialab.ee.washington.edu/Marks-Stuff/chortles/IMG00096.GIF">
            <a:extLst>
              <a:ext uri="{FF2B5EF4-FFF2-40B4-BE49-F238E27FC236}">
                <a16:creationId xmlns:a16="http://schemas.microsoft.com/office/drawing/2014/main" id="{11E45173-9DA1-48E5-9861-AC7FF16E2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771900"/>
            <a:ext cx="2333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Rectangle 5" descr="Large confetti">
            <a:extLst>
              <a:ext uri="{FF2B5EF4-FFF2-40B4-BE49-F238E27FC236}">
                <a16:creationId xmlns:a16="http://schemas.microsoft.com/office/drawing/2014/main" id="{46B583D9-834A-4D9B-BB84-95A0FF0C05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Mean Ergodicity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8200" name="Rectangle 7">
            <a:extLst>
              <a:ext uri="{FF2B5EF4-FFF2-40B4-BE49-F238E27FC236}">
                <a16:creationId xmlns:a16="http://schemas.microsoft.com/office/drawing/2014/main" id="{2D403E17-1FD4-41D8-A589-5A3D23420B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762000"/>
          </a:xfrm>
          <a:noFill/>
        </p:spPr>
        <p:txBody>
          <a:bodyPr/>
          <a:lstStyle/>
          <a:p>
            <a:pPr eaLnBrk="1" hangingPunct="1"/>
            <a:r>
              <a:rPr lang="en-US" altLang="en-US" sz="2800" b="1"/>
              <a:t>Onward…</a:t>
            </a:r>
          </a:p>
        </p:txBody>
      </p:sp>
      <p:graphicFrame>
        <p:nvGraphicFramePr>
          <p:cNvPr id="15368" name="Object 8">
            <a:extLst>
              <a:ext uri="{FF2B5EF4-FFF2-40B4-BE49-F238E27FC236}">
                <a16:creationId xmlns:a16="http://schemas.microsoft.com/office/drawing/2014/main" id="{B7900072-D906-4818-8A58-5F330971D5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2590800"/>
          <a:ext cx="7315200" cy="400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59100" imgH="1625600" progId="Equation.3">
                  <p:embed/>
                </p:oleObj>
              </mc:Choice>
              <mc:Fallback>
                <p:oleObj name="Equation" r:id="rId3" imgW="2959100" imgH="1625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590800"/>
                        <a:ext cx="7315200" cy="400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B9C95D0E-8832-4E96-A9A8-8347F5B86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9219" name="Picture 9" descr="http://cialab.ee.washington.edu/Marks-Stuff/chortles/IMG00096.GIF">
            <a:extLst>
              <a:ext uri="{FF2B5EF4-FFF2-40B4-BE49-F238E27FC236}">
                <a16:creationId xmlns:a16="http://schemas.microsoft.com/office/drawing/2014/main" id="{7DE8C786-9887-4A67-A556-2CD0F84598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9600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2" descr="http://cialab.ee.washington.edu/Marks-Stuff/chortles/IMG00096.GIF">
            <a:extLst>
              <a:ext uri="{FF2B5EF4-FFF2-40B4-BE49-F238E27FC236}">
                <a16:creationId xmlns:a16="http://schemas.microsoft.com/office/drawing/2014/main" id="{B05596E2-1433-4D73-A052-DE759229C3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990600"/>
            <a:ext cx="5191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3" descr="http://cialab.ee.washington.edu/Marks-Stuff/chortles/IMG00096.GIF">
            <a:extLst>
              <a:ext uri="{FF2B5EF4-FFF2-40B4-BE49-F238E27FC236}">
                <a16:creationId xmlns:a16="http://schemas.microsoft.com/office/drawing/2014/main" id="{8E0BA605-6313-4AE6-9A96-375B98FBB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0"/>
            <a:ext cx="749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4" descr="http://cialab.ee.washington.edu/Marks-Stuff/chortles/IMG00096.GIF">
            <a:extLst>
              <a:ext uri="{FF2B5EF4-FFF2-40B4-BE49-F238E27FC236}">
                <a16:creationId xmlns:a16="http://schemas.microsoft.com/office/drawing/2014/main" id="{4B2E4613-BC58-4C21-877E-DB604F8BC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362200"/>
            <a:ext cx="141128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5" descr="http://cialab.ee.washington.edu/Marks-Stuff/chortles/IMG00096.GIF">
            <a:extLst>
              <a:ext uri="{FF2B5EF4-FFF2-40B4-BE49-F238E27FC236}">
                <a16:creationId xmlns:a16="http://schemas.microsoft.com/office/drawing/2014/main" id="{D81908C1-B0D8-4422-9501-C3D73C3DF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771900"/>
            <a:ext cx="2333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6" descr="Large confetti">
            <a:extLst>
              <a:ext uri="{FF2B5EF4-FFF2-40B4-BE49-F238E27FC236}">
                <a16:creationId xmlns:a16="http://schemas.microsoft.com/office/drawing/2014/main" id="{BA2DF5D1-BF06-449A-9CBC-644F264612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Mean Ergodicity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9225" name="Rectangle 7">
            <a:extLst>
              <a:ext uri="{FF2B5EF4-FFF2-40B4-BE49-F238E27FC236}">
                <a16:creationId xmlns:a16="http://schemas.microsoft.com/office/drawing/2014/main" id="{1EC2419A-6790-43AA-8A13-7F4B624862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762000"/>
          </a:xfrm>
          <a:noFill/>
        </p:spPr>
        <p:txBody>
          <a:bodyPr/>
          <a:lstStyle/>
          <a:p>
            <a:pPr eaLnBrk="1" hangingPunct="1"/>
            <a:r>
              <a:rPr lang="en-US" altLang="en-US" sz="2800" b="1"/>
              <a:t>Continuing:</a:t>
            </a:r>
          </a:p>
        </p:txBody>
      </p:sp>
      <p:graphicFrame>
        <p:nvGraphicFramePr>
          <p:cNvPr id="16392" name="Object 8">
            <a:extLst>
              <a:ext uri="{FF2B5EF4-FFF2-40B4-BE49-F238E27FC236}">
                <a16:creationId xmlns:a16="http://schemas.microsoft.com/office/drawing/2014/main" id="{BAA05759-E75F-4537-A13E-C5D9227E07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2362200"/>
          <a:ext cx="6750050" cy="206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30500" imgH="838200" progId="Equation.3">
                  <p:embed/>
                </p:oleObj>
              </mc:Choice>
              <mc:Fallback>
                <p:oleObj name="Equation" r:id="rId3" imgW="2730500" imgH="838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62200"/>
                        <a:ext cx="6750050" cy="206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399" name="Group 15">
            <a:extLst>
              <a:ext uri="{FF2B5EF4-FFF2-40B4-BE49-F238E27FC236}">
                <a16:creationId xmlns:a16="http://schemas.microsoft.com/office/drawing/2014/main" id="{ACD5FB52-D59F-4F1B-8633-3AA9A6E01921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4362450"/>
            <a:ext cx="6477000" cy="2495550"/>
            <a:chOff x="528" y="2748"/>
            <a:chExt cx="4080" cy="1572"/>
          </a:xfrm>
        </p:grpSpPr>
        <p:graphicFrame>
          <p:nvGraphicFramePr>
            <p:cNvPr id="9228" name="Object 10">
              <a:extLst>
                <a:ext uri="{FF2B5EF4-FFF2-40B4-BE49-F238E27FC236}">
                  <a16:creationId xmlns:a16="http://schemas.microsoft.com/office/drawing/2014/main" id="{05827F78-B76F-4B50-8053-8B0D0D71330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8" y="2748"/>
            <a:ext cx="1632" cy="15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079500" imgH="1244600" progId="Equation.3">
                    <p:embed/>
                  </p:oleObj>
                </mc:Choice>
                <mc:Fallback>
                  <p:oleObj name="Equation" r:id="rId5" imgW="1079500" imgH="124460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" y="2748"/>
                          <a:ext cx="1632" cy="15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229" name="Group 14">
              <a:extLst>
                <a:ext uri="{FF2B5EF4-FFF2-40B4-BE49-F238E27FC236}">
                  <a16:creationId xmlns:a16="http://schemas.microsoft.com/office/drawing/2014/main" id="{CF756D39-5FD3-4AB4-AB07-DBBA49660D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3168"/>
              <a:ext cx="2352" cy="624"/>
              <a:chOff x="2256" y="3168"/>
              <a:chExt cx="2352" cy="624"/>
            </a:xfrm>
          </p:grpSpPr>
          <p:sp>
            <p:nvSpPr>
              <p:cNvPr id="9230" name="Rectangle 12">
                <a:extLst>
                  <a:ext uri="{FF2B5EF4-FFF2-40B4-BE49-F238E27FC236}">
                    <a16:creationId xmlns:a16="http://schemas.microsoft.com/office/drawing/2014/main" id="{2D237D51-53E3-4CF4-AA68-74E9D741FC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3168"/>
                <a:ext cx="1536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marL="342900" indent="-342900" eaLnBrk="0" hangingPunct="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en-US" sz="2800" b="1"/>
                  <a:t>Rectangle Function</a:t>
                </a:r>
              </a:p>
            </p:txBody>
          </p:sp>
          <p:sp>
            <p:nvSpPr>
              <p:cNvPr id="9231" name="AutoShape 13">
                <a:extLst>
                  <a:ext uri="{FF2B5EF4-FFF2-40B4-BE49-F238E27FC236}">
                    <a16:creationId xmlns:a16="http://schemas.microsoft.com/office/drawing/2014/main" id="{D2D9E72C-0116-4F19-9C04-D7EC541BED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6" y="3264"/>
                <a:ext cx="816" cy="384"/>
              </a:xfrm>
              <a:prstGeom prst="leftArrow">
                <a:avLst>
                  <a:gd name="adj1" fmla="val 50000"/>
                  <a:gd name="adj2" fmla="val 53125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94ABC21F-495D-444C-87D1-74C26B2E5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10243" name="Picture 2" descr="http://cialab.ee.washington.edu/Marks-Stuff/chortles/IMG00096.GIF">
            <a:extLst>
              <a:ext uri="{FF2B5EF4-FFF2-40B4-BE49-F238E27FC236}">
                <a16:creationId xmlns:a16="http://schemas.microsoft.com/office/drawing/2014/main" id="{94C7D0DA-1B45-4342-A7E2-E8F2652975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9600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" descr="http://cialab.ee.washington.edu/Marks-Stuff/chortles/IMG00096.GIF">
            <a:extLst>
              <a:ext uri="{FF2B5EF4-FFF2-40B4-BE49-F238E27FC236}">
                <a16:creationId xmlns:a16="http://schemas.microsoft.com/office/drawing/2014/main" id="{9ABA1D9A-3147-4B92-800C-422482870C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990600"/>
            <a:ext cx="5191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4" descr="http://cialab.ee.washington.edu/Marks-Stuff/chortles/IMG00096.GIF">
            <a:extLst>
              <a:ext uri="{FF2B5EF4-FFF2-40B4-BE49-F238E27FC236}">
                <a16:creationId xmlns:a16="http://schemas.microsoft.com/office/drawing/2014/main" id="{77D943FC-837D-4837-9833-F7BA25187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0"/>
            <a:ext cx="749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" descr="http://cialab.ee.washington.edu/Marks-Stuff/chortles/IMG00096.GIF">
            <a:extLst>
              <a:ext uri="{FF2B5EF4-FFF2-40B4-BE49-F238E27FC236}">
                <a16:creationId xmlns:a16="http://schemas.microsoft.com/office/drawing/2014/main" id="{70BD8256-BF36-47FD-8FC5-5ABEC5D270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362200"/>
            <a:ext cx="141128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6" descr="http://cialab.ee.washington.edu/Marks-Stuff/chortles/IMG00096.GIF">
            <a:extLst>
              <a:ext uri="{FF2B5EF4-FFF2-40B4-BE49-F238E27FC236}">
                <a16:creationId xmlns:a16="http://schemas.microsoft.com/office/drawing/2014/main" id="{8CBE5BCB-DBCF-445A-8C50-9611E173A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771900"/>
            <a:ext cx="2333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Rectangle 7" descr="Large confetti">
            <a:extLst>
              <a:ext uri="{FF2B5EF4-FFF2-40B4-BE49-F238E27FC236}">
                <a16:creationId xmlns:a16="http://schemas.microsoft.com/office/drawing/2014/main" id="{11E2E5CD-60F0-4A93-8E15-1A24A06BF1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Mean Ergodicity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10249" name="Rectangle 8">
            <a:extLst>
              <a:ext uri="{FF2B5EF4-FFF2-40B4-BE49-F238E27FC236}">
                <a16:creationId xmlns:a16="http://schemas.microsoft.com/office/drawing/2014/main" id="{CA1CEE30-B462-416B-9D0F-8ABA32005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762000"/>
          </a:xfrm>
          <a:noFill/>
        </p:spPr>
        <p:txBody>
          <a:bodyPr/>
          <a:lstStyle/>
          <a:p>
            <a:pPr eaLnBrk="1" hangingPunct="1"/>
            <a:r>
              <a:rPr lang="en-US" altLang="en-US" sz="2800" b="1"/>
              <a:t>More:</a:t>
            </a:r>
          </a:p>
        </p:txBody>
      </p:sp>
      <p:graphicFrame>
        <p:nvGraphicFramePr>
          <p:cNvPr id="17417" name="Object 9">
            <a:extLst>
              <a:ext uri="{FF2B5EF4-FFF2-40B4-BE49-F238E27FC236}">
                <a16:creationId xmlns:a16="http://schemas.microsoft.com/office/drawing/2014/main" id="{69B1F125-54A1-4A96-84AB-8839B900A8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100" y="2408238"/>
          <a:ext cx="6332538" cy="210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79700" imgH="889000" progId="Equation.3">
                  <p:embed/>
                </p:oleObj>
              </mc:Choice>
              <mc:Fallback>
                <p:oleObj name="Equation" r:id="rId3" imgW="2679700" imgH="8890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2408238"/>
                        <a:ext cx="6332538" cy="210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>
            <a:extLst>
              <a:ext uri="{FF2B5EF4-FFF2-40B4-BE49-F238E27FC236}">
                <a16:creationId xmlns:a16="http://schemas.microsoft.com/office/drawing/2014/main" id="{56249A0E-BFCF-42ED-8423-5604F43AFD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029200"/>
          <a:ext cx="12604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33169" imgH="203112" progId="Equation.3">
                  <p:embed/>
                </p:oleObj>
              </mc:Choice>
              <mc:Fallback>
                <p:oleObj name="Equation" r:id="rId5" imgW="533169" imgH="203112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029200"/>
                        <a:ext cx="126047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F352D290-89FE-462F-A2B1-19B6DEF57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R.J. Marks II</a:t>
            </a:r>
          </a:p>
        </p:txBody>
      </p:sp>
      <p:pic>
        <p:nvPicPr>
          <p:cNvPr id="11267" name="Picture 13" descr="http://cialab.ee.washington.edu/Marks-Stuff/chortles/IMG00096.GIF">
            <a:extLst>
              <a:ext uri="{FF2B5EF4-FFF2-40B4-BE49-F238E27FC236}">
                <a16:creationId xmlns:a16="http://schemas.microsoft.com/office/drawing/2014/main" id="{A46F9C07-3283-434D-A380-401D1CF59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2301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2" descr="http://cialab.ee.washington.edu/Marks-Stuff/chortles/IMG00096.GIF">
            <a:extLst>
              <a:ext uri="{FF2B5EF4-FFF2-40B4-BE49-F238E27FC236}">
                <a16:creationId xmlns:a16="http://schemas.microsoft.com/office/drawing/2014/main" id="{DC8E3464-DB7D-4954-A0EA-EF3EE6ABD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9600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3" descr="http://cialab.ee.washington.edu/Marks-Stuff/chortles/IMG00096.GIF">
            <a:extLst>
              <a:ext uri="{FF2B5EF4-FFF2-40B4-BE49-F238E27FC236}">
                <a16:creationId xmlns:a16="http://schemas.microsoft.com/office/drawing/2014/main" id="{AF3F126E-0B86-4F31-9672-D8C652A8F9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990600"/>
            <a:ext cx="5191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4" descr="http://cialab.ee.washington.edu/Marks-Stuff/chortles/IMG00096.GIF">
            <a:extLst>
              <a:ext uri="{FF2B5EF4-FFF2-40B4-BE49-F238E27FC236}">
                <a16:creationId xmlns:a16="http://schemas.microsoft.com/office/drawing/2014/main" id="{281E5E83-F45C-49F7-9A4E-A6CF6AA0F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0"/>
            <a:ext cx="749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5" descr="http://cialab.ee.washington.edu/Marks-Stuff/chortles/IMG00096.GIF">
            <a:extLst>
              <a:ext uri="{FF2B5EF4-FFF2-40B4-BE49-F238E27FC236}">
                <a16:creationId xmlns:a16="http://schemas.microsoft.com/office/drawing/2014/main" id="{FBE4D5D6-D36F-408D-87CE-C6E7AF89A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362200"/>
            <a:ext cx="141128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6" descr="http://cialab.ee.washington.edu/Marks-Stuff/chortles/IMG00096.GIF">
            <a:extLst>
              <a:ext uri="{FF2B5EF4-FFF2-40B4-BE49-F238E27FC236}">
                <a16:creationId xmlns:a16="http://schemas.microsoft.com/office/drawing/2014/main" id="{FE7C1FBC-9524-44A8-B4BE-881A5406D9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771900"/>
            <a:ext cx="2333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Rectangle 7" descr="Large confetti">
            <a:extLst>
              <a:ext uri="{FF2B5EF4-FFF2-40B4-BE49-F238E27FC236}">
                <a16:creationId xmlns:a16="http://schemas.microsoft.com/office/drawing/2014/main" id="{32501217-E2A8-4279-A121-7866088CC1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4000" b="1"/>
              <a:t>Mean Ergodicity</a:t>
            </a:r>
            <a:endParaRPr lang="en-US" altLang="en-US" sz="8800">
              <a:solidFill>
                <a:srgbClr val="0000FF"/>
              </a:solidFill>
            </a:endParaRPr>
          </a:p>
        </p:txBody>
      </p:sp>
      <p:graphicFrame>
        <p:nvGraphicFramePr>
          <p:cNvPr id="18443" name="Object 11">
            <a:extLst>
              <a:ext uri="{FF2B5EF4-FFF2-40B4-BE49-F238E27FC236}">
                <a16:creationId xmlns:a16="http://schemas.microsoft.com/office/drawing/2014/main" id="{33B7B5A3-03F0-48E9-B2B1-46F8AB5813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063" y="1905000"/>
          <a:ext cx="8766175" cy="432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708400" imgH="1854200" progId="Equation.3">
                  <p:embed/>
                </p:oleObj>
              </mc:Choice>
              <mc:Fallback>
                <p:oleObj name="Equation" r:id="rId3" imgW="3708400" imgH="1854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3" y="1905000"/>
                        <a:ext cx="8766175" cy="4327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>
            <a:extLst>
              <a:ext uri="{FF2B5EF4-FFF2-40B4-BE49-F238E27FC236}">
                <a16:creationId xmlns:a16="http://schemas.microsoft.com/office/drawing/2014/main" id="{886D18D7-C095-4C59-9562-A076E21E22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5732463"/>
          <a:ext cx="3352800" cy="112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9449" imgH="431613" progId="Equation.3">
                  <p:embed/>
                </p:oleObj>
              </mc:Choice>
              <mc:Fallback>
                <p:oleObj name="Equation" r:id="rId5" imgW="1269449" imgH="431613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732463"/>
                        <a:ext cx="3352800" cy="1125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330</TotalTime>
  <Words>298</Words>
  <Application>Microsoft Office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 Black</vt:lpstr>
      <vt:lpstr>Tahoma</vt:lpstr>
      <vt:lpstr>Times New Roman</vt:lpstr>
      <vt:lpstr>Wingdings</vt:lpstr>
      <vt:lpstr>Blends</vt:lpstr>
      <vt:lpstr>Equation</vt:lpstr>
      <vt:lpstr>ECE 5345</vt:lpstr>
      <vt:lpstr>Ergodicity</vt:lpstr>
      <vt:lpstr>Ergodicity</vt:lpstr>
      <vt:lpstr>Mean Ergodicity</vt:lpstr>
      <vt:lpstr>Mean Ergodicity</vt:lpstr>
      <vt:lpstr>Mean Ergodicity</vt:lpstr>
      <vt:lpstr>Mean Ergodicity</vt:lpstr>
      <vt:lpstr>Mean Ergodicity</vt:lpstr>
      <vt:lpstr>Mean Ergodicity</vt:lpstr>
      <vt:lpstr>Ergodicity</vt:lpstr>
      <vt:lpstr>Telegraph Signal</vt:lpstr>
      <vt:lpstr>Battery Factory</vt:lpstr>
      <vt:lpstr>Autocorrelation Ergodic</vt:lpstr>
      <vt:lpstr>Autocorrelation Ergodic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</dc:title>
  <dc:creator>marks</dc:creator>
  <cp:lastModifiedBy>Marks, Robert</cp:lastModifiedBy>
  <cp:revision>47</cp:revision>
  <dcterms:created xsi:type="dcterms:W3CDTF">2001-08-07T08:53:20Z</dcterms:created>
  <dcterms:modified xsi:type="dcterms:W3CDTF">2021-04-15T17:24:42Z</dcterms:modified>
</cp:coreProperties>
</file>