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257" r:id="rId3"/>
    <p:sldId id="260" r:id="rId4"/>
    <p:sldId id="258" r:id="rId5"/>
    <p:sldId id="262" r:id="rId6"/>
    <p:sldId id="259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99" d="100"/>
          <a:sy n="99" d="100"/>
        </p:scale>
        <p:origin x="1542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71C7570-3ACA-455B-B095-41A15A099E0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6B144CCA-54EC-4A09-A27F-1683FAADD20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2F69A357-7CB1-4966-9804-C9DC0377C52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74522A02-1302-47B8-B936-9606D55FAED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1D8DD368-4D0E-4C0C-9EB2-FC692D0475E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D4B4152A-B2AE-470D-A896-10073C7B50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896DDFB-C99C-45CB-9FF6-1D2EC02366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ACC8DE59-2529-46DE-9B11-BA9577FB6250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79E9959F-664B-4193-803E-8B3E6F4408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6F327AA5-3EDF-41B7-BADD-87029A5FBB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0BA62DD7-E9CD-47A6-BC33-EB0B305535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CC56B929-3E0F-433D-A27C-1A778426DA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DC9386C1-CFB3-4D25-A754-FAE4160C5B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851D4211-30F8-42C5-8A79-6B6C4B0714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1C9BC6C5-DB0C-4606-AA99-EF6A1B0A9C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8DF8D464-F238-418C-B12F-723974A56B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FC040911-2891-40C8-B843-95655BD9AED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1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57825787-5BCC-4582-90CD-A451A68833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3B0E30FB-8F42-4426-9805-74550BAEFE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5E22FA74-3FD1-479C-B1A7-A48B209F51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2526B3D-4385-44A8-B966-FACEA71B11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3892929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35">
            <a:extLst>
              <a:ext uri="{FF2B5EF4-FFF2-40B4-BE49-F238E27FC236}">
                <a16:creationId xmlns:a16="http://schemas.microsoft.com/office/drawing/2014/main" id="{DAA79196-46DA-4A2F-B174-8A13D9D53A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36">
            <a:extLst>
              <a:ext uri="{FF2B5EF4-FFF2-40B4-BE49-F238E27FC236}">
                <a16:creationId xmlns:a16="http://schemas.microsoft.com/office/drawing/2014/main" id="{0ED5944E-EA76-4063-BB08-EFA59A47E4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6" name="Rectangle 1037">
            <a:extLst>
              <a:ext uri="{FF2B5EF4-FFF2-40B4-BE49-F238E27FC236}">
                <a16:creationId xmlns:a16="http://schemas.microsoft.com/office/drawing/2014/main" id="{915621EA-DF1C-45DB-A63E-823E2C2CD6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44D188-7C3D-4EF8-A358-A831AAC3A7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3548939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35">
            <a:extLst>
              <a:ext uri="{FF2B5EF4-FFF2-40B4-BE49-F238E27FC236}">
                <a16:creationId xmlns:a16="http://schemas.microsoft.com/office/drawing/2014/main" id="{35B8C0BC-9641-4FC7-B025-41B58A83D7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36">
            <a:extLst>
              <a:ext uri="{FF2B5EF4-FFF2-40B4-BE49-F238E27FC236}">
                <a16:creationId xmlns:a16="http://schemas.microsoft.com/office/drawing/2014/main" id="{CD4C7621-5FCF-43C2-AAA2-BC8E4FC2B4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6" name="Rectangle 1037">
            <a:extLst>
              <a:ext uri="{FF2B5EF4-FFF2-40B4-BE49-F238E27FC236}">
                <a16:creationId xmlns:a16="http://schemas.microsoft.com/office/drawing/2014/main" id="{F452E6BD-D507-421C-B14C-0181B79AE0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DD3F82-0318-411D-BBE1-07AB5F805F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3206288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35">
            <a:extLst>
              <a:ext uri="{FF2B5EF4-FFF2-40B4-BE49-F238E27FC236}">
                <a16:creationId xmlns:a16="http://schemas.microsoft.com/office/drawing/2014/main" id="{5991312E-0A41-4875-97A6-C6DF8EB113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36">
            <a:extLst>
              <a:ext uri="{FF2B5EF4-FFF2-40B4-BE49-F238E27FC236}">
                <a16:creationId xmlns:a16="http://schemas.microsoft.com/office/drawing/2014/main" id="{1918EA96-B8C5-487C-9520-037CF59565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6" name="Rectangle 1037">
            <a:extLst>
              <a:ext uri="{FF2B5EF4-FFF2-40B4-BE49-F238E27FC236}">
                <a16:creationId xmlns:a16="http://schemas.microsoft.com/office/drawing/2014/main" id="{54939F5A-45EE-4B7E-BBE9-80146D209F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79EDA6-D496-41EF-B8B2-4098ABF622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3908387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35">
            <a:extLst>
              <a:ext uri="{FF2B5EF4-FFF2-40B4-BE49-F238E27FC236}">
                <a16:creationId xmlns:a16="http://schemas.microsoft.com/office/drawing/2014/main" id="{5C3106FE-FAB6-4573-ADA7-B57848320A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36">
            <a:extLst>
              <a:ext uri="{FF2B5EF4-FFF2-40B4-BE49-F238E27FC236}">
                <a16:creationId xmlns:a16="http://schemas.microsoft.com/office/drawing/2014/main" id="{A4735DE2-FB29-4C8B-99FE-A05EF7149C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6" name="Rectangle 1037">
            <a:extLst>
              <a:ext uri="{FF2B5EF4-FFF2-40B4-BE49-F238E27FC236}">
                <a16:creationId xmlns:a16="http://schemas.microsoft.com/office/drawing/2014/main" id="{6436281E-2A1C-468E-9871-87CD26E078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3F8694-3F03-4BF3-87A9-9363BDB4E5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2484534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35">
            <a:extLst>
              <a:ext uri="{FF2B5EF4-FFF2-40B4-BE49-F238E27FC236}">
                <a16:creationId xmlns:a16="http://schemas.microsoft.com/office/drawing/2014/main" id="{20C11DDC-85D0-47FD-8CB9-8A291424D3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36">
            <a:extLst>
              <a:ext uri="{FF2B5EF4-FFF2-40B4-BE49-F238E27FC236}">
                <a16:creationId xmlns:a16="http://schemas.microsoft.com/office/drawing/2014/main" id="{A9656C44-5A11-46D6-8FE1-9536F8837D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7" name="Rectangle 1037">
            <a:extLst>
              <a:ext uri="{FF2B5EF4-FFF2-40B4-BE49-F238E27FC236}">
                <a16:creationId xmlns:a16="http://schemas.microsoft.com/office/drawing/2014/main" id="{0BE275DD-1FCC-4320-B716-1ECD3C5A24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45C0B3-1AA6-428A-8816-806ADE8579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1985014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35">
            <a:extLst>
              <a:ext uri="{FF2B5EF4-FFF2-40B4-BE49-F238E27FC236}">
                <a16:creationId xmlns:a16="http://schemas.microsoft.com/office/drawing/2014/main" id="{66865CF2-A52F-4404-A8CA-B6B131CA87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036">
            <a:extLst>
              <a:ext uri="{FF2B5EF4-FFF2-40B4-BE49-F238E27FC236}">
                <a16:creationId xmlns:a16="http://schemas.microsoft.com/office/drawing/2014/main" id="{4B8DFFFA-DDDD-44C0-B3AB-F3981FEBD9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9" name="Rectangle 1037">
            <a:extLst>
              <a:ext uri="{FF2B5EF4-FFF2-40B4-BE49-F238E27FC236}">
                <a16:creationId xmlns:a16="http://schemas.microsoft.com/office/drawing/2014/main" id="{F4EA776F-3EAF-4F55-9FB6-C0FBFFAFFD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E531B1-F98B-4835-A509-C74B4A3401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9060142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35">
            <a:extLst>
              <a:ext uri="{FF2B5EF4-FFF2-40B4-BE49-F238E27FC236}">
                <a16:creationId xmlns:a16="http://schemas.microsoft.com/office/drawing/2014/main" id="{5115BA8F-5FE6-4A6B-ABC3-F83BAD9C40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036">
            <a:extLst>
              <a:ext uri="{FF2B5EF4-FFF2-40B4-BE49-F238E27FC236}">
                <a16:creationId xmlns:a16="http://schemas.microsoft.com/office/drawing/2014/main" id="{E9B4C7C7-6B3D-46A2-AD62-CC1ACC85AA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5" name="Rectangle 1037">
            <a:extLst>
              <a:ext uri="{FF2B5EF4-FFF2-40B4-BE49-F238E27FC236}">
                <a16:creationId xmlns:a16="http://schemas.microsoft.com/office/drawing/2014/main" id="{C61329C9-9374-4310-AFC9-2FF8DA3692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8CB572-14C1-4322-8212-9C43F75FE7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4260391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5">
            <a:extLst>
              <a:ext uri="{FF2B5EF4-FFF2-40B4-BE49-F238E27FC236}">
                <a16:creationId xmlns:a16="http://schemas.microsoft.com/office/drawing/2014/main" id="{2F758217-9FEB-4727-97C2-4243C59A51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036">
            <a:extLst>
              <a:ext uri="{FF2B5EF4-FFF2-40B4-BE49-F238E27FC236}">
                <a16:creationId xmlns:a16="http://schemas.microsoft.com/office/drawing/2014/main" id="{24CC6BE4-2F04-4E1A-95DD-26BB2B3732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4" name="Rectangle 1037">
            <a:extLst>
              <a:ext uri="{FF2B5EF4-FFF2-40B4-BE49-F238E27FC236}">
                <a16:creationId xmlns:a16="http://schemas.microsoft.com/office/drawing/2014/main" id="{6B9F15BF-5355-46CA-8748-DC4F4FD662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107209-CE48-4107-BA4A-32D62BA70B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9668971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35">
            <a:extLst>
              <a:ext uri="{FF2B5EF4-FFF2-40B4-BE49-F238E27FC236}">
                <a16:creationId xmlns:a16="http://schemas.microsoft.com/office/drawing/2014/main" id="{6B345723-47FD-43EF-9EAD-F87CCE0922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36">
            <a:extLst>
              <a:ext uri="{FF2B5EF4-FFF2-40B4-BE49-F238E27FC236}">
                <a16:creationId xmlns:a16="http://schemas.microsoft.com/office/drawing/2014/main" id="{124A4548-DE44-49BA-8E48-412E4037E4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7" name="Rectangle 1037">
            <a:extLst>
              <a:ext uri="{FF2B5EF4-FFF2-40B4-BE49-F238E27FC236}">
                <a16:creationId xmlns:a16="http://schemas.microsoft.com/office/drawing/2014/main" id="{25BBF5A4-FAD4-4ED3-B3B3-93D5356261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66CAFB-6F87-4653-AC15-ADF8F80957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7453378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35">
            <a:extLst>
              <a:ext uri="{FF2B5EF4-FFF2-40B4-BE49-F238E27FC236}">
                <a16:creationId xmlns:a16="http://schemas.microsoft.com/office/drawing/2014/main" id="{883FBE06-F828-43EA-BC34-C189E6CFD2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36">
            <a:extLst>
              <a:ext uri="{FF2B5EF4-FFF2-40B4-BE49-F238E27FC236}">
                <a16:creationId xmlns:a16="http://schemas.microsoft.com/office/drawing/2014/main" id="{B52C69F4-6F65-42DC-85F9-916CAC8C37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7" name="Rectangle 1037">
            <a:extLst>
              <a:ext uri="{FF2B5EF4-FFF2-40B4-BE49-F238E27FC236}">
                <a16:creationId xmlns:a16="http://schemas.microsoft.com/office/drawing/2014/main" id="{95E9AF70-2167-4E71-846B-4C7CCEB910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8D2A57-2A41-42D6-A82D-6F7DAA8088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3659748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>
            <a:extLst>
              <a:ext uri="{FF2B5EF4-FFF2-40B4-BE49-F238E27FC236}">
                <a16:creationId xmlns:a16="http://schemas.microsoft.com/office/drawing/2014/main" id="{43E19F92-1BE8-4EB5-AAC2-9270EDEE7E72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27" name="Rectangle 1027">
            <a:extLst>
              <a:ext uri="{FF2B5EF4-FFF2-40B4-BE49-F238E27FC236}">
                <a16:creationId xmlns:a16="http://schemas.microsoft.com/office/drawing/2014/main" id="{2049DBE4-2B1D-429B-A318-E4F60F9F3ED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28" name="Rectangle 1028">
            <a:extLst>
              <a:ext uri="{FF2B5EF4-FFF2-40B4-BE49-F238E27FC236}">
                <a16:creationId xmlns:a16="http://schemas.microsoft.com/office/drawing/2014/main" id="{25ACE619-EAF9-4864-89D9-47ABC5AEA026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29" name="Rectangle 1029">
            <a:extLst>
              <a:ext uri="{FF2B5EF4-FFF2-40B4-BE49-F238E27FC236}">
                <a16:creationId xmlns:a16="http://schemas.microsoft.com/office/drawing/2014/main" id="{A38ED8E7-EDEA-4FA0-ABA5-CC7A26F0EF33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0" name="Rectangle 1030">
            <a:extLst>
              <a:ext uri="{FF2B5EF4-FFF2-40B4-BE49-F238E27FC236}">
                <a16:creationId xmlns:a16="http://schemas.microsoft.com/office/drawing/2014/main" id="{7F12F9D3-70B5-4655-92D3-515E2F88155D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1" name="Rectangle 1031">
            <a:extLst>
              <a:ext uri="{FF2B5EF4-FFF2-40B4-BE49-F238E27FC236}">
                <a16:creationId xmlns:a16="http://schemas.microsoft.com/office/drawing/2014/main" id="{8FB9417A-5D44-42CE-A8DC-5FDB6CB4D424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2" name="Rectangle 1032">
            <a:extLst>
              <a:ext uri="{FF2B5EF4-FFF2-40B4-BE49-F238E27FC236}">
                <a16:creationId xmlns:a16="http://schemas.microsoft.com/office/drawing/2014/main" id="{21714B10-32B8-4300-AE8D-9DE087E4BC14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3" name="Rectangle 1033">
            <a:extLst>
              <a:ext uri="{FF2B5EF4-FFF2-40B4-BE49-F238E27FC236}">
                <a16:creationId xmlns:a16="http://schemas.microsoft.com/office/drawing/2014/main" id="{FDA907C1-3F98-4C66-BEC1-A85E07B44C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34">
            <a:extLst>
              <a:ext uri="{FF2B5EF4-FFF2-40B4-BE49-F238E27FC236}">
                <a16:creationId xmlns:a16="http://schemas.microsoft.com/office/drawing/2014/main" id="{C2435119-E719-4B1D-84D0-AAAA735AF6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83" name="Rectangle 1035">
            <a:extLst>
              <a:ext uri="{FF2B5EF4-FFF2-40B4-BE49-F238E27FC236}">
                <a16:creationId xmlns:a16="http://schemas.microsoft.com/office/drawing/2014/main" id="{437D66E5-34B7-43DE-A07A-CCAF7608ED3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84" name="Rectangle 1036">
            <a:extLst>
              <a:ext uri="{FF2B5EF4-FFF2-40B4-BE49-F238E27FC236}">
                <a16:creationId xmlns:a16="http://schemas.microsoft.com/office/drawing/2014/main" id="{1DE272BD-C28E-43B7-B19B-876A23570C0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3085" name="Rectangle 1037">
            <a:extLst>
              <a:ext uri="{FF2B5EF4-FFF2-40B4-BE49-F238E27FC236}">
                <a16:creationId xmlns:a16="http://schemas.microsoft.com/office/drawing/2014/main" id="{2CEDA06F-655F-4546-B97C-E77824AFB81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9892C29-8DEA-438A-9198-9559028B4D9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/>
  </p:transition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>
            <a:extLst>
              <a:ext uri="{FF2B5EF4-FFF2-40B4-BE49-F238E27FC236}">
                <a16:creationId xmlns:a16="http://schemas.microsoft.com/office/drawing/2014/main" id="{129831AD-0B2B-4000-8A9F-3A8796A1D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R.J. Marks II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521F255-FA77-4F72-9057-B407E7A054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b="1"/>
              <a:t>Gaussian Random Processes</a:t>
            </a:r>
          </a:p>
        </p:txBody>
      </p:sp>
      <p:sp>
        <p:nvSpPr>
          <p:cNvPr id="3076" name="Rectangle 4" descr="Large confetti">
            <a:extLst>
              <a:ext uri="{FF2B5EF4-FFF2-40B4-BE49-F238E27FC236}">
                <a16:creationId xmlns:a16="http://schemas.microsoft.com/office/drawing/2014/main" id="{B9D594C3-AB4D-4AC9-B9BA-FEADE48C20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8800">
                <a:solidFill>
                  <a:srgbClr val="0000FF"/>
                </a:solidFill>
              </a:rPr>
              <a:t>ECE 5345</a:t>
            </a:r>
          </a:p>
        </p:txBody>
      </p:sp>
      <p:grpSp>
        <p:nvGrpSpPr>
          <p:cNvPr id="3077" name="Group 9">
            <a:extLst>
              <a:ext uri="{FF2B5EF4-FFF2-40B4-BE49-F238E27FC236}">
                <a16:creationId xmlns:a16="http://schemas.microsoft.com/office/drawing/2014/main" id="{CDC023AF-652C-4120-A744-CF1C8F840831}"/>
              </a:ext>
            </a:extLst>
          </p:cNvPr>
          <p:cNvGrpSpPr>
            <a:grpSpLocks/>
          </p:cNvGrpSpPr>
          <p:nvPr/>
        </p:nvGrpSpPr>
        <p:grpSpPr bwMode="auto">
          <a:xfrm>
            <a:off x="0" y="2514600"/>
            <a:ext cx="9144000" cy="4343400"/>
            <a:chOff x="48" y="2496"/>
            <a:chExt cx="4944" cy="1824"/>
          </a:xfrm>
        </p:grpSpPr>
        <p:pic>
          <p:nvPicPr>
            <p:cNvPr id="3078" name="Picture 6" descr="http://cialab.ee.washington.edu/Marks-Stuff/chortles/IMG00153.GIF">
              <a:extLst>
                <a:ext uri="{FF2B5EF4-FFF2-40B4-BE49-F238E27FC236}">
                  <a16:creationId xmlns:a16="http://schemas.microsoft.com/office/drawing/2014/main" id="{90AEAC8F-A808-496B-BEB4-D8F8F5899C5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2496"/>
              <a:ext cx="2016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9" name="Freeform 7">
              <a:extLst>
                <a:ext uri="{FF2B5EF4-FFF2-40B4-BE49-F238E27FC236}">
                  <a16:creationId xmlns:a16="http://schemas.microsoft.com/office/drawing/2014/main" id="{C8D69141-B229-4FBF-AFA1-02F566B10754}"/>
                </a:ext>
              </a:extLst>
            </p:cNvPr>
            <p:cNvSpPr>
              <a:spLocks/>
            </p:cNvSpPr>
            <p:nvPr/>
          </p:nvSpPr>
          <p:spPr bwMode="auto">
            <a:xfrm>
              <a:off x="48" y="2640"/>
              <a:ext cx="2496" cy="1680"/>
            </a:xfrm>
            <a:custGeom>
              <a:avLst/>
              <a:gdLst>
                <a:gd name="T0" fmla="*/ 0 w 2496"/>
                <a:gd name="T1" fmla="*/ 1680 h 2168"/>
                <a:gd name="T2" fmla="*/ 480 w 2496"/>
                <a:gd name="T3" fmla="*/ 1643 h 2168"/>
                <a:gd name="T4" fmla="*/ 912 w 2496"/>
                <a:gd name="T5" fmla="*/ 1494 h 2168"/>
                <a:gd name="T6" fmla="*/ 1344 w 2496"/>
                <a:gd name="T7" fmla="*/ 1085 h 2168"/>
                <a:gd name="T8" fmla="*/ 1776 w 2496"/>
                <a:gd name="T9" fmla="*/ 490 h 2168"/>
                <a:gd name="T10" fmla="*/ 2208 w 2496"/>
                <a:gd name="T11" fmla="*/ 81 h 2168"/>
                <a:gd name="T12" fmla="*/ 2496 w 2496"/>
                <a:gd name="T13" fmla="*/ 6 h 2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96" h="2168">
                  <a:moveTo>
                    <a:pt x="0" y="2168"/>
                  </a:moveTo>
                  <a:cubicBezTo>
                    <a:pt x="164" y="2164"/>
                    <a:pt x="328" y="2160"/>
                    <a:pt x="480" y="2120"/>
                  </a:cubicBezTo>
                  <a:cubicBezTo>
                    <a:pt x="632" y="2080"/>
                    <a:pt x="768" y="2048"/>
                    <a:pt x="912" y="1928"/>
                  </a:cubicBezTo>
                  <a:cubicBezTo>
                    <a:pt x="1056" y="1808"/>
                    <a:pt x="1200" y="1616"/>
                    <a:pt x="1344" y="1400"/>
                  </a:cubicBezTo>
                  <a:cubicBezTo>
                    <a:pt x="1488" y="1184"/>
                    <a:pt x="1632" y="848"/>
                    <a:pt x="1776" y="632"/>
                  </a:cubicBezTo>
                  <a:cubicBezTo>
                    <a:pt x="1920" y="416"/>
                    <a:pt x="2088" y="208"/>
                    <a:pt x="2208" y="104"/>
                  </a:cubicBezTo>
                  <a:cubicBezTo>
                    <a:pt x="2328" y="0"/>
                    <a:pt x="2448" y="24"/>
                    <a:pt x="2496" y="8"/>
                  </a:cubicBezTo>
                </a:path>
              </a:pathLst>
            </a:custGeom>
            <a:noFill/>
            <a:ln w="76200" cap="flat" cmpd="sng">
              <a:solidFill>
                <a:schemeClr val="hlink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0" name="Freeform 8">
              <a:extLst>
                <a:ext uri="{FF2B5EF4-FFF2-40B4-BE49-F238E27FC236}">
                  <a16:creationId xmlns:a16="http://schemas.microsoft.com/office/drawing/2014/main" id="{24573562-B40F-49C2-A7B7-82A03326259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496" y="2640"/>
              <a:ext cx="2496" cy="1680"/>
            </a:xfrm>
            <a:custGeom>
              <a:avLst/>
              <a:gdLst>
                <a:gd name="T0" fmla="*/ 0 w 2496"/>
                <a:gd name="T1" fmla="*/ 1680 h 2168"/>
                <a:gd name="T2" fmla="*/ 480 w 2496"/>
                <a:gd name="T3" fmla="*/ 1643 h 2168"/>
                <a:gd name="T4" fmla="*/ 912 w 2496"/>
                <a:gd name="T5" fmla="*/ 1494 h 2168"/>
                <a:gd name="T6" fmla="*/ 1344 w 2496"/>
                <a:gd name="T7" fmla="*/ 1085 h 2168"/>
                <a:gd name="T8" fmla="*/ 1776 w 2496"/>
                <a:gd name="T9" fmla="*/ 490 h 2168"/>
                <a:gd name="T10" fmla="*/ 2208 w 2496"/>
                <a:gd name="T11" fmla="*/ 81 h 2168"/>
                <a:gd name="T12" fmla="*/ 2496 w 2496"/>
                <a:gd name="T13" fmla="*/ 6 h 2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96" h="2168">
                  <a:moveTo>
                    <a:pt x="0" y="2168"/>
                  </a:moveTo>
                  <a:cubicBezTo>
                    <a:pt x="164" y="2164"/>
                    <a:pt x="328" y="2160"/>
                    <a:pt x="480" y="2120"/>
                  </a:cubicBezTo>
                  <a:cubicBezTo>
                    <a:pt x="632" y="2080"/>
                    <a:pt x="768" y="2048"/>
                    <a:pt x="912" y="1928"/>
                  </a:cubicBezTo>
                  <a:cubicBezTo>
                    <a:pt x="1056" y="1808"/>
                    <a:pt x="1200" y="1616"/>
                    <a:pt x="1344" y="1400"/>
                  </a:cubicBezTo>
                  <a:cubicBezTo>
                    <a:pt x="1488" y="1184"/>
                    <a:pt x="1632" y="848"/>
                    <a:pt x="1776" y="632"/>
                  </a:cubicBezTo>
                  <a:cubicBezTo>
                    <a:pt x="1920" y="416"/>
                    <a:pt x="2088" y="208"/>
                    <a:pt x="2208" y="104"/>
                  </a:cubicBezTo>
                  <a:cubicBezTo>
                    <a:pt x="2328" y="0"/>
                    <a:pt x="2448" y="24"/>
                    <a:pt x="2496" y="8"/>
                  </a:cubicBezTo>
                </a:path>
              </a:pathLst>
            </a:custGeom>
            <a:noFill/>
            <a:ln w="76200" cap="flat" cmpd="sng">
              <a:solidFill>
                <a:schemeClr val="hlink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>
            <a:extLst>
              <a:ext uri="{FF2B5EF4-FFF2-40B4-BE49-F238E27FC236}">
                <a16:creationId xmlns:a16="http://schemas.microsoft.com/office/drawing/2014/main" id="{5B54D404-030C-459A-BEB2-A5702F897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R.J. Marks II</a:t>
            </a: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C73AB16D-B234-4FEA-8620-86B54C1BC9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 b="1"/>
              <a:t>pdf and characteristic function:</a:t>
            </a:r>
          </a:p>
        </p:txBody>
      </p:sp>
      <p:sp>
        <p:nvSpPr>
          <p:cNvPr id="4100" name="Rectangle 3" descr="Large confetti">
            <a:extLst>
              <a:ext uri="{FF2B5EF4-FFF2-40B4-BE49-F238E27FC236}">
                <a16:creationId xmlns:a16="http://schemas.microsoft.com/office/drawing/2014/main" id="{1ABA9B27-F3BB-4642-9821-75F2CD8457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4000" b="1"/>
              <a:t>Multi-Dimensional Gaussian Random variables</a:t>
            </a:r>
            <a:endParaRPr lang="en-US" altLang="en-US" sz="8800">
              <a:solidFill>
                <a:srgbClr val="0000FF"/>
              </a:solidFill>
            </a:endParaRPr>
          </a:p>
        </p:txBody>
      </p:sp>
      <p:graphicFrame>
        <p:nvGraphicFramePr>
          <p:cNvPr id="1032" name="Object 8">
            <a:extLst>
              <a:ext uri="{FF2B5EF4-FFF2-40B4-BE49-F238E27FC236}">
                <a16:creationId xmlns:a16="http://schemas.microsoft.com/office/drawing/2014/main" id="{BD2ABCA0-DCA0-42FB-8748-12ACF9990D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2895600"/>
          <a:ext cx="7848600" cy="150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1000" imgH="558800" progId="Equation.3">
                  <p:embed/>
                </p:oleObj>
              </mc:Choice>
              <mc:Fallback>
                <p:oleObj name="Equation" r:id="rId2" imgW="2921000" imgH="5588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895600"/>
                        <a:ext cx="7848600" cy="1501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>
            <a:extLst>
              <a:ext uri="{FF2B5EF4-FFF2-40B4-BE49-F238E27FC236}">
                <a16:creationId xmlns:a16="http://schemas.microsoft.com/office/drawing/2014/main" id="{6BD981AC-0565-45CF-8103-D46605480B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4724400"/>
          <a:ext cx="6550025" cy="136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38400" imgH="508000" progId="Equation.3">
                  <p:embed/>
                </p:oleObj>
              </mc:Choice>
              <mc:Fallback>
                <p:oleObj name="Equation" r:id="rId4" imgW="2438400" imgH="5080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724400"/>
                        <a:ext cx="6550025" cy="1365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>
            <a:extLst>
              <a:ext uri="{FF2B5EF4-FFF2-40B4-BE49-F238E27FC236}">
                <a16:creationId xmlns:a16="http://schemas.microsoft.com/office/drawing/2014/main" id="{93C2EC9D-94C0-49DF-9C6A-AB4C72A6E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R.J. Marks II</a:t>
            </a: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B2B5AE11-B511-4B6A-90CE-E5C924559C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 b="1"/>
              <a:t>Expanded characteristic function:</a:t>
            </a:r>
          </a:p>
        </p:txBody>
      </p:sp>
      <p:sp>
        <p:nvSpPr>
          <p:cNvPr id="5124" name="Rectangle 3" descr="Large confetti">
            <a:extLst>
              <a:ext uri="{FF2B5EF4-FFF2-40B4-BE49-F238E27FC236}">
                <a16:creationId xmlns:a16="http://schemas.microsoft.com/office/drawing/2014/main" id="{E9D412D2-C3D8-466F-B066-EE12CC7A72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4000" b="1"/>
              <a:t>Multi-Dimensional Gaussian Random variables</a:t>
            </a:r>
            <a:endParaRPr lang="en-US" altLang="en-US" sz="8800">
              <a:solidFill>
                <a:srgbClr val="0000FF"/>
              </a:solidFill>
            </a:endParaRPr>
          </a:p>
        </p:txBody>
      </p:sp>
      <p:graphicFrame>
        <p:nvGraphicFramePr>
          <p:cNvPr id="7174" name="Object 6">
            <a:extLst>
              <a:ext uri="{FF2B5EF4-FFF2-40B4-BE49-F238E27FC236}">
                <a16:creationId xmlns:a16="http://schemas.microsoft.com/office/drawing/2014/main" id="{CBE03B63-534B-424E-AA39-327DB88324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2819400"/>
          <a:ext cx="5765800" cy="300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6300" imgH="1117600" progId="Equation.3">
                  <p:embed/>
                </p:oleObj>
              </mc:Choice>
              <mc:Fallback>
                <p:oleObj name="Equation" r:id="rId2" imgW="2146300" imgH="1117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819400"/>
                        <a:ext cx="5765800" cy="300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>
            <a:extLst>
              <a:ext uri="{FF2B5EF4-FFF2-40B4-BE49-F238E27FC236}">
                <a16:creationId xmlns:a16="http://schemas.microsoft.com/office/drawing/2014/main" id="{E3B444A8-0EA4-4FD7-A92B-8F389BB80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R.J. Marks II</a:t>
            </a: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049A981E-3042-4E4B-952F-C9E6B80489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 b="1"/>
              <a:t>Theorem: If a Gaussian RP is WSS, it is also SSS</a:t>
            </a:r>
          </a:p>
          <a:p>
            <a:pPr eaLnBrk="1" hangingPunct="1"/>
            <a:r>
              <a:rPr lang="en-US" altLang="en-US" sz="2800" b="1"/>
              <a:t>Proof: The process is WSS.  Thus </a:t>
            </a:r>
          </a:p>
          <a:p>
            <a:pPr eaLnBrk="1" hangingPunct="1"/>
            <a:endParaRPr lang="en-US" altLang="en-US" sz="2800" b="1"/>
          </a:p>
          <a:p>
            <a:pPr eaLnBrk="1" hangingPunct="1"/>
            <a:endParaRPr lang="en-US" altLang="en-US" sz="2800" b="1"/>
          </a:p>
          <a:p>
            <a:pPr eaLnBrk="1" hangingPunct="1"/>
            <a:r>
              <a:rPr lang="en-US" altLang="en-US" sz="2800" b="1"/>
              <a:t>Choose </a:t>
            </a:r>
            <a:r>
              <a:rPr lang="en-US" altLang="en-US" sz="2800" i="1">
                <a:latin typeface="Times New Roman" panose="02020603050405020304" pitchFamily="18" charset="0"/>
              </a:rPr>
              <a:t>k</a:t>
            </a:r>
            <a:r>
              <a:rPr lang="en-US" altLang="en-US" sz="2800" b="1"/>
              <a:t> points </a:t>
            </a:r>
            <a:r>
              <a:rPr lang="en-US" altLang="en-US" sz="2800" i="1">
                <a:latin typeface="Times New Roman" panose="02020603050405020304" pitchFamily="18" charset="0"/>
              </a:rPr>
              <a:t>{t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800" i="1">
                <a:latin typeface="Times New Roman" panose="02020603050405020304" pitchFamily="18" charset="0"/>
              </a:rPr>
              <a:t>|1</a:t>
            </a:r>
            <a:r>
              <a:rPr lang="en-US" altLang="en-US" sz="2800" i="1">
                <a:latin typeface="Times New Roman" panose="02020603050405020304" pitchFamily="18" charset="0"/>
                <a:sym typeface="Symbol" panose="05050102010706020507" pitchFamily="18" charset="2"/>
              </a:rPr>
              <a:t> i  k}. </a:t>
            </a:r>
            <a:r>
              <a:rPr lang="en-US" altLang="en-US" sz="2800" b="1"/>
              <a:t>The elements of the </a:t>
            </a:r>
            <a:r>
              <a:rPr lang="en-US" altLang="en-US" sz="2800" b="1">
                <a:latin typeface="Times New Roman" panose="02020603050405020304" pitchFamily="18" charset="0"/>
              </a:rPr>
              <a:t>K</a:t>
            </a:r>
            <a:r>
              <a:rPr lang="en-US" altLang="en-US" sz="2800" b="1"/>
              <a:t> matrix are</a:t>
            </a:r>
          </a:p>
        </p:txBody>
      </p:sp>
      <p:sp>
        <p:nvSpPr>
          <p:cNvPr id="6148" name="Rectangle 3" descr="Large confetti">
            <a:extLst>
              <a:ext uri="{FF2B5EF4-FFF2-40B4-BE49-F238E27FC236}">
                <a16:creationId xmlns:a16="http://schemas.microsoft.com/office/drawing/2014/main" id="{9B9F9897-6F10-412D-B103-71A545AE04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4000" b="1"/>
              <a:t>Multi-Dimensional Gaussian Random variables</a:t>
            </a:r>
            <a:endParaRPr lang="en-US" altLang="en-US" sz="8800">
              <a:solidFill>
                <a:srgbClr val="0000FF"/>
              </a:solidFill>
            </a:endParaRPr>
          </a:p>
        </p:txBody>
      </p:sp>
      <p:graphicFrame>
        <p:nvGraphicFramePr>
          <p:cNvPr id="5125" name="Object 5">
            <a:extLst>
              <a:ext uri="{FF2B5EF4-FFF2-40B4-BE49-F238E27FC236}">
                <a16:creationId xmlns:a16="http://schemas.microsoft.com/office/drawing/2014/main" id="{5DA6BE7D-93D9-4605-ACCD-F0AB42BB25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4038600"/>
          <a:ext cx="361632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5616" imgH="215806" progId="Equation.3">
                  <p:embed/>
                </p:oleObj>
              </mc:Choice>
              <mc:Fallback>
                <p:oleObj name="Equation" r:id="rId2" imgW="1345616" imgH="21580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038600"/>
                        <a:ext cx="361632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>
            <a:extLst>
              <a:ext uri="{FF2B5EF4-FFF2-40B4-BE49-F238E27FC236}">
                <a16:creationId xmlns:a16="http://schemas.microsoft.com/office/drawing/2014/main" id="{4F164A5B-D4C7-47C1-88C3-5E1DF49624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3505200"/>
          <a:ext cx="2387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8614" imgH="203112" progId="Equation.3">
                  <p:embed/>
                </p:oleObj>
              </mc:Choice>
              <mc:Fallback>
                <p:oleObj name="Equation" r:id="rId4" imgW="888614" imgH="20311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505200"/>
                        <a:ext cx="2387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>
            <a:extLst>
              <a:ext uri="{FF2B5EF4-FFF2-40B4-BE49-F238E27FC236}">
                <a16:creationId xmlns:a16="http://schemas.microsoft.com/office/drawing/2014/main" id="{59C0AC08-35DF-40B8-9CE4-6305AD6766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5638800"/>
          <a:ext cx="5867400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84400" imgH="228600" progId="Equation.3">
                  <p:embed/>
                </p:oleObj>
              </mc:Choice>
              <mc:Fallback>
                <p:oleObj name="Equation" r:id="rId6" imgW="21844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638800"/>
                        <a:ext cx="5867400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2">
            <a:extLst>
              <a:ext uri="{FF2B5EF4-FFF2-40B4-BE49-F238E27FC236}">
                <a16:creationId xmlns:a16="http://schemas.microsoft.com/office/drawing/2014/main" id="{4E876EC5-FE79-4059-BAA5-49226ECD8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R.J. Marks II</a:t>
            </a: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09273712-C848-42B3-805B-C0F4D7185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0574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 b="1"/>
              <a:t>For </a:t>
            </a:r>
            <a:r>
              <a:rPr lang="en-US" altLang="en-US" sz="2800" i="1">
                <a:latin typeface="Times New Roman" panose="02020603050405020304" pitchFamily="18" charset="0"/>
              </a:rPr>
              <a:t>k</a:t>
            </a:r>
            <a:r>
              <a:rPr lang="en-US" altLang="en-US" sz="2800" b="1"/>
              <a:t> points to </a:t>
            </a:r>
            <a:r>
              <a:rPr lang="en-US" altLang="en-US" sz="2800" i="1">
                <a:latin typeface="Times New Roman" panose="02020603050405020304" pitchFamily="18" charset="0"/>
              </a:rPr>
              <a:t>{t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800" i="1">
                <a:latin typeface="Times New Roman" panose="02020603050405020304" pitchFamily="18" charset="0"/>
              </a:rPr>
              <a:t>|1</a:t>
            </a:r>
            <a:r>
              <a:rPr lang="en-US" altLang="en-US" sz="2800" i="1">
                <a:latin typeface="Times New Roman" panose="02020603050405020304" pitchFamily="18" charset="0"/>
                <a:sym typeface="Symbol" panose="05050102010706020507" pitchFamily="18" charset="2"/>
              </a:rPr>
              <a:t> i  k},  </a:t>
            </a:r>
            <a:r>
              <a:rPr lang="en-US" altLang="en-US" sz="2800" b="1"/>
              <a:t>we have</a:t>
            </a:r>
          </a:p>
        </p:txBody>
      </p:sp>
      <p:sp>
        <p:nvSpPr>
          <p:cNvPr id="7172" name="Rectangle 3" descr="Large confetti">
            <a:extLst>
              <a:ext uri="{FF2B5EF4-FFF2-40B4-BE49-F238E27FC236}">
                <a16:creationId xmlns:a16="http://schemas.microsoft.com/office/drawing/2014/main" id="{EBD917F8-2AAB-4560-8BE8-B804E0D06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>
                <a:solidFill>
                  <a:schemeClr val="tx2"/>
                </a:solidFill>
              </a:rPr>
              <a:t>Multi-Dimensional Gaussian Random variables</a:t>
            </a:r>
            <a:endParaRPr lang="en-US" altLang="en-US" sz="8800">
              <a:solidFill>
                <a:srgbClr val="0000FF"/>
              </a:solidFill>
            </a:endParaRPr>
          </a:p>
        </p:txBody>
      </p:sp>
      <p:graphicFrame>
        <p:nvGraphicFramePr>
          <p:cNvPr id="9220" name="Object 4">
            <a:extLst>
              <a:ext uri="{FF2B5EF4-FFF2-40B4-BE49-F238E27FC236}">
                <a16:creationId xmlns:a16="http://schemas.microsoft.com/office/drawing/2014/main" id="{6A3A15E9-5D42-4A1E-90D4-02247988B5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2971800"/>
          <a:ext cx="7096125" cy="242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41600" imgH="901700" progId="Equation.3">
                  <p:embed/>
                </p:oleObj>
              </mc:Choice>
              <mc:Fallback>
                <p:oleObj name="Equation" r:id="rId2" imgW="2641600" imgH="901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971800"/>
                        <a:ext cx="7096125" cy="242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578B9524-DC42-4744-9894-201B873C2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R.J. Marks II</a:t>
            </a:r>
          </a:p>
        </p:txBody>
      </p:sp>
      <p:grpSp>
        <p:nvGrpSpPr>
          <p:cNvPr id="8195" name="Group 17">
            <a:extLst>
              <a:ext uri="{FF2B5EF4-FFF2-40B4-BE49-F238E27FC236}">
                <a16:creationId xmlns:a16="http://schemas.microsoft.com/office/drawing/2014/main" id="{D189A027-61C9-49F7-AB5C-7E705CD51578}"/>
              </a:ext>
            </a:extLst>
          </p:cNvPr>
          <p:cNvGrpSpPr>
            <a:grpSpLocks/>
          </p:cNvGrpSpPr>
          <p:nvPr/>
        </p:nvGrpSpPr>
        <p:grpSpPr bwMode="auto">
          <a:xfrm>
            <a:off x="3962400" y="3657600"/>
            <a:ext cx="5257800" cy="3200400"/>
            <a:chOff x="48" y="2496"/>
            <a:chExt cx="4944" cy="1824"/>
          </a:xfrm>
        </p:grpSpPr>
        <p:pic>
          <p:nvPicPr>
            <p:cNvPr id="8208" name="Picture 18" descr="http://cialab.ee.washington.edu/Marks-Stuff/chortles/IMG00153.GIF">
              <a:extLst>
                <a:ext uri="{FF2B5EF4-FFF2-40B4-BE49-F238E27FC236}">
                  <a16:creationId xmlns:a16="http://schemas.microsoft.com/office/drawing/2014/main" id="{E38C6F20-00A2-4663-8E1E-EEBBC362E6A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2496"/>
              <a:ext cx="2016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9" name="Freeform 19">
              <a:extLst>
                <a:ext uri="{FF2B5EF4-FFF2-40B4-BE49-F238E27FC236}">
                  <a16:creationId xmlns:a16="http://schemas.microsoft.com/office/drawing/2014/main" id="{8D77A556-B264-41FF-B3BD-7F423ECFC89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" y="2640"/>
              <a:ext cx="2496" cy="1680"/>
            </a:xfrm>
            <a:custGeom>
              <a:avLst/>
              <a:gdLst>
                <a:gd name="T0" fmla="*/ 0 w 2496"/>
                <a:gd name="T1" fmla="*/ 1680 h 2168"/>
                <a:gd name="T2" fmla="*/ 480 w 2496"/>
                <a:gd name="T3" fmla="*/ 1643 h 2168"/>
                <a:gd name="T4" fmla="*/ 912 w 2496"/>
                <a:gd name="T5" fmla="*/ 1494 h 2168"/>
                <a:gd name="T6" fmla="*/ 1344 w 2496"/>
                <a:gd name="T7" fmla="*/ 1085 h 2168"/>
                <a:gd name="T8" fmla="*/ 1776 w 2496"/>
                <a:gd name="T9" fmla="*/ 490 h 2168"/>
                <a:gd name="T10" fmla="*/ 2208 w 2496"/>
                <a:gd name="T11" fmla="*/ 81 h 2168"/>
                <a:gd name="T12" fmla="*/ 2496 w 2496"/>
                <a:gd name="T13" fmla="*/ 6 h 2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96" h="2168">
                  <a:moveTo>
                    <a:pt x="0" y="2168"/>
                  </a:moveTo>
                  <a:cubicBezTo>
                    <a:pt x="164" y="2164"/>
                    <a:pt x="328" y="2160"/>
                    <a:pt x="480" y="2120"/>
                  </a:cubicBezTo>
                  <a:cubicBezTo>
                    <a:pt x="632" y="2080"/>
                    <a:pt x="768" y="2048"/>
                    <a:pt x="912" y="1928"/>
                  </a:cubicBezTo>
                  <a:cubicBezTo>
                    <a:pt x="1056" y="1808"/>
                    <a:pt x="1200" y="1616"/>
                    <a:pt x="1344" y="1400"/>
                  </a:cubicBezTo>
                  <a:cubicBezTo>
                    <a:pt x="1488" y="1184"/>
                    <a:pt x="1632" y="848"/>
                    <a:pt x="1776" y="632"/>
                  </a:cubicBezTo>
                  <a:cubicBezTo>
                    <a:pt x="1920" y="416"/>
                    <a:pt x="2088" y="208"/>
                    <a:pt x="2208" y="104"/>
                  </a:cubicBezTo>
                  <a:cubicBezTo>
                    <a:pt x="2328" y="0"/>
                    <a:pt x="2448" y="24"/>
                    <a:pt x="2496" y="8"/>
                  </a:cubicBezTo>
                </a:path>
              </a:pathLst>
            </a:custGeom>
            <a:noFill/>
            <a:ln w="76200" cap="flat" cmpd="sng">
              <a:solidFill>
                <a:schemeClr val="hlink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10" name="Freeform 20">
              <a:extLst>
                <a:ext uri="{FF2B5EF4-FFF2-40B4-BE49-F238E27FC236}">
                  <a16:creationId xmlns:a16="http://schemas.microsoft.com/office/drawing/2014/main" id="{F91CF3CD-FF1A-4076-80A3-4E5D968FBFC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496" y="2640"/>
              <a:ext cx="2496" cy="1680"/>
            </a:xfrm>
            <a:custGeom>
              <a:avLst/>
              <a:gdLst>
                <a:gd name="T0" fmla="*/ 0 w 2496"/>
                <a:gd name="T1" fmla="*/ 1680 h 2168"/>
                <a:gd name="T2" fmla="*/ 480 w 2496"/>
                <a:gd name="T3" fmla="*/ 1643 h 2168"/>
                <a:gd name="T4" fmla="*/ 912 w 2496"/>
                <a:gd name="T5" fmla="*/ 1494 h 2168"/>
                <a:gd name="T6" fmla="*/ 1344 w 2496"/>
                <a:gd name="T7" fmla="*/ 1085 h 2168"/>
                <a:gd name="T8" fmla="*/ 1776 w 2496"/>
                <a:gd name="T9" fmla="*/ 490 h 2168"/>
                <a:gd name="T10" fmla="*/ 2208 w 2496"/>
                <a:gd name="T11" fmla="*/ 81 h 2168"/>
                <a:gd name="T12" fmla="*/ 2496 w 2496"/>
                <a:gd name="T13" fmla="*/ 6 h 2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96" h="2168">
                  <a:moveTo>
                    <a:pt x="0" y="2168"/>
                  </a:moveTo>
                  <a:cubicBezTo>
                    <a:pt x="164" y="2164"/>
                    <a:pt x="328" y="2160"/>
                    <a:pt x="480" y="2120"/>
                  </a:cubicBezTo>
                  <a:cubicBezTo>
                    <a:pt x="632" y="2080"/>
                    <a:pt x="768" y="2048"/>
                    <a:pt x="912" y="1928"/>
                  </a:cubicBezTo>
                  <a:cubicBezTo>
                    <a:pt x="1056" y="1808"/>
                    <a:pt x="1200" y="1616"/>
                    <a:pt x="1344" y="1400"/>
                  </a:cubicBezTo>
                  <a:cubicBezTo>
                    <a:pt x="1488" y="1184"/>
                    <a:pt x="1632" y="848"/>
                    <a:pt x="1776" y="632"/>
                  </a:cubicBezTo>
                  <a:cubicBezTo>
                    <a:pt x="1920" y="416"/>
                    <a:pt x="2088" y="208"/>
                    <a:pt x="2208" y="104"/>
                  </a:cubicBezTo>
                  <a:cubicBezTo>
                    <a:pt x="2328" y="0"/>
                    <a:pt x="2448" y="24"/>
                    <a:pt x="2496" y="8"/>
                  </a:cubicBezTo>
                </a:path>
              </a:pathLst>
            </a:custGeom>
            <a:noFill/>
            <a:ln w="76200" cap="flat" cmpd="sng">
              <a:solidFill>
                <a:schemeClr val="hlink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196" name="Group 9">
            <a:extLst>
              <a:ext uri="{FF2B5EF4-FFF2-40B4-BE49-F238E27FC236}">
                <a16:creationId xmlns:a16="http://schemas.microsoft.com/office/drawing/2014/main" id="{55759A93-DB84-4484-9E8C-02EDD025169D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5410200"/>
            <a:ext cx="1219200" cy="1447800"/>
            <a:chOff x="48" y="2496"/>
            <a:chExt cx="4944" cy="1824"/>
          </a:xfrm>
        </p:grpSpPr>
        <p:pic>
          <p:nvPicPr>
            <p:cNvPr id="8205" name="Picture 10" descr="http://cialab.ee.washington.edu/Marks-Stuff/chortles/IMG00153.GIF">
              <a:extLst>
                <a:ext uri="{FF2B5EF4-FFF2-40B4-BE49-F238E27FC236}">
                  <a16:creationId xmlns:a16="http://schemas.microsoft.com/office/drawing/2014/main" id="{1DF74681-91E5-4002-8FD3-42A71212FA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2496"/>
              <a:ext cx="2016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6" name="Freeform 11">
              <a:extLst>
                <a:ext uri="{FF2B5EF4-FFF2-40B4-BE49-F238E27FC236}">
                  <a16:creationId xmlns:a16="http://schemas.microsoft.com/office/drawing/2014/main" id="{0338F132-B353-474A-80C7-B1AAA60275C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" y="2640"/>
              <a:ext cx="2496" cy="1680"/>
            </a:xfrm>
            <a:custGeom>
              <a:avLst/>
              <a:gdLst>
                <a:gd name="T0" fmla="*/ 0 w 2496"/>
                <a:gd name="T1" fmla="*/ 1680 h 2168"/>
                <a:gd name="T2" fmla="*/ 480 w 2496"/>
                <a:gd name="T3" fmla="*/ 1643 h 2168"/>
                <a:gd name="T4" fmla="*/ 912 w 2496"/>
                <a:gd name="T5" fmla="*/ 1494 h 2168"/>
                <a:gd name="T6" fmla="*/ 1344 w 2496"/>
                <a:gd name="T7" fmla="*/ 1085 h 2168"/>
                <a:gd name="T8" fmla="*/ 1776 w 2496"/>
                <a:gd name="T9" fmla="*/ 490 h 2168"/>
                <a:gd name="T10" fmla="*/ 2208 w 2496"/>
                <a:gd name="T11" fmla="*/ 81 h 2168"/>
                <a:gd name="T12" fmla="*/ 2496 w 2496"/>
                <a:gd name="T13" fmla="*/ 6 h 2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96" h="2168">
                  <a:moveTo>
                    <a:pt x="0" y="2168"/>
                  </a:moveTo>
                  <a:cubicBezTo>
                    <a:pt x="164" y="2164"/>
                    <a:pt x="328" y="2160"/>
                    <a:pt x="480" y="2120"/>
                  </a:cubicBezTo>
                  <a:cubicBezTo>
                    <a:pt x="632" y="2080"/>
                    <a:pt x="768" y="2048"/>
                    <a:pt x="912" y="1928"/>
                  </a:cubicBezTo>
                  <a:cubicBezTo>
                    <a:pt x="1056" y="1808"/>
                    <a:pt x="1200" y="1616"/>
                    <a:pt x="1344" y="1400"/>
                  </a:cubicBezTo>
                  <a:cubicBezTo>
                    <a:pt x="1488" y="1184"/>
                    <a:pt x="1632" y="848"/>
                    <a:pt x="1776" y="632"/>
                  </a:cubicBezTo>
                  <a:cubicBezTo>
                    <a:pt x="1920" y="416"/>
                    <a:pt x="2088" y="208"/>
                    <a:pt x="2208" y="104"/>
                  </a:cubicBezTo>
                  <a:cubicBezTo>
                    <a:pt x="2328" y="0"/>
                    <a:pt x="2448" y="24"/>
                    <a:pt x="2496" y="8"/>
                  </a:cubicBezTo>
                </a:path>
              </a:pathLst>
            </a:custGeom>
            <a:noFill/>
            <a:ln w="76200" cap="flat" cmpd="sng">
              <a:solidFill>
                <a:schemeClr val="hlink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07" name="Freeform 12">
              <a:extLst>
                <a:ext uri="{FF2B5EF4-FFF2-40B4-BE49-F238E27FC236}">
                  <a16:creationId xmlns:a16="http://schemas.microsoft.com/office/drawing/2014/main" id="{B3C3A7D5-5DB2-4A5B-91B1-8665FC0BE35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496" y="2640"/>
              <a:ext cx="2496" cy="1680"/>
            </a:xfrm>
            <a:custGeom>
              <a:avLst/>
              <a:gdLst>
                <a:gd name="T0" fmla="*/ 0 w 2496"/>
                <a:gd name="T1" fmla="*/ 1680 h 2168"/>
                <a:gd name="T2" fmla="*/ 480 w 2496"/>
                <a:gd name="T3" fmla="*/ 1643 h 2168"/>
                <a:gd name="T4" fmla="*/ 912 w 2496"/>
                <a:gd name="T5" fmla="*/ 1494 h 2168"/>
                <a:gd name="T6" fmla="*/ 1344 w 2496"/>
                <a:gd name="T7" fmla="*/ 1085 h 2168"/>
                <a:gd name="T8" fmla="*/ 1776 w 2496"/>
                <a:gd name="T9" fmla="*/ 490 h 2168"/>
                <a:gd name="T10" fmla="*/ 2208 w 2496"/>
                <a:gd name="T11" fmla="*/ 81 h 2168"/>
                <a:gd name="T12" fmla="*/ 2496 w 2496"/>
                <a:gd name="T13" fmla="*/ 6 h 2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96" h="2168">
                  <a:moveTo>
                    <a:pt x="0" y="2168"/>
                  </a:moveTo>
                  <a:cubicBezTo>
                    <a:pt x="164" y="2164"/>
                    <a:pt x="328" y="2160"/>
                    <a:pt x="480" y="2120"/>
                  </a:cubicBezTo>
                  <a:cubicBezTo>
                    <a:pt x="632" y="2080"/>
                    <a:pt x="768" y="2048"/>
                    <a:pt x="912" y="1928"/>
                  </a:cubicBezTo>
                  <a:cubicBezTo>
                    <a:pt x="1056" y="1808"/>
                    <a:pt x="1200" y="1616"/>
                    <a:pt x="1344" y="1400"/>
                  </a:cubicBezTo>
                  <a:cubicBezTo>
                    <a:pt x="1488" y="1184"/>
                    <a:pt x="1632" y="848"/>
                    <a:pt x="1776" y="632"/>
                  </a:cubicBezTo>
                  <a:cubicBezTo>
                    <a:pt x="1920" y="416"/>
                    <a:pt x="2088" y="208"/>
                    <a:pt x="2208" y="104"/>
                  </a:cubicBezTo>
                  <a:cubicBezTo>
                    <a:pt x="2328" y="0"/>
                    <a:pt x="2448" y="24"/>
                    <a:pt x="2496" y="8"/>
                  </a:cubicBezTo>
                </a:path>
              </a:pathLst>
            </a:custGeom>
            <a:noFill/>
            <a:ln w="76200" cap="flat" cmpd="sng">
              <a:solidFill>
                <a:schemeClr val="hlink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8197" name="Rectangle 2">
            <a:extLst>
              <a:ext uri="{FF2B5EF4-FFF2-40B4-BE49-F238E27FC236}">
                <a16:creationId xmlns:a16="http://schemas.microsoft.com/office/drawing/2014/main" id="{939B67D1-4DF1-443D-99A5-F12D0D7FFD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 b="1" dirty="0"/>
              <a:t>If we shift the </a:t>
            </a:r>
            <a:r>
              <a:rPr lang="en-US" altLang="en-US" sz="2800" i="1" dirty="0">
                <a:latin typeface="Times New Roman" panose="02020603050405020304" pitchFamily="18" charset="0"/>
              </a:rPr>
              <a:t>k</a:t>
            </a:r>
            <a:r>
              <a:rPr lang="en-US" altLang="en-US" sz="2800" b="1" dirty="0"/>
              <a:t> points to </a:t>
            </a:r>
            <a:r>
              <a:rPr lang="en-US" altLang="en-US" sz="2800" i="1" dirty="0">
                <a:latin typeface="Times New Roman" panose="02020603050405020304" pitchFamily="18" charset="0"/>
              </a:rPr>
              <a:t>{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t</a:t>
            </a:r>
            <a:r>
              <a:rPr lang="en-US" altLang="en-US" sz="2800" i="1" baseline="-25000" dirty="0" err="1">
                <a:latin typeface="Times New Roman" panose="02020603050405020304" pitchFamily="18" charset="0"/>
              </a:rPr>
              <a:t>i</a:t>
            </a:r>
            <a:r>
              <a:rPr lang="en-US" altLang="en-US" sz="2800" i="1" dirty="0">
                <a:latin typeface="Times New Roman" panose="02020603050405020304" pitchFamily="18" charset="0"/>
              </a:rPr>
              <a:t>-</a:t>
            </a:r>
            <a:r>
              <a:rPr lang="en-US" altLang="en-US" sz="2800" i="1" dirty="0">
                <a:latin typeface="Times New Roman" panose="02020603050405020304" pitchFamily="18" charset="0"/>
                <a:sym typeface="Symbol" panose="05050102010706020507" pitchFamily="18" charset="2"/>
              </a:rPr>
              <a:t> </a:t>
            </a:r>
            <a:r>
              <a:rPr lang="en-US" altLang="en-US" sz="2800" i="1" dirty="0">
                <a:latin typeface="Times New Roman" panose="02020603050405020304" pitchFamily="18" charset="0"/>
              </a:rPr>
              <a:t>|1</a:t>
            </a:r>
            <a:r>
              <a:rPr lang="en-US" altLang="en-US" sz="2800" i="1" dirty="0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sz="2800" i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altLang="en-US" sz="2800" i="1" dirty="0">
                <a:latin typeface="Times New Roman" panose="02020603050405020304" pitchFamily="18" charset="0"/>
                <a:sym typeface="Symbol" panose="05050102010706020507" pitchFamily="18" charset="2"/>
              </a:rPr>
              <a:t>  k}. </a:t>
            </a:r>
            <a:r>
              <a:rPr lang="en-US" altLang="en-US" sz="2800" b="1" dirty="0"/>
              <a:t>The elements of the </a:t>
            </a:r>
            <a:r>
              <a:rPr lang="en-US" altLang="en-US" sz="2800" b="1" dirty="0">
                <a:latin typeface="Times New Roman" panose="02020603050405020304" pitchFamily="18" charset="0"/>
              </a:rPr>
              <a:t>K</a:t>
            </a:r>
            <a:r>
              <a:rPr lang="en-US" altLang="en-US" sz="2800" b="1" dirty="0"/>
              <a:t> matrix are then</a:t>
            </a:r>
          </a:p>
          <a:p>
            <a:pPr eaLnBrk="1" hangingPunct="1"/>
            <a:endParaRPr lang="en-US" altLang="en-US" sz="2800" b="1" dirty="0"/>
          </a:p>
          <a:p>
            <a:pPr eaLnBrk="1" hangingPunct="1"/>
            <a:endParaRPr lang="en-US" altLang="en-US" sz="2800" b="1" dirty="0"/>
          </a:p>
          <a:p>
            <a:pPr eaLnBrk="1" hangingPunct="1"/>
            <a:endParaRPr lang="en-US" altLang="en-US" sz="2800" b="1" dirty="0"/>
          </a:p>
          <a:p>
            <a:pPr eaLnBrk="1" hangingPunct="1"/>
            <a:endParaRPr lang="en-US" altLang="en-US" sz="2800" b="1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b="1" dirty="0"/>
          </a:p>
        </p:txBody>
      </p:sp>
      <p:sp>
        <p:nvSpPr>
          <p:cNvPr id="8198" name="Rectangle 3" descr="Large confetti">
            <a:extLst>
              <a:ext uri="{FF2B5EF4-FFF2-40B4-BE49-F238E27FC236}">
                <a16:creationId xmlns:a16="http://schemas.microsoft.com/office/drawing/2014/main" id="{0857E2D4-A437-4A09-B0BB-993FD220A0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4000" b="1"/>
              <a:t>Multi-Dimensional Gaussian Random variables</a:t>
            </a:r>
            <a:endParaRPr lang="en-US" altLang="en-US" sz="8800">
              <a:solidFill>
                <a:srgbClr val="0000FF"/>
              </a:solidFill>
            </a:endParaRPr>
          </a:p>
        </p:txBody>
      </p:sp>
      <p:graphicFrame>
        <p:nvGraphicFramePr>
          <p:cNvPr id="6151" name="Object 7">
            <a:extLst>
              <a:ext uri="{FF2B5EF4-FFF2-40B4-BE49-F238E27FC236}">
                <a16:creationId xmlns:a16="http://schemas.microsoft.com/office/drawing/2014/main" id="{2033AD90-7F9B-4950-B32C-2C26166E4F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5650" y="2978150"/>
          <a:ext cx="7402513" cy="156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857500" imgH="711200" progId="Equation.3">
                  <p:embed/>
                </p:oleObj>
              </mc:Choice>
              <mc:Fallback>
                <p:oleObj name="Equation" r:id="rId3" imgW="2857500" imgH="711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978150"/>
                        <a:ext cx="7402513" cy="156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2" name="Text Box 8">
            <a:extLst>
              <a:ext uri="{FF2B5EF4-FFF2-40B4-BE49-F238E27FC236}">
                <a16:creationId xmlns:a16="http://schemas.microsoft.com/office/drawing/2014/main" id="{47189DAC-D5FE-45F3-AC15-B60CB19E2F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953000"/>
            <a:ext cx="2971800" cy="39687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SzPct val="85000"/>
            </a:pPr>
            <a:r>
              <a:rPr lang="en-US" altLang="en-US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quod erat demonstrandum</a:t>
            </a:r>
            <a:r>
              <a:rPr lang="en-US" altLang="en-US" sz="2000" i="1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endParaRPr lang="en-US" altLang="en-US" sz="20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8201" name="Group 13">
            <a:extLst>
              <a:ext uri="{FF2B5EF4-FFF2-40B4-BE49-F238E27FC236}">
                <a16:creationId xmlns:a16="http://schemas.microsoft.com/office/drawing/2014/main" id="{39CB4772-833D-4330-97F8-8610DB46720B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4648200"/>
            <a:ext cx="2667000" cy="2209800"/>
            <a:chOff x="48" y="2496"/>
            <a:chExt cx="4944" cy="1824"/>
          </a:xfrm>
        </p:grpSpPr>
        <p:pic>
          <p:nvPicPr>
            <p:cNvPr id="8202" name="Picture 14" descr="http://cialab.ee.washington.edu/Marks-Stuff/chortles/IMG00153.GIF">
              <a:extLst>
                <a:ext uri="{FF2B5EF4-FFF2-40B4-BE49-F238E27FC236}">
                  <a16:creationId xmlns:a16="http://schemas.microsoft.com/office/drawing/2014/main" id="{8B7FED3C-4673-4853-A398-66C9AF43DD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2496"/>
              <a:ext cx="2016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3" name="Freeform 15">
              <a:extLst>
                <a:ext uri="{FF2B5EF4-FFF2-40B4-BE49-F238E27FC236}">
                  <a16:creationId xmlns:a16="http://schemas.microsoft.com/office/drawing/2014/main" id="{7F1D69A1-FA50-428D-B4B8-EDB84119D0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8" y="2640"/>
              <a:ext cx="2496" cy="1680"/>
            </a:xfrm>
            <a:custGeom>
              <a:avLst/>
              <a:gdLst>
                <a:gd name="T0" fmla="*/ 0 w 2496"/>
                <a:gd name="T1" fmla="*/ 1680 h 2168"/>
                <a:gd name="T2" fmla="*/ 480 w 2496"/>
                <a:gd name="T3" fmla="*/ 1643 h 2168"/>
                <a:gd name="T4" fmla="*/ 912 w 2496"/>
                <a:gd name="T5" fmla="*/ 1494 h 2168"/>
                <a:gd name="T6" fmla="*/ 1344 w 2496"/>
                <a:gd name="T7" fmla="*/ 1085 h 2168"/>
                <a:gd name="T8" fmla="*/ 1776 w 2496"/>
                <a:gd name="T9" fmla="*/ 490 h 2168"/>
                <a:gd name="T10" fmla="*/ 2208 w 2496"/>
                <a:gd name="T11" fmla="*/ 81 h 2168"/>
                <a:gd name="T12" fmla="*/ 2496 w 2496"/>
                <a:gd name="T13" fmla="*/ 6 h 2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96" h="2168">
                  <a:moveTo>
                    <a:pt x="0" y="2168"/>
                  </a:moveTo>
                  <a:cubicBezTo>
                    <a:pt x="164" y="2164"/>
                    <a:pt x="328" y="2160"/>
                    <a:pt x="480" y="2120"/>
                  </a:cubicBezTo>
                  <a:cubicBezTo>
                    <a:pt x="632" y="2080"/>
                    <a:pt x="768" y="2048"/>
                    <a:pt x="912" y="1928"/>
                  </a:cubicBezTo>
                  <a:cubicBezTo>
                    <a:pt x="1056" y="1808"/>
                    <a:pt x="1200" y="1616"/>
                    <a:pt x="1344" y="1400"/>
                  </a:cubicBezTo>
                  <a:cubicBezTo>
                    <a:pt x="1488" y="1184"/>
                    <a:pt x="1632" y="848"/>
                    <a:pt x="1776" y="632"/>
                  </a:cubicBezTo>
                  <a:cubicBezTo>
                    <a:pt x="1920" y="416"/>
                    <a:pt x="2088" y="208"/>
                    <a:pt x="2208" y="104"/>
                  </a:cubicBezTo>
                  <a:cubicBezTo>
                    <a:pt x="2328" y="0"/>
                    <a:pt x="2448" y="24"/>
                    <a:pt x="2496" y="8"/>
                  </a:cubicBezTo>
                </a:path>
              </a:pathLst>
            </a:custGeom>
            <a:noFill/>
            <a:ln w="76200" cap="flat" cmpd="sng">
              <a:solidFill>
                <a:schemeClr val="hlink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04" name="Freeform 16">
              <a:extLst>
                <a:ext uri="{FF2B5EF4-FFF2-40B4-BE49-F238E27FC236}">
                  <a16:creationId xmlns:a16="http://schemas.microsoft.com/office/drawing/2014/main" id="{B227E31B-8660-4720-933D-08749956356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496" y="2640"/>
              <a:ext cx="2496" cy="1680"/>
            </a:xfrm>
            <a:custGeom>
              <a:avLst/>
              <a:gdLst>
                <a:gd name="T0" fmla="*/ 0 w 2496"/>
                <a:gd name="T1" fmla="*/ 1680 h 2168"/>
                <a:gd name="T2" fmla="*/ 480 w 2496"/>
                <a:gd name="T3" fmla="*/ 1643 h 2168"/>
                <a:gd name="T4" fmla="*/ 912 w 2496"/>
                <a:gd name="T5" fmla="*/ 1494 h 2168"/>
                <a:gd name="T6" fmla="*/ 1344 w 2496"/>
                <a:gd name="T7" fmla="*/ 1085 h 2168"/>
                <a:gd name="T8" fmla="*/ 1776 w 2496"/>
                <a:gd name="T9" fmla="*/ 490 h 2168"/>
                <a:gd name="T10" fmla="*/ 2208 w 2496"/>
                <a:gd name="T11" fmla="*/ 81 h 2168"/>
                <a:gd name="T12" fmla="*/ 2496 w 2496"/>
                <a:gd name="T13" fmla="*/ 6 h 2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96" h="2168">
                  <a:moveTo>
                    <a:pt x="0" y="2168"/>
                  </a:moveTo>
                  <a:cubicBezTo>
                    <a:pt x="164" y="2164"/>
                    <a:pt x="328" y="2160"/>
                    <a:pt x="480" y="2120"/>
                  </a:cubicBezTo>
                  <a:cubicBezTo>
                    <a:pt x="632" y="2080"/>
                    <a:pt x="768" y="2048"/>
                    <a:pt x="912" y="1928"/>
                  </a:cubicBezTo>
                  <a:cubicBezTo>
                    <a:pt x="1056" y="1808"/>
                    <a:pt x="1200" y="1616"/>
                    <a:pt x="1344" y="1400"/>
                  </a:cubicBezTo>
                  <a:cubicBezTo>
                    <a:pt x="1488" y="1184"/>
                    <a:pt x="1632" y="848"/>
                    <a:pt x="1776" y="632"/>
                  </a:cubicBezTo>
                  <a:cubicBezTo>
                    <a:pt x="1920" y="416"/>
                    <a:pt x="2088" y="208"/>
                    <a:pt x="2208" y="104"/>
                  </a:cubicBezTo>
                  <a:cubicBezTo>
                    <a:pt x="2328" y="0"/>
                    <a:pt x="2448" y="24"/>
                    <a:pt x="2496" y="8"/>
                  </a:cubicBezTo>
                </a:path>
              </a:pathLst>
            </a:custGeom>
            <a:noFill/>
            <a:ln w="76200" cap="flat" cmpd="sng">
              <a:solidFill>
                <a:schemeClr val="hlink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578B9524-DC42-4744-9894-201B873C2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9532" y="6462459"/>
            <a:ext cx="2895600" cy="457200"/>
          </a:xfrm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 dirty="0"/>
              <a:t>copyright R.J. Marks II</a:t>
            </a:r>
          </a:p>
        </p:txBody>
      </p:sp>
      <p:grpSp>
        <p:nvGrpSpPr>
          <p:cNvPr id="8195" name="Group 17">
            <a:extLst>
              <a:ext uri="{FF2B5EF4-FFF2-40B4-BE49-F238E27FC236}">
                <a16:creationId xmlns:a16="http://schemas.microsoft.com/office/drawing/2014/main" id="{D189A027-61C9-49F7-AB5C-7E705CD51578}"/>
              </a:ext>
            </a:extLst>
          </p:cNvPr>
          <p:cNvGrpSpPr>
            <a:grpSpLocks/>
          </p:cNvGrpSpPr>
          <p:nvPr/>
        </p:nvGrpSpPr>
        <p:grpSpPr bwMode="auto">
          <a:xfrm>
            <a:off x="3962400" y="6057292"/>
            <a:ext cx="2049760" cy="810334"/>
            <a:chOff x="48" y="2496"/>
            <a:chExt cx="4944" cy="1824"/>
          </a:xfrm>
        </p:grpSpPr>
        <p:pic>
          <p:nvPicPr>
            <p:cNvPr id="8208" name="Picture 18" descr="http://cialab.ee.washington.edu/Marks-Stuff/chortles/IMG00153.GIF">
              <a:extLst>
                <a:ext uri="{FF2B5EF4-FFF2-40B4-BE49-F238E27FC236}">
                  <a16:creationId xmlns:a16="http://schemas.microsoft.com/office/drawing/2014/main" id="{E38C6F20-00A2-4663-8E1E-EEBBC362E6A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2496"/>
              <a:ext cx="2016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9" name="Freeform 19">
              <a:extLst>
                <a:ext uri="{FF2B5EF4-FFF2-40B4-BE49-F238E27FC236}">
                  <a16:creationId xmlns:a16="http://schemas.microsoft.com/office/drawing/2014/main" id="{8D77A556-B264-41FF-B3BD-7F423ECFC89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" y="2640"/>
              <a:ext cx="2496" cy="1680"/>
            </a:xfrm>
            <a:custGeom>
              <a:avLst/>
              <a:gdLst>
                <a:gd name="T0" fmla="*/ 0 w 2496"/>
                <a:gd name="T1" fmla="*/ 1680 h 2168"/>
                <a:gd name="T2" fmla="*/ 480 w 2496"/>
                <a:gd name="T3" fmla="*/ 1643 h 2168"/>
                <a:gd name="T4" fmla="*/ 912 w 2496"/>
                <a:gd name="T5" fmla="*/ 1494 h 2168"/>
                <a:gd name="T6" fmla="*/ 1344 w 2496"/>
                <a:gd name="T7" fmla="*/ 1085 h 2168"/>
                <a:gd name="T8" fmla="*/ 1776 w 2496"/>
                <a:gd name="T9" fmla="*/ 490 h 2168"/>
                <a:gd name="T10" fmla="*/ 2208 w 2496"/>
                <a:gd name="T11" fmla="*/ 81 h 2168"/>
                <a:gd name="T12" fmla="*/ 2496 w 2496"/>
                <a:gd name="T13" fmla="*/ 6 h 2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96" h="2168">
                  <a:moveTo>
                    <a:pt x="0" y="2168"/>
                  </a:moveTo>
                  <a:cubicBezTo>
                    <a:pt x="164" y="2164"/>
                    <a:pt x="328" y="2160"/>
                    <a:pt x="480" y="2120"/>
                  </a:cubicBezTo>
                  <a:cubicBezTo>
                    <a:pt x="632" y="2080"/>
                    <a:pt x="768" y="2048"/>
                    <a:pt x="912" y="1928"/>
                  </a:cubicBezTo>
                  <a:cubicBezTo>
                    <a:pt x="1056" y="1808"/>
                    <a:pt x="1200" y="1616"/>
                    <a:pt x="1344" y="1400"/>
                  </a:cubicBezTo>
                  <a:cubicBezTo>
                    <a:pt x="1488" y="1184"/>
                    <a:pt x="1632" y="848"/>
                    <a:pt x="1776" y="632"/>
                  </a:cubicBezTo>
                  <a:cubicBezTo>
                    <a:pt x="1920" y="416"/>
                    <a:pt x="2088" y="208"/>
                    <a:pt x="2208" y="104"/>
                  </a:cubicBezTo>
                  <a:cubicBezTo>
                    <a:pt x="2328" y="0"/>
                    <a:pt x="2448" y="24"/>
                    <a:pt x="2496" y="8"/>
                  </a:cubicBezTo>
                </a:path>
              </a:pathLst>
            </a:custGeom>
            <a:noFill/>
            <a:ln w="76200" cap="flat" cmpd="sng">
              <a:solidFill>
                <a:schemeClr val="hlink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10" name="Freeform 20">
              <a:extLst>
                <a:ext uri="{FF2B5EF4-FFF2-40B4-BE49-F238E27FC236}">
                  <a16:creationId xmlns:a16="http://schemas.microsoft.com/office/drawing/2014/main" id="{F91CF3CD-FF1A-4076-80A3-4E5D968FBFC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496" y="2640"/>
              <a:ext cx="2496" cy="1680"/>
            </a:xfrm>
            <a:custGeom>
              <a:avLst/>
              <a:gdLst>
                <a:gd name="T0" fmla="*/ 0 w 2496"/>
                <a:gd name="T1" fmla="*/ 1680 h 2168"/>
                <a:gd name="T2" fmla="*/ 480 w 2496"/>
                <a:gd name="T3" fmla="*/ 1643 h 2168"/>
                <a:gd name="T4" fmla="*/ 912 w 2496"/>
                <a:gd name="T5" fmla="*/ 1494 h 2168"/>
                <a:gd name="T6" fmla="*/ 1344 w 2496"/>
                <a:gd name="T7" fmla="*/ 1085 h 2168"/>
                <a:gd name="T8" fmla="*/ 1776 w 2496"/>
                <a:gd name="T9" fmla="*/ 490 h 2168"/>
                <a:gd name="T10" fmla="*/ 2208 w 2496"/>
                <a:gd name="T11" fmla="*/ 81 h 2168"/>
                <a:gd name="T12" fmla="*/ 2496 w 2496"/>
                <a:gd name="T13" fmla="*/ 6 h 2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96" h="2168">
                  <a:moveTo>
                    <a:pt x="0" y="2168"/>
                  </a:moveTo>
                  <a:cubicBezTo>
                    <a:pt x="164" y="2164"/>
                    <a:pt x="328" y="2160"/>
                    <a:pt x="480" y="2120"/>
                  </a:cubicBezTo>
                  <a:cubicBezTo>
                    <a:pt x="632" y="2080"/>
                    <a:pt x="768" y="2048"/>
                    <a:pt x="912" y="1928"/>
                  </a:cubicBezTo>
                  <a:cubicBezTo>
                    <a:pt x="1056" y="1808"/>
                    <a:pt x="1200" y="1616"/>
                    <a:pt x="1344" y="1400"/>
                  </a:cubicBezTo>
                  <a:cubicBezTo>
                    <a:pt x="1488" y="1184"/>
                    <a:pt x="1632" y="848"/>
                    <a:pt x="1776" y="632"/>
                  </a:cubicBezTo>
                  <a:cubicBezTo>
                    <a:pt x="1920" y="416"/>
                    <a:pt x="2088" y="208"/>
                    <a:pt x="2208" y="104"/>
                  </a:cubicBezTo>
                  <a:cubicBezTo>
                    <a:pt x="2328" y="0"/>
                    <a:pt x="2448" y="24"/>
                    <a:pt x="2496" y="8"/>
                  </a:cubicBezTo>
                </a:path>
              </a:pathLst>
            </a:custGeom>
            <a:noFill/>
            <a:ln w="76200" cap="flat" cmpd="sng">
              <a:solidFill>
                <a:schemeClr val="hlink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196" name="Group 9">
            <a:extLst>
              <a:ext uri="{FF2B5EF4-FFF2-40B4-BE49-F238E27FC236}">
                <a16:creationId xmlns:a16="http://schemas.microsoft.com/office/drawing/2014/main" id="{55759A93-DB84-4484-9E8C-02EDD025169D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5913276"/>
            <a:ext cx="1219200" cy="944724"/>
            <a:chOff x="48" y="2496"/>
            <a:chExt cx="4944" cy="1824"/>
          </a:xfrm>
        </p:grpSpPr>
        <p:pic>
          <p:nvPicPr>
            <p:cNvPr id="8205" name="Picture 10" descr="http://cialab.ee.washington.edu/Marks-Stuff/chortles/IMG00153.GIF">
              <a:extLst>
                <a:ext uri="{FF2B5EF4-FFF2-40B4-BE49-F238E27FC236}">
                  <a16:creationId xmlns:a16="http://schemas.microsoft.com/office/drawing/2014/main" id="{1DF74681-91E5-4002-8FD3-42A71212FA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2496"/>
              <a:ext cx="2016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6" name="Freeform 11">
              <a:extLst>
                <a:ext uri="{FF2B5EF4-FFF2-40B4-BE49-F238E27FC236}">
                  <a16:creationId xmlns:a16="http://schemas.microsoft.com/office/drawing/2014/main" id="{0338F132-B353-474A-80C7-B1AAA60275C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" y="2640"/>
              <a:ext cx="2496" cy="1680"/>
            </a:xfrm>
            <a:custGeom>
              <a:avLst/>
              <a:gdLst>
                <a:gd name="T0" fmla="*/ 0 w 2496"/>
                <a:gd name="T1" fmla="*/ 1680 h 2168"/>
                <a:gd name="T2" fmla="*/ 480 w 2496"/>
                <a:gd name="T3" fmla="*/ 1643 h 2168"/>
                <a:gd name="T4" fmla="*/ 912 w 2496"/>
                <a:gd name="T5" fmla="*/ 1494 h 2168"/>
                <a:gd name="T6" fmla="*/ 1344 w 2496"/>
                <a:gd name="T7" fmla="*/ 1085 h 2168"/>
                <a:gd name="T8" fmla="*/ 1776 w 2496"/>
                <a:gd name="T9" fmla="*/ 490 h 2168"/>
                <a:gd name="T10" fmla="*/ 2208 w 2496"/>
                <a:gd name="T11" fmla="*/ 81 h 2168"/>
                <a:gd name="T12" fmla="*/ 2496 w 2496"/>
                <a:gd name="T13" fmla="*/ 6 h 2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96" h="2168">
                  <a:moveTo>
                    <a:pt x="0" y="2168"/>
                  </a:moveTo>
                  <a:cubicBezTo>
                    <a:pt x="164" y="2164"/>
                    <a:pt x="328" y="2160"/>
                    <a:pt x="480" y="2120"/>
                  </a:cubicBezTo>
                  <a:cubicBezTo>
                    <a:pt x="632" y="2080"/>
                    <a:pt x="768" y="2048"/>
                    <a:pt x="912" y="1928"/>
                  </a:cubicBezTo>
                  <a:cubicBezTo>
                    <a:pt x="1056" y="1808"/>
                    <a:pt x="1200" y="1616"/>
                    <a:pt x="1344" y="1400"/>
                  </a:cubicBezTo>
                  <a:cubicBezTo>
                    <a:pt x="1488" y="1184"/>
                    <a:pt x="1632" y="848"/>
                    <a:pt x="1776" y="632"/>
                  </a:cubicBezTo>
                  <a:cubicBezTo>
                    <a:pt x="1920" y="416"/>
                    <a:pt x="2088" y="208"/>
                    <a:pt x="2208" y="104"/>
                  </a:cubicBezTo>
                  <a:cubicBezTo>
                    <a:pt x="2328" y="0"/>
                    <a:pt x="2448" y="24"/>
                    <a:pt x="2496" y="8"/>
                  </a:cubicBezTo>
                </a:path>
              </a:pathLst>
            </a:custGeom>
            <a:noFill/>
            <a:ln w="76200" cap="flat" cmpd="sng">
              <a:solidFill>
                <a:schemeClr val="hlink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07" name="Freeform 12">
              <a:extLst>
                <a:ext uri="{FF2B5EF4-FFF2-40B4-BE49-F238E27FC236}">
                  <a16:creationId xmlns:a16="http://schemas.microsoft.com/office/drawing/2014/main" id="{B3C3A7D5-5DB2-4A5B-91B1-8665FC0BE35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496" y="2640"/>
              <a:ext cx="2496" cy="1680"/>
            </a:xfrm>
            <a:custGeom>
              <a:avLst/>
              <a:gdLst>
                <a:gd name="T0" fmla="*/ 0 w 2496"/>
                <a:gd name="T1" fmla="*/ 1680 h 2168"/>
                <a:gd name="T2" fmla="*/ 480 w 2496"/>
                <a:gd name="T3" fmla="*/ 1643 h 2168"/>
                <a:gd name="T4" fmla="*/ 912 w 2496"/>
                <a:gd name="T5" fmla="*/ 1494 h 2168"/>
                <a:gd name="T6" fmla="*/ 1344 w 2496"/>
                <a:gd name="T7" fmla="*/ 1085 h 2168"/>
                <a:gd name="T8" fmla="*/ 1776 w 2496"/>
                <a:gd name="T9" fmla="*/ 490 h 2168"/>
                <a:gd name="T10" fmla="*/ 2208 w 2496"/>
                <a:gd name="T11" fmla="*/ 81 h 2168"/>
                <a:gd name="T12" fmla="*/ 2496 w 2496"/>
                <a:gd name="T13" fmla="*/ 6 h 2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96" h="2168">
                  <a:moveTo>
                    <a:pt x="0" y="2168"/>
                  </a:moveTo>
                  <a:cubicBezTo>
                    <a:pt x="164" y="2164"/>
                    <a:pt x="328" y="2160"/>
                    <a:pt x="480" y="2120"/>
                  </a:cubicBezTo>
                  <a:cubicBezTo>
                    <a:pt x="632" y="2080"/>
                    <a:pt x="768" y="2048"/>
                    <a:pt x="912" y="1928"/>
                  </a:cubicBezTo>
                  <a:cubicBezTo>
                    <a:pt x="1056" y="1808"/>
                    <a:pt x="1200" y="1616"/>
                    <a:pt x="1344" y="1400"/>
                  </a:cubicBezTo>
                  <a:cubicBezTo>
                    <a:pt x="1488" y="1184"/>
                    <a:pt x="1632" y="848"/>
                    <a:pt x="1776" y="632"/>
                  </a:cubicBezTo>
                  <a:cubicBezTo>
                    <a:pt x="1920" y="416"/>
                    <a:pt x="2088" y="208"/>
                    <a:pt x="2208" y="104"/>
                  </a:cubicBezTo>
                  <a:cubicBezTo>
                    <a:pt x="2328" y="0"/>
                    <a:pt x="2448" y="24"/>
                    <a:pt x="2496" y="8"/>
                  </a:cubicBezTo>
                </a:path>
              </a:pathLst>
            </a:custGeom>
            <a:noFill/>
            <a:ln w="76200" cap="flat" cmpd="sng">
              <a:solidFill>
                <a:schemeClr val="hlink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8197" name="Rectangle 2">
            <a:extLst>
              <a:ext uri="{FF2B5EF4-FFF2-40B4-BE49-F238E27FC236}">
                <a16:creationId xmlns:a16="http://schemas.microsoft.com/office/drawing/2014/main" id="{939B67D1-4DF1-443D-99A5-F12D0D7FFD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 b="1" dirty="0"/>
              <a:t> Bottom Line: If a stationary Gaussian stochastic process is WSS, it is also stationary in the strict sense.</a:t>
            </a:r>
          </a:p>
          <a:p>
            <a:pPr eaLnBrk="1" hangingPunct="1"/>
            <a:r>
              <a:rPr lang="en-US" altLang="en-US" sz="2800" b="1" dirty="0"/>
              <a:t>This is an exception!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b="1" dirty="0"/>
          </a:p>
        </p:txBody>
      </p:sp>
      <p:sp>
        <p:nvSpPr>
          <p:cNvPr id="8198" name="Rectangle 3" descr="Large confetti">
            <a:extLst>
              <a:ext uri="{FF2B5EF4-FFF2-40B4-BE49-F238E27FC236}">
                <a16:creationId xmlns:a16="http://schemas.microsoft.com/office/drawing/2014/main" id="{0857E2D4-A437-4A09-B0BB-993FD220A0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4000" b="1"/>
              <a:t>Multi-Dimensional Gaussian Random variables</a:t>
            </a:r>
            <a:endParaRPr lang="en-US" altLang="en-US" sz="8800">
              <a:solidFill>
                <a:srgbClr val="0000FF"/>
              </a:solidFill>
            </a:endParaRPr>
          </a:p>
        </p:txBody>
      </p:sp>
      <p:grpSp>
        <p:nvGrpSpPr>
          <p:cNvPr id="8201" name="Group 13">
            <a:extLst>
              <a:ext uri="{FF2B5EF4-FFF2-40B4-BE49-F238E27FC236}">
                <a16:creationId xmlns:a16="http://schemas.microsoft.com/office/drawing/2014/main" id="{39CB4772-833D-4330-97F8-8610DB46720B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5481228"/>
            <a:ext cx="2667000" cy="1376772"/>
            <a:chOff x="48" y="2496"/>
            <a:chExt cx="4944" cy="1824"/>
          </a:xfrm>
        </p:grpSpPr>
        <p:pic>
          <p:nvPicPr>
            <p:cNvPr id="8202" name="Picture 14" descr="http://cialab.ee.washington.edu/Marks-Stuff/chortles/IMG00153.GIF">
              <a:extLst>
                <a:ext uri="{FF2B5EF4-FFF2-40B4-BE49-F238E27FC236}">
                  <a16:creationId xmlns:a16="http://schemas.microsoft.com/office/drawing/2014/main" id="{8B7FED3C-4673-4853-A398-66C9AF43DD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2496"/>
              <a:ext cx="2016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3" name="Freeform 15">
              <a:extLst>
                <a:ext uri="{FF2B5EF4-FFF2-40B4-BE49-F238E27FC236}">
                  <a16:creationId xmlns:a16="http://schemas.microsoft.com/office/drawing/2014/main" id="{7F1D69A1-FA50-428D-B4B8-EDB84119D0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8" y="2640"/>
              <a:ext cx="2496" cy="1680"/>
            </a:xfrm>
            <a:custGeom>
              <a:avLst/>
              <a:gdLst>
                <a:gd name="T0" fmla="*/ 0 w 2496"/>
                <a:gd name="T1" fmla="*/ 1680 h 2168"/>
                <a:gd name="T2" fmla="*/ 480 w 2496"/>
                <a:gd name="T3" fmla="*/ 1643 h 2168"/>
                <a:gd name="T4" fmla="*/ 912 w 2496"/>
                <a:gd name="T5" fmla="*/ 1494 h 2168"/>
                <a:gd name="T6" fmla="*/ 1344 w 2496"/>
                <a:gd name="T7" fmla="*/ 1085 h 2168"/>
                <a:gd name="T8" fmla="*/ 1776 w 2496"/>
                <a:gd name="T9" fmla="*/ 490 h 2168"/>
                <a:gd name="T10" fmla="*/ 2208 w 2496"/>
                <a:gd name="T11" fmla="*/ 81 h 2168"/>
                <a:gd name="T12" fmla="*/ 2496 w 2496"/>
                <a:gd name="T13" fmla="*/ 6 h 2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96" h="2168">
                  <a:moveTo>
                    <a:pt x="0" y="2168"/>
                  </a:moveTo>
                  <a:cubicBezTo>
                    <a:pt x="164" y="2164"/>
                    <a:pt x="328" y="2160"/>
                    <a:pt x="480" y="2120"/>
                  </a:cubicBezTo>
                  <a:cubicBezTo>
                    <a:pt x="632" y="2080"/>
                    <a:pt x="768" y="2048"/>
                    <a:pt x="912" y="1928"/>
                  </a:cubicBezTo>
                  <a:cubicBezTo>
                    <a:pt x="1056" y="1808"/>
                    <a:pt x="1200" y="1616"/>
                    <a:pt x="1344" y="1400"/>
                  </a:cubicBezTo>
                  <a:cubicBezTo>
                    <a:pt x="1488" y="1184"/>
                    <a:pt x="1632" y="848"/>
                    <a:pt x="1776" y="632"/>
                  </a:cubicBezTo>
                  <a:cubicBezTo>
                    <a:pt x="1920" y="416"/>
                    <a:pt x="2088" y="208"/>
                    <a:pt x="2208" y="104"/>
                  </a:cubicBezTo>
                  <a:cubicBezTo>
                    <a:pt x="2328" y="0"/>
                    <a:pt x="2448" y="24"/>
                    <a:pt x="2496" y="8"/>
                  </a:cubicBezTo>
                </a:path>
              </a:pathLst>
            </a:custGeom>
            <a:noFill/>
            <a:ln w="76200" cap="flat" cmpd="sng">
              <a:solidFill>
                <a:schemeClr val="hlink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04" name="Freeform 16">
              <a:extLst>
                <a:ext uri="{FF2B5EF4-FFF2-40B4-BE49-F238E27FC236}">
                  <a16:creationId xmlns:a16="http://schemas.microsoft.com/office/drawing/2014/main" id="{B227E31B-8660-4720-933D-08749956356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496" y="2640"/>
              <a:ext cx="2496" cy="1680"/>
            </a:xfrm>
            <a:custGeom>
              <a:avLst/>
              <a:gdLst>
                <a:gd name="T0" fmla="*/ 0 w 2496"/>
                <a:gd name="T1" fmla="*/ 1680 h 2168"/>
                <a:gd name="T2" fmla="*/ 480 w 2496"/>
                <a:gd name="T3" fmla="*/ 1643 h 2168"/>
                <a:gd name="T4" fmla="*/ 912 w 2496"/>
                <a:gd name="T5" fmla="*/ 1494 h 2168"/>
                <a:gd name="T6" fmla="*/ 1344 w 2496"/>
                <a:gd name="T7" fmla="*/ 1085 h 2168"/>
                <a:gd name="T8" fmla="*/ 1776 w 2496"/>
                <a:gd name="T9" fmla="*/ 490 h 2168"/>
                <a:gd name="T10" fmla="*/ 2208 w 2496"/>
                <a:gd name="T11" fmla="*/ 81 h 2168"/>
                <a:gd name="T12" fmla="*/ 2496 w 2496"/>
                <a:gd name="T13" fmla="*/ 6 h 2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96" h="2168">
                  <a:moveTo>
                    <a:pt x="0" y="2168"/>
                  </a:moveTo>
                  <a:cubicBezTo>
                    <a:pt x="164" y="2164"/>
                    <a:pt x="328" y="2160"/>
                    <a:pt x="480" y="2120"/>
                  </a:cubicBezTo>
                  <a:cubicBezTo>
                    <a:pt x="632" y="2080"/>
                    <a:pt x="768" y="2048"/>
                    <a:pt x="912" y="1928"/>
                  </a:cubicBezTo>
                  <a:cubicBezTo>
                    <a:pt x="1056" y="1808"/>
                    <a:pt x="1200" y="1616"/>
                    <a:pt x="1344" y="1400"/>
                  </a:cubicBezTo>
                  <a:cubicBezTo>
                    <a:pt x="1488" y="1184"/>
                    <a:pt x="1632" y="848"/>
                    <a:pt x="1776" y="632"/>
                  </a:cubicBezTo>
                  <a:cubicBezTo>
                    <a:pt x="1920" y="416"/>
                    <a:pt x="2088" y="208"/>
                    <a:pt x="2208" y="104"/>
                  </a:cubicBezTo>
                  <a:cubicBezTo>
                    <a:pt x="2328" y="0"/>
                    <a:pt x="2448" y="24"/>
                    <a:pt x="2496" y="8"/>
                  </a:cubicBezTo>
                </a:path>
              </a:pathLst>
            </a:custGeom>
            <a:noFill/>
            <a:ln w="76200" cap="flat" cmpd="sng">
              <a:solidFill>
                <a:schemeClr val="hlink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46388752"/>
      </p:ext>
    </p:extLst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126</TotalTime>
  <Words>197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Tahoma</vt:lpstr>
      <vt:lpstr>Times New Roman</vt:lpstr>
      <vt:lpstr>Wingdings</vt:lpstr>
      <vt:lpstr>Blends</vt:lpstr>
      <vt:lpstr>Equation</vt:lpstr>
      <vt:lpstr>ECE 5345</vt:lpstr>
      <vt:lpstr>Multi-Dimensional Gaussian Random variables</vt:lpstr>
      <vt:lpstr>Multi-Dimensional Gaussian Random variables</vt:lpstr>
      <vt:lpstr>Multi-Dimensional Gaussian Random variables</vt:lpstr>
      <vt:lpstr>PowerPoint Presentation</vt:lpstr>
      <vt:lpstr>Multi-Dimensional Gaussian Random variables</vt:lpstr>
      <vt:lpstr>Multi-Dimensional Gaussian Random variables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505</dc:title>
  <dc:creator>marks</dc:creator>
  <cp:lastModifiedBy>Marks, Robert</cp:lastModifiedBy>
  <cp:revision>15</cp:revision>
  <dcterms:created xsi:type="dcterms:W3CDTF">2001-08-07T08:53:20Z</dcterms:created>
  <dcterms:modified xsi:type="dcterms:W3CDTF">2021-04-06T16:52:56Z</dcterms:modified>
</cp:coreProperties>
</file>