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2" r:id="rId11"/>
    <p:sldId id="265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32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91" d="100"/>
          <a:sy n="91" d="100"/>
        </p:scale>
        <p:origin x="64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95D0C682-460C-43E7-89AF-0BA23855FB7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8D953BD0-4792-465A-8D5C-D94F09D9D17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F49F88C8-5292-49C5-9348-435A683BF3C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29AD4021-87E6-4646-B34B-2CE6C438A66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12B00DC0-BFEF-4F2C-90FC-0EE7B2C8FB7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463" name="Rectangle 7">
            <a:extLst>
              <a:ext uri="{FF2B5EF4-FFF2-40B4-BE49-F238E27FC236}">
                <a16:creationId xmlns:a16="http://schemas.microsoft.com/office/drawing/2014/main" id="{1C2B3CA3-67ED-4CB1-A0B6-E3387BF5697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E30CD51E-22C1-45AA-9100-183BDB6C4C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 descr="Large confetti">
            <a:extLst>
              <a:ext uri="{FF2B5EF4-FFF2-40B4-BE49-F238E27FC236}">
                <a16:creationId xmlns:a16="http://schemas.microsoft.com/office/drawing/2014/main" id="{BA31FCD7-9535-423C-86E8-CD0D8CEB981E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84188" y="1549400"/>
            <a:ext cx="8158162" cy="1689100"/>
          </a:xfrm>
          <a:prstGeom prst="rect">
            <a:avLst/>
          </a:prstGeom>
          <a:pattFill prst="lgConfetti">
            <a:fgClr>
              <a:schemeClr val="accent2">
                <a:alpha val="50195"/>
              </a:schemeClr>
            </a:fgClr>
            <a:bgClr>
              <a:schemeClr val="folHlink"/>
            </a:bgClr>
          </a:patt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C4B3E01C-8D91-4B1D-BF38-E1D259715BD5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228600" y="3206750"/>
            <a:ext cx="8686800" cy="77788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5DECF843-6411-438A-922D-AFF6C8BD244F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228600" y="1482725"/>
            <a:ext cx="8686800" cy="77788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sp>
        <p:nvSpPr>
          <p:cNvPr id="7" name="AutoShape 5">
            <a:extLst>
              <a:ext uri="{FF2B5EF4-FFF2-40B4-BE49-F238E27FC236}">
                <a16:creationId xmlns:a16="http://schemas.microsoft.com/office/drawing/2014/main" id="{2507DCE5-21DB-4F41-8540-DB5A07CC47CA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623300" y="1246188"/>
            <a:ext cx="77788" cy="2235200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sp>
        <p:nvSpPr>
          <p:cNvPr id="8" name="AutoShape 6">
            <a:extLst>
              <a:ext uri="{FF2B5EF4-FFF2-40B4-BE49-F238E27FC236}">
                <a16:creationId xmlns:a16="http://schemas.microsoft.com/office/drawing/2014/main" id="{C3910377-D257-4809-B089-6A92C89EE279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34975" y="1252538"/>
            <a:ext cx="77788" cy="2235200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sp>
        <p:nvSpPr>
          <p:cNvPr id="9" name="AutoShape 7">
            <a:extLst>
              <a:ext uri="{FF2B5EF4-FFF2-40B4-BE49-F238E27FC236}">
                <a16:creationId xmlns:a16="http://schemas.microsoft.com/office/drawing/2014/main" id="{47D96EFA-D4EF-4082-B09A-11D0316760E3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2830513" y="5783263"/>
            <a:ext cx="3481387" cy="77787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sp>
        <p:nvSpPr>
          <p:cNvPr id="10" name="Rectangle 8" descr="Large confetti">
            <a:extLst>
              <a:ext uri="{FF2B5EF4-FFF2-40B4-BE49-F238E27FC236}">
                <a16:creationId xmlns:a16="http://schemas.microsoft.com/office/drawing/2014/main" id="{5D35F161-81CF-49F6-B916-BB4795C8A099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095750" y="5734050"/>
            <a:ext cx="949325" cy="176213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sp>
        <p:nvSpPr>
          <p:cNvPr id="4105" name="Rectangle 9" descr="Large confetti"/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7772400" cy="1143000"/>
          </a:xfrm>
          <a:pattFill prst="lgConfetti">
            <a:fgClr>
              <a:schemeClr val="accent2"/>
            </a:fgClr>
            <a:bgClr>
              <a:schemeClr val="folHlink"/>
            </a:bgClr>
          </a:patt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465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E0D3D321-9A11-411B-8741-3E3530EDC5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BE29CAF9-7AC7-47B9-AB1B-E74848197F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C9D25273-783D-46E2-BDDE-CFF34D599F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</p:spPr>
        <p:txBody>
          <a:bodyPr anchor="b" anchorCtr="0"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D9B0FB1-81B6-4B69-AE9E-0A392587EC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2081528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042D129-0DF3-4ABB-BC89-7BB46BFB24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85329D4-9DBA-40D7-A226-656BC877C8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6" name="Rectangle 9" descr="Large confetti">
            <a:extLst>
              <a:ext uri="{FF2B5EF4-FFF2-40B4-BE49-F238E27FC236}">
                <a16:creationId xmlns:a16="http://schemas.microsoft.com/office/drawing/2014/main" id="{9D8DB145-D124-4BC0-93E0-D3A4E5755B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166CB-EB81-460D-903A-C1DB45924C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2736717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1488" y="284163"/>
            <a:ext cx="2044700" cy="58118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84163"/>
            <a:ext cx="5983288" cy="58118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F933A2-9CBB-489D-B406-3105F7269A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EAC0431-1029-47B1-AC69-939EB4D098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6" name="Rectangle 9" descr="Large confetti">
            <a:extLst>
              <a:ext uri="{FF2B5EF4-FFF2-40B4-BE49-F238E27FC236}">
                <a16:creationId xmlns:a16="http://schemas.microsoft.com/office/drawing/2014/main" id="{335F8F67-A6A0-4A56-9E3D-7CB2B20EB6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4E1AC-D760-4E4D-B79A-212A7E157A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7879855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10E86D8-8BED-480B-AAD6-B72C5A20E1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5EC4BA-2AD9-4765-A424-537D0DA70F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6" name="Rectangle 9" descr="Large confetti">
            <a:extLst>
              <a:ext uri="{FF2B5EF4-FFF2-40B4-BE49-F238E27FC236}">
                <a16:creationId xmlns:a16="http://schemas.microsoft.com/office/drawing/2014/main" id="{D2BC840C-EBD2-4DEB-B6B9-1D692B6B46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2ACAE-7514-41D7-A116-BDC7752378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0159291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13280D-419E-44BE-8CE2-28C0ED1477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0E27F6F-1140-4BAC-B873-679CEF33A1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6" name="Rectangle 9" descr="Large confetti">
            <a:extLst>
              <a:ext uri="{FF2B5EF4-FFF2-40B4-BE49-F238E27FC236}">
                <a16:creationId xmlns:a16="http://schemas.microsoft.com/office/drawing/2014/main" id="{8CD6F5D2-3156-4C00-8468-CF5A08F5B3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97018E-FC92-4FA4-B562-C3BC5106E9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5448299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35FE601-FBA3-442C-947D-98731F9E8D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6253649-A576-4E9D-9586-D27ADAE923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7" name="Rectangle 9" descr="Large confetti">
            <a:extLst>
              <a:ext uri="{FF2B5EF4-FFF2-40B4-BE49-F238E27FC236}">
                <a16:creationId xmlns:a16="http://schemas.microsoft.com/office/drawing/2014/main" id="{AEF9FD62-D66D-4322-A337-0661C22C95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B89870-6B64-4CAB-A4C5-2DAC1492F2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2902080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5492E7E-E8BB-48E2-A736-2AF1806B1B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4E698F5-FF13-451B-B63B-494769F7E0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9" name="Rectangle 9" descr="Large confetti">
            <a:extLst>
              <a:ext uri="{FF2B5EF4-FFF2-40B4-BE49-F238E27FC236}">
                <a16:creationId xmlns:a16="http://schemas.microsoft.com/office/drawing/2014/main" id="{9D40701E-B08A-467C-9D71-3EB450110E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CCCF95-24C2-4E65-B517-E4B40A96A0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2800683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94EF7AC-572B-4A0D-B613-9C971EB940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8648144-E4FD-4A13-8D7E-6DCEF68485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5" name="Rectangle 9" descr="Large confetti">
            <a:extLst>
              <a:ext uri="{FF2B5EF4-FFF2-40B4-BE49-F238E27FC236}">
                <a16:creationId xmlns:a16="http://schemas.microsoft.com/office/drawing/2014/main" id="{75402AE5-A18F-4952-9877-7B9A8CE622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40450-8B47-4881-933D-259D1AF770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4786058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692FF7D-F44C-4972-A8B5-6C59BBA09A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D711A2B-0DBB-41A5-BE9A-13E018F0A8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4" name="Rectangle 9" descr="Large confetti">
            <a:extLst>
              <a:ext uri="{FF2B5EF4-FFF2-40B4-BE49-F238E27FC236}">
                <a16:creationId xmlns:a16="http://schemas.microsoft.com/office/drawing/2014/main" id="{E6E36B7B-3118-48C3-B663-068EA6EA1C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833EBE-C5E8-42AF-AE6B-E45AF5F5A9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3493602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AA70DF-EFC0-43A6-9DAF-1A17110D69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2F325CF-015D-4981-91E5-ACE886146A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7" name="Rectangle 9" descr="Large confetti">
            <a:extLst>
              <a:ext uri="{FF2B5EF4-FFF2-40B4-BE49-F238E27FC236}">
                <a16:creationId xmlns:a16="http://schemas.microsoft.com/office/drawing/2014/main" id="{7D58888B-2D81-40A3-9455-2DAB164F0E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7B6F6-27EB-4026-9CBF-F884434A38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2978020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D4EE78A-7303-45A3-BAFF-00790B265E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B1DFB1-DB7B-4527-BEA5-F1619DC907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7" name="Rectangle 9" descr="Large confetti">
            <a:extLst>
              <a:ext uri="{FF2B5EF4-FFF2-40B4-BE49-F238E27FC236}">
                <a16:creationId xmlns:a16="http://schemas.microsoft.com/office/drawing/2014/main" id="{70FC7D2E-959F-4B95-A67C-B055248BDB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8D6C2-43B3-4BD5-922D-D06F044810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6069230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 descr="Large confetti">
            <a:extLst>
              <a:ext uri="{FF2B5EF4-FFF2-40B4-BE49-F238E27FC236}">
                <a16:creationId xmlns:a16="http://schemas.microsoft.com/office/drawing/2014/main" id="{7716DA5A-0C07-4BEB-A92E-52E7C409E0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93788" y="28416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14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CC1571C-FF1A-4922-B2DF-692C4CA6C2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05000"/>
            <a:ext cx="77724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AFD6D779-1EEE-4E51-ADE2-AF2DC27BCCC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4D8D3D11-4264-4F6D-B2F5-D2A4B4620B9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6A00254-C2B5-435F-9E1D-9E39C8A6C7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12888"/>
            <a:ext cx="8458200" cy="873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sp>
        <p:nvSpPr>
          <p:cNvPr id="1031" name="Rectangle 7" descr="Large confetti">
            <a:extLst>
              <a:ext uri="{FF2B5EF4-FFF2-40B4-BE49-F238E27FC236}">
                <a16:creationId xmlns:a16="http://schemas.microsoft.com/office/drawing/2014/main" id="{269550C6-2ECF-4CD7-9DE1-18ECBB5D2994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247650" y="0"/>
            <a:ext cx="793750" cy="1841500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506C1E4C-7907-4615-BF1F-7D7F81142A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7550" y="6553200"/>
            <a:ext cx="2076450" cy="793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sp>
        <p:nvSpPr>
          <p:cNvPr id="3081" name="Rectangle 9" descr="Large confetti">
            <a:extLst>
              <a:ext uri="{FF2B5EF4-FFF2-40B4-BE49-F238E27FC236}">
                <a16:creationId xmlns:a16="http://schemas.microsoft.com/office/drawing/2014/main" id="{3A0030AF-EE33-4676-A1AC-843D6613E42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16900" y="6248400"/>
            <a:ext cx="533400" cy="609600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>
            <a:noFill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C44DFA9-3E6C-4FD7-8D4C-4C61E4CC44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random/>
  </p:transition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85000"/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22.png"/><Relationship Id="rId7" Type="http://schemas.openxmlformats.org/officeDocument/2006/relationships/image" Target="../media/image24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5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34.png"/><Relationship Id="rId7" Type="http://schemas.openxmlformats.org/officeDocument/2006/relationships/image" Target="../media/image36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6.bin"/><Relationship Id="rId9" Type="http://schemas.openxmlformats.org/officeDocument/2006/relationships/image" Target="../media/image37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oleObject" Target="../embeddings/oleObject31.bin"/><Relationship Id="rId7" Type="http://schemas.openxmlformats.org/officeDocument/2006/relationships/hyperlink" Target="http://cialab.ee.washington.edu/Marks-Stuff/chortles/111.html-ssi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40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oleObject" Target="../embeddings/oleObject33.bin"/><Relationship Id="rId7" Type="http://schemas.openxmlformats.org/officeDocument/2006/relationships/hyperlink" Target="http://cialab.ee.washington.edu/Marks-Stuff/chortles/111.html-ssi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4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1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9.png"/><Relationship Id="rId7" Type="http://schemas.openxmlformats.org/officeDocument/2006/relationships/image" Target="../media/image13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20.wmf"/><Relationship Id="rId3" Type="http://schemas.openxmlformats.org/officeDocument/2006/relationships/image" Target="../media/image9.png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7.bin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1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4">
            <a:extLst>
              <a:ext uri="{FF2B5EF4-FFF2-40B4-BE49-F238E27FC236}">
                <a16:creationId xmlns:a16="http://schemas.microsoft.com/office/drawing/2014/main" id="{639767FB-B023-46D2-BAE9-4AB3D8919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1400"/>
              <a:t>copyright Robert J. Marks II</a:t>
            </a:r>
          </a:p>
        </p:txBody>
      </p:sp>
      <p:sp>
        <p:nvSpPr>
          <p:cNvPr id="4099" name="Rectangle 2" descr="Large confetti">
            <a:extLst>
              <a:ext uri="{FF2B5EF4-FFF2-40B4-BE49-F238E27FC236}">
                <a16:creationId xmlns:a16="http://schemas.microsoft.com/office/drawing/2014/main" id="{0C76BEB5-3DD4-4FDD-AF17-58EFE618FC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8800">
                <a:solidFill>
                  <a:srgbClr val="0000FF"/>
                </a:solidFill>
              </a:rPr>
              <a:t>ECE 5345</a:t>
            </a: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DB48D7A2-C404-4D29-BF11-8E445500EF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114800"/>
          </a:xfrm>
        </p:spPr>
        <p:txBody>
          <a:bodyPr/>
          <a:lstStyle/>
          <a:p>
            <a:pPr eaLnBrk="1" hangingPunct="1"/>
            <a:r>
              <a:rPr lang="en-US" altLang="en-US" sz="2800" b="1"/>
              <a:t>Random Processes - Stationary Random Processes</a:t>
            </a:r>
          </a:p>
        </p:txBody>
      </p:sp>
      <p:grpSp>
        <p:nvGrpSpPr>
          <p:cNvPr id="4101" name="Group 9">
            <a:extLst>
              <a:ext uri="{FF2B5EF4-FFF2-40B4-BE49-F238E27FC236}">
                <a16:creationId xmlns:a16="http://schemas.microsoft.com/office/drawing/2014/main" id="{4FFA28FB-E8DF-47DA-9AC8-E755BF47BAC0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2362200"/>
            <a:ext cx="7924800" cy="3919538"/>
            <a:chOff x="-48" y="1488"/>
            <a:chExt cx="5520" cy="2517"/>
          </a:xfrm>
        </p:grpSpPr>
        <p:pic>
          <p:nvPicPr>
            <p:cNvPr id="4103" name="Picture 4">
              <a:extLst>
                <a:ext uri="{FF2B5EF4-FFF2-40B4-BE49-F238E27FC236}">
                  <a16:creationId xmlns:a16="http://schemas.microsoft.com/office/drawing/2014/main" id="{3CEBF348-2018-445E-8609-6943B25BD8A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" y="1488"/>
              <a:ext cx="1104" cy="25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104" name="Picture 5">
              <a:extLst>
                <a:ext uri="{FF2B5EF4-FFF2-40B4-BE49-F238E27FC236}">
                  <a16:creationId xmlns:a16="http://schemas.microsoft.com/office/drawing/2014/main" id="{F0F44105-8D33-49CE-A92A-A7F21E7BD63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60" y="1488"/>
              <a:ext cx="1104" cy="25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105" name="Picture 6">
              <a:extLst>
                <a:ext uri="{FF2B5EF4-FFF2-40B4-BE49-F238E27FC236}">
                  <a16:creationId xmlns:a16="http://schemas.microsoft.com/office/drawing/2014/main" id="{C462025E-706A-4C3A-B9B6-F4B78AF2F6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4" y="1488"/>
              <a:ext cx="1104" cy="25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106" name="Picture 7">
              <a:extLst>
                <a:ext uri="{FF2B5EF4-FFF2-40B4-BE49-F238E27FC236}">
                  <a16:creationId xmlns:a16="http://schemas.microsoft.com/office/drawing/2014/main" id="{E1A95727-702F-402E-9010-98FAC1A8863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" y="1488"/>
              <a:ext cx="1104" cy="25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107" name="Picture 8">
              <a:extLst>
                <a:ext uri="{FF2B5EF4-FFF2-40B4-BE49-F238E27FC236}">
                  <a16:creationId xmlns:a16="http://schemas.microsoft.com/office/drawing/2014/main" id="{B0D46664-AA22-485D-A7D5-843BF2A9A07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1488"/>
              <a:ext cx="1104" cy="25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4102" name="Freeform 10">
            <a:extLst>
              <a:ext uri="{FF2B5EF4-FFF2-40B4-BE49-F238E27FC236}">
                <a16:creationId xmlns:a16="http://schemas.microsoft.com/office/drawing/2014/main" id="{36BB0E90-BBDF-4ADE-887C-0F4875024848}"/>
              </a:ext>
            </a:extLst>
          </p:cNvPr>
          <p:cNvSpPr>
            <a:spLocks/>
          </p:cNvSpPr>
          <p:nvPr/>
        </p:nvSpPr>
        <p:spPr bwMode="auto">
          <a:xfrm>
            <a:off x="457200" y="2438400"/>
            <a:ext cx="7848600" cy="3581400"/>
          </a:xfrm>
          <a:custGeom>
            <a:avLst/>
            <a:gdLst>
              <a:gd name="T0" fmla="*/ 0 w 4944"/>
              <a:gd name="T1" fmla="*/ 2147483646 h 2256"/>
              <a:gd name="T2" fmla="*/ 362902500 w 4944"/>
              <a:gd name="T3" fmla="*/ 1330642500 h 2256"/>
              <a:gd name="T4" fmla="*/ 483870000 w 4944"/>
              <a:gd name="T5" fmla="*/ 2147483646 h 2256"/>
              <a:gd name="T6" fmla="*/ 967740000 w 4944"/>
              <a:gd name="T7" fmla="*/ 1088707500 h 2256"/>
              <a:gd name="T8" fmla="*/ 1088707500 w 4944"/>
              <a:gd name="T9" fmla="*/ 2147483646 h 2256"/>
              <a:gd name="T10" fmla="*/ 1088707500 w 4944"/>
              <a:gd name="T11" fmla="*/ 2147483646 h 2256"/>
              <a:gd name="T12" fmla="*/ 1693545000 w 4944"/>
              <a:gd name="T13" fmla="*/ 2147483646 h 2256"/>
              <a:gd name="T14" fmla="*/ 1935480000 w 4944"/>
              <a:gd name="T15" fmla="*/ 2147483646 h 2256"/>
              <a:gd name="T16" fmla="*/ 2056447500 w 4944"/>
              <a:gd name="T17" fmla="*/ 1451610000 h 2256"/>
              <a:gd name="T18" fmla="*/ 2147483646 w 4944"/>
              <a:gd name="T19" fmla="*/ 2147483646 h 2256"/>
              <a:gd name="T20" fmla="*/ 2147483646 w 4944"/>
              <a:gd name="T21" fmla="*/ 2147483646 h 2256"/>
              <a:gd name="T22" fmla="*/ 2147483646 w 4944"/>
              <a:gd name="T23" fmla="*/ 1572577500 h 2256"/>
              <a:gd name="T24" fmla="*/ 2147483646 w 4944"/>
              <a:gd name="T25" fmla="*/ 2147483646 h 2256"/>
              <a:gd name="T26" fmla="*/ 2147483646 w 4944"/>
              <a:gd name="T27" fmla="*/ 2147483646 h 2256"/>
              <a:gd name="T28" fmla="*/ 2147483646 w 4944"/>
              <a:gd name="T29" fmla="*/ 2147483646 h 2256"/>
              <a:gd name="T30" fmla="*/ 2147483646 w 4944"/>
              <a:gd name="T31" fmla="*/ 846772500 h 2256"/>
              <a:gd name="T32" fmla="*/ 2147483646 w 4944"/>
              <a:gd name="T33" fmla="*/ 1330642500 h 2256"/>
              <a:gd name="T34" fmla="*/ 2147483646 w 4944"/>
              <a:gd name="T35" fmla="*/ 1451610000 h 2256"/>
              <a:gd name="T36" fmla="*/ 2147483646 w 4944"/>
              <a:gd name="T37" fmla="*/ 2147483646 h 2256"/>
              <a:gd name="T38" fmla="*/ 2147483646 w 4944"/>
              <a:gd name="T39" fmla="*/ 2147483646 h 2256"/>
              <a:gd name="T40" fmla="*/ 2147483646 w 4944"/>
              <a:gd name="T41" fmla="*/ 2147483646 h 2256"/>
              <a:gd name="T42" fmla="*/ 2147483646 w 4944"/>
              <a:gd name="T43" fmla="*/ 846772500 h 2256"/>
              <a:gd name="T44" fmla="*/ 2147483646 w 4944"/>
              <a:gd name="T45" fmla="*/ 120967500 h 2256"/>
              <a:gd name="T46" fmla="*/ 2147483646 w 4944"/>
              <a:gd name="T47" fmla="*/ 2147483646 h 2256"/>
              <a:gd name="T48" fmla="*/ 2147483646 w 4944"/>
              <a:gd name="T49" fmla="*/ 2147483646 h 2256"/>
              <a:gd name="T50" fmla="*/ 2147483646 w 4944"/>
              <a:gd name="T51" fmla="*/ 2147483646 h 2256"/>
              <a:gd name="T52" fmla="*/ 2147483646 w 4944"/>
              <a:gd name="T53" fmla="*/ 1330642500 h 2256"/>
              <a:gd name="T54" fmla="*/ 2147483646 w 4944"/>
              <a:gd name="T55" fmla="*/ 2147483646 h 2256"/>
              <a:gd name="T56" fmla="*/ 2147483646 w 4944"/>
              <a:gd name="T57" fmla="*/ 1935480000 h 2256"/>
              <a:gd name="T58" fmla="*/ 2147483646 w 4944"/>
              <a:gd name="T59" fmla="*/ 362902500 h 2256"/>
              <a:gd name="T60" fmla="*/ 2147483646 w 4944"/>
              <a:gd name="T61" fmla="*/ 2147483646 h 2256"/>
              <a:gd name="T62" fmla="*/ 2147483646 w 4944"/>
              <a:gd name="T63" fmla="*/ 2147483646 h 2256"/>
              <a:gd name="T64" fmla="*/ 2147483646 w 4944"/>
              <a:gd name="T65" fmla="*/ 604837500 h 2256"/>
              <a:gd name="T66" fmla="*/ 2147483646 w 4944"/>
              <a:gd name="T67" fmla="*/ 0 h 2256"/>
              <a:gd name="T68" fmla="*/ 2147483646 w 4944"/>
              <a:gd name="T69" fmla="*/ 2056447500 h 2256"/>
              <a:gd name="T70" fmla="*/ 2147483646 w 4944"/>
              <a:gd name="T71" fmla="*/ 2147483646 h 2256"/>
              <a:gd name="T72" fmla="*/ 2147483646 w 4944"/>
              <a:gd name="T73" fmla="*/ 2147483646 h 2256"/>
              <a:gd name="T74" fmla="*/ 2147483646 w 4944"/>
              <a:gd name="T75" fmla="*/ 2147483646 h 225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0" t="0" r="r" b="b"/>
            <a:pathLst>
              <a:path w="4944" h="2256">
                <a:moveTo>
                  <a:pt x="0" y="1728"/>
                </a:moveTo>
                <a:lnTo>
                  <a:pt x="144" y="528"/>
                </a:lnTo>
                <a:lnTo>
                  <a:pt x="192" y="912"/>
                </a:lnTo>
                <a:lnTo>
                  <a:pt x="384" y="432"/>
                </a:lnTo>
                <a:lnTo>
                  <a:pt x="432" y="1248"/>
                </a:lnTo>
                <a:lnTo>
                  <a:pt x="432" y="1920"/>
                </a:lnTo>
                <a:lnTo>
                  <a:pt x="672" y="912"/>
                </a:lnTo>
                <a:lnTo>
                  <a:pt x="768" y="1296"/>
                </a:lnTo>
                <a:lnTo>
                  <a:pt x="816" y="576"/>
                </a:lnTo>
                <a:lnTo>
                  <a:pt x="864" y="1152"/>
                </a:lnTo>
                <a:lnTo>
                  <a:pt x="912" y="1728"/>
                </a:lnTo>
                <a:lnTo>
                  <a:pt x="1152" y="624"/>
                </a:lnTo>
                <a:lnTo>
                  <a:pt x="1248" y="864"/>
                </a:lnTo>
                <a:lnTo>
                  <a:pt x="1248" y="1440"/>
                </a:lnTo>
                <a:lnTo>
                  <a:pt x="1536" y="1344"/>
                </a:lnTo>
                <a:lnTo>
                  <a:pt x="1824" y="336"/>
                </a:lnTo>
                <a:lnTo>
                  <a:pt x="1824" y="528"/>
                </a:lnTo>
                <a:lnTo>
                  <a:pt x="2112" y="576"/>
                </a:lnTo>
                <a:lnTo>
                  <a:pt x="2112" y="1872"/>
                </a:lnTo>
                <a:lnTo>
                  <a:pt x="2256" y="1200"/>
                </a:lnTo>
                <a:lnTo>
                  <a:pt x="2448" y="1536"/>
                </a:lnTo>
                <a:lnTo>
                  <a:pt x="2592" y="336"/>
                </a:lnTo>
                <a:lnTo>
                  <a:pt x="2832" y="48"/>
                </a:lnTo>
                <a:lnTo>
                  <a:pt x="2928" y="2256"/>
                </a:lnTo>
                <a:lnTo>
                  <a:pt x="3168" y="1104"/>
                </a:lnTo>
                <a:lnTo>
                  <a:pt x="3264" y="1296"/>
                </a:lnTo>
                <a:lnTo>
                  <a:pt x="3456" y="528"/>
                </a:lnTo>
                <a:lnTo>
                  <a:pt x="3648" y="1344"/>
                </a:lnTo>
                <a:lnTo>
                  <a:pt x="3840" y="768"/>
                </a:lnTo>
                <a:lnTo>
                  <a:pt x="3984" y="144"/>
                </a:lnTo>
                <a:lnTo>
                  <a:pt x="4080" y="912"/>
                </a:lnTo>
                <a:lnTo>
                  <a:pt x="4176" y="1296"/>
                </a:lnTo>
                <a:lnTo>
                  <a:pt x="4272" y="240"/>
                </a:lnTo>
                <a:lnTo>
                  <a:pt x="4464" y="0"/>
                </a:lnTo>
                <a:lnTo>
                  <a:pt x="4560" y="816"/>
                </a:lnTo>
                <a:lnTo>
                  <a:pt x="4608" y="1488"/>
                </a:lnTo>
                <a:lnTo>
                  <a:pt x="4800" y="2208"/>
                </a:lnTo>
                <a:lnTo>
                  <a:pt x="4944" y="1104"/>
                </a:lnTo>
              </a:path>
            </a:pathLst>
          </a:custGeom>
          <a:noFill/>
          <a:ln w="76200" cmpd="sng">
            <a:solidFill>
              <a:srgbClr val="FE321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DDD7D-9884-40A6-9A7E-545E88062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 b="1" dirty="0"/>
              <a:t>Wide Sense Stationarity RP’s: Autocorrelation Properties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F473A-D5D2-4FD9-BC80-1BC6C311D6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548" y="1866673"/>
            <a:ext cx="7772400" cy="1195439"/>
          </a:xfrm>
        </p:spPr>
        <p:txBody>
          <a:bodyPr/>
          <a:lstStyle/>
          <a:p>
            <a:r>
              <a:rPr lang="en-US" sz="2400" dirty="0"/>
              <a:t>To characterize a WSS process, need (a) the  mean and (b) the autocorrelation.</a:t>
            </a:r>
          </a:p>
          <a:p>
            <a:r>
              <a:rPr lang="en-US" sz="2400" dirty="0"/>
              <a:t>How to estimate empirically?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8B2044-FA0B-41AF-8956-41FDA982D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3FD5FEC-751F-480B-AE5E-5BDA84909EAA}"/>
              </a:ext>
            </a:extLst>
          </p:cNvPr>
          <p:cNvCxnSpPr/>
          <p:nvPr/>
        </p:nvCxnSpPr>
        <p:spPr bwMode="auto">
          <a:xfrm>
            <a:off x="754811" y="5525026"/>
            <a:ext cx="4716524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BCEDA1B-51C6-4508-AC51-CF445971B46A}"/>
              </a:ext>
            </a:extLst>
          </p:cNvPr>
          <p:cNvCxnSpPr/>
          <p:nvPr/>
        </p:nvCxnSpPr>
        <p:spPr bwMode="auto">
          <a:xfrm flipV="1">
            <a:off x="754811" y="3428410"/>
            <a:ext cx="0" cy="209661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AC1A74A-60DB-4B8B-8649-F4BAA2E85E3B}"/>
                  </a:ext>
                </a:extLst>
              </p:cNvPr>
              <p:cNvSpPr txBox="1"/>
              <p:nvPr/>
            </p:nvSpPr>
            <p:spPr>
              <a:xfrm>
                <a:off x="771336" y="3213924"/>
                <a:ext cx="12796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𝜏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AC1A74A-60DB-4B8B-8649-F4BAA2E85E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336" y="3213924"/>
                <a:ext cx="1279608" cy="461665"/>
              </a:xfrm>
              <a:prstGeom prst="rect">
                <a:avLst/>
              </a:prstGeom>
              <a:blipFill>
                <a:blip r:embed="rId2"/>
                <a:stretch>
                  <a:fillRect b="-18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7E722C4-F267-46DB-9598-A440DFF126B7}"/>
                  </a:ext>
                </a:extLst>
              </p:cNvPr>
              <p:cNvSpPr txBox="1"/>
              <p:nvPr/>
            </p:nvSpPr>
            <p:spPr>
              <a:xfrm>
                <a:off x="4389748" y="5525026"/>
                <a:ext cx="12796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𝜏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7E722C4-F267-46DB-9598-A440DFF126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748" y="5525026"/>
                <a:ext cx="1279608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EA0F598-5768-428E-B055-F9DA85552F02}"/>
              </a:ext>
            </a:extLst>
          </p:cNvPr>
          <p:cNvSpPr/>
          <p:nvPr/>
        </p:nvSpPr>
        <p:spPr bwMode="auto">
          <a:xfrm>
            <a:off x="770500" y="3788389"/>
            <a:ext cx="4603531" cy="1650124"/>
          </a:xfrm>
          <a:custGeom>
            <a:avLst/>
            <a:gdLst>
              <a:gd name="connsiteX0" fmla="*/ 0 w 4603531"/>
              <a:gd name="connsiteY0" fmla="*/ 0 h 1650124"/>
              <a:gd name="connsiteX1" fmla="*/ 956441 w 4603531"/>
              <a:gd name="connsiteY1" fmla="*/ 767255 h 1650124"/>
              <a:gd name="connsiteX2" fmla="*/ 2070538 w 4603531"/>
              <a:gd name="connsiteY2" fmla="*/ 1324304 h 1650124"/>
              <a:gd name="connsiteX3" fmla="*/ 3626069 w 4603531"/>
              <a:gd name="connsiteY3" fmla="*/ 1576552 h 1650124"/>
              <a:gd name="connsiteX4" fmla="*/ 4603531 w 4603531"/>
              <a:gd name="connsiteY4" fmla="*/ 1650124 h 1650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03531" h="1650124">
                <a:moveTo>
                  <a:pt x="0" y="0"/>
                </a:moveTo>
                <a:cubicBezTo>
                  <a:pt x="305675" y="273269"/>
                  <a:pt x="611351" y="546538"/>
                  <a:pt x="956441" y="767255"/>
                </a:cubicBezTo>
                <a:cubicBezTo>
                  <a:pt x="1301531" y="987972"/>
                  <a:pt x="1625600" y="1189421"/>
                  <a:pt x="2070538" y="1324304"/>
                </a:cubicBezTo>
                <a:cubicBezTo>
                  <a:pt x="2515476" y="1459187"/>
                  <a:pt x="3203904" y="1522249"/>
                  <a:pt x="3626069" y="1576552"/>
                </a:cubicBezTo>
                <a:cubicBezTo>
                  <a:pt x="4048234" y="1630855"/>
                  <a:pt x="4325882" y="1640489"/>
                  <a:pt x="4603531" y="1650124"/>
                </a:cubicBezTo>
              </a:path>
            </a:pathLst>
          </a:cu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F3A59D4-2CA1-432D-8B41-CD896323D311}"/>
              </a:ext>
            </a:extLst>
          </p:cNvPr>
          <p:cNvCxnSpPr/>
          <p:nvPr/>
        </p:nvCxnSpPr>
        <p:spPr bwMode="auto">
          <a:xfrm flipV="1">
            <a:off x="5182332" y="3213924"/>
            <a:ext cx="0" cy="1262794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80C9C85-684C-48D1-B3C0-3098414B6159}"/>
              </a:ext>
            </a:extLst>
          </p:cNvPr>
          <p:cNvCxnSpPr/>
          <p:nvPr/>
        </p:nvCxnSpPr>
        <p:spPr bwMode="auto">
          <a:xfrm>
            <a:off x="5179087" y="4419786"/>
            <a:ext cx="3785401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C7CD102-9A05-4C79-832F-A9043A55B30F}"/>
              </a:ext>
            </a:extLst>
          </p:cNvPr>
          <p:cNvSpPr/>
          <p:nvPr/>
        </p:nvSpPr>
        <p:spPr bwMode="auto">
          <a:xfrm>
            <a:off x="5171090" y="3176089"/>
            <a:ext cx="3689131" cy="1830045"/>
          </a:xfrm>
          <a:custGeom>
            <a:avLst/>
            <a:gdLst>
              <a:gd name="connsiteX0" fmla="*/ 0 w 3689131"/>
              <a:gd name="connsiteY0" fmla="*/ 229263 h 1830045"/>
              <a:gd name="connsiteX1" fmla="*/ 220717 w 3689131"/>
              <a:gd name="connsiteY1" fmla="*/ 1007028 h 1830045"/>
              <a:gd name="connsiteX2" fmla="*/ 399393 w 3689131"/>
              <a:gd name="connsiteY2" fmla="*/ 1543056 h 1830045"/>
              <a:gd name="connsiteX3" fmla="*/ 546538 w 3689131"/>
              <a:gd name="connsiteY3" fmla="*/ 1080601 h 1830045"/>
              <a:gd name="connsiteX4" fmla="*/ 662151 w 3689131"/>
              <a:gd name="connsiteY4" fmla="*/ 534063 h 1830045"/>
              <a:gd name="connsiteX5" fmla="*/ 788276 w 3689131"/>
              <a:gd name="connsiteY5" fmla="*/ 922945 h 1830045"/>
              <a:gd name="connsiteX6" fmla="*/ 903889 w 3689131"/>
              <a:gd name="connsiteY6" fmla="*/ 1469483 h 1830045"/>
              <a:gd name="connsiteX7" fmla="*/ 1156138 w 3689131"/>
              <a:gd name="connsiteY7" fmla="*/ 891414 h 1830045"/>
              <a:gd name="connsiteX8" fmla="*/ 1334813 w 3689131"/>
              <a:gd name="connsiteY8" fmla="*/ 103139 h 1830045"/>
              <a:gd name="connsiteX9" fmla="*/ 1450427 w 3689131"/>
              <a:gd name="connsiteY9" fmla="*/ 334366 h 1830045"/>
              <a:gd name="connsiteX10" fmla="*/ 1566041 w 3689131"/>
              <a:gd name="connsiteY10" fmla="*/ 1133152 h 1830045"/>
              <a:gd name="connsiteX11" fmla="*/ 1650124 w 3689131"/>
              <a:gd name="connsiteY11" fmla="*/ 1332849 h 1830045"/>
              <a:gd name="connsiteX12" fmla="*/ 1786758 w 3689131"/>
              <a:gd name="connsiteY12" fmla="*/ 1133152 h 1830045"/>
              <a:gd name="connsiteX13" fmla="*/ 1870841 w 3689131"/>
              <a:gd name="connsiteY13" fmla="*/ 271304 h 1830045"/>
              <a:gd name="connsiteX14" fmla="*/ 2007476 w 3689131"/>
              <a:gd name="connsiteY14" fmla="*/ 439470 h 1830045"/>
              <a:gd name="connsiteX15" fmla="*/ 2123089 w 3689131"/>
              <a:gd name="connsiteY15" fmla="*/ 1595608 h 1830045"/>
              <a:gd name="connsiteX16" fmla="*/ 2238703 w 3689131"/>
              <a:gd name="connsiteY16" fmla="*/ 1826835 h 1830045"/>
              <a:gd name="connsiteX17" fmla="*/ 2375338 w 3689131"/>
              <a:gd name="connsiteY17" fmla="*/ 1522035 h 1830045"/>
              <a:gd name="connsiteX18" fmla="*/ 2543503 w 3689131"/>
              <a:gd name="connsiteY18" fmla="*/ 166201 h 1830045"/>
              <a:gd name="connsiteX19" fmla="*/ 2722179 w 3689131"/>
              <a:gd name="connsiteY19" fmla="*/ 155690 h 1830045"/>
              <a:gd name="connsiteX20" fmla="*/ 2701158 w 3689131"/>
              <a:gd name="connsiteY20" fmla="*/ 1374890 h 1830045"/>
              <a:gd name="connsiteX21" fmla="*/ 3005958 w 3689131"/>
              <a:gd name="connsiteY21" fmla="*/ 1322339 h 1830045"/>
              <a:gd name="connsiteX22" fmla="*/ 3247696 w 3689131"/>
              <a:gd name="connsiteY22" fmla="*/ 197732 h 1830045"/>
              <a:gd name="connsiteX23" fmla="*/ 3415862 w 3689131"/>
              <a:gd name="connsiteY23" fmla="*/ 859883 h 1830045"/>
              <a:gd name="connsiteX24" fmla="*/ 3499944 w 3689131"/>
              <a:gd name="connsiteY24" fmla="*/ 1522035 h 1830045"/>
              <a:gd name="connsiteX25" fmla="*/ 3689131 w 3689131"/>
              <a:gd name="connsiteY25" fmla="*/ 1637649 h 1830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689131" h="1830045">
                <a:moveTo>
                  <a:pt x="0" y="229263"/>
                </a:moveTo>
                <a:cubicBezTo>
                  <a:pt x="77076" y="508663"/>
                  <a:pt x="154152" y="788063"/>
                  <a:pt x="220717" y="1007028"/>
                </a:cubicBezTo>
                <a:cubicBezTo>
                  <a:pt x="287282" y="1225993"/>
                  <a:pt x="345090" y="1530794"/>
                  <a:pt x="399393" y="1543056"/>
                </a:cubicBezTo>
                <a:cubicBezTo>
                  <a:pt x="453697" y="1555318"/>
                  <a:pt x="502745" y="1248766"/>
                  <a:pt x="546538" y="1080601"/>
                </a:cubicBezTo>
                <a:cubicBezTo>
                  <a:pt x="590331" y="912436"/>
                  <a:pt x="621861" y="560339"/>
                  <a:pt x="662151" y="534063"/>
                </a:cubicBezTo>
                <a:cubicBezTo>
                  <a:pt x="702441" y="507787"/>
                  <a:pt x="747986" y="767042"/>
                  <a:pt x="788276" y="922945"/>
                </a:cubicBezTo>
                <a:cubicBezTo>
                  <a:pt x="828566" y="1078848"/>
                  <a:pt x="842579" y="1474738"/>
                  <a:pt x="903889" y="1469483"/>
                </a:cubicBezTo>
                <a:cubicBezTo>
                  <a:pt x="965199" y="1464228"/>
                  <a:pt x="1084317" y="1119138"/>
                  <a:pt x="1156138" y="891414"/>
                </a:cubicBezTo>
                <a:cubicBezTo>
                  <a:pt x="1227959" y="663690"/>
                  <a:pt x="1285765" y="195980"/>
                  <a:pt x="1334813" y="103139"/>
                </a:cubicBezTo>
                <a:cubicBezTo>
                  <a:pt x="1383861" y="10298"/>
                  <a:pt x="1411889" y="162697"/>
                  <a:pt x="1450427" y="334366"/>
                </a:cubicBezTo>
                <a:cubicBezTo>
                  <a:pt x="1488965" y="506035"/>
                  <a:pt x="1532758" y="966738"/>
                  <a:pt x="1566041" y="1133152"/>
                </a:cubicBezTo>
                <a:cubicBezTo>
                  <a:pt x="1599324" y="1299566"/>
                  <a:pt x="1613338" y="1332849"/>
                  <a:pt x="1650124" y="1332849"/>
                </a:cubicBezTo>
                <a:cubicBezTo>
                  <a:pt x="1686910" y="1332849"/>
                  <a:pt x="1749972" y="1310076"/>
                  <a:pt x="1786758" y="1133152"/>
                </a:cubicBezTo>
                <a:cubicBezTo>
                  <a:pt x="1823544" y="956228"/>
                  <a:pt x="1834055" y="386918"/>
                  <a:pt x="1870841" y="271304"/>
                </a:cubicBezTo>
                <a:cubicBezTo>
                  <a:pt x="1907627" y="155690"/>
                  <a:pt x="1965435" y="218753"/>
                  <a:pt x="2007476" y="439470"/>
                </a:cubicBezTo>
                <a:cubicBezTo>
                  <a:pt x="2049517" y="660187"/>
                  <a:pt x="2084551" y="1364381"/>
                  <a:pt x="2123089" y="1595608"/>
                </a:cubicBezTo>
                <a:cubicBezTo>
                  <a:pt x="2161627" y="1826835"/>
                  <a:pt x="2196662" y="1839097"/>
                  <a:pt x="2238703" y="1826835"/>
                </a:cubicBezTo>
                <a:cubicBezTo>
                  <a:pt x="2280744" y="1814573"/>
                  <a:pt x="2324538" y="1798807"/>
                  <a:pt x="2375338" y="1522035"/>
                </a:cubicBezTo>
                <a:cubicBezTo>
                  <a:pt x="2426138" y="1245263"/>
                  <a:pt x="2485696" y="393925"/>
                  <a:pt x="2543503" y="166201"/>
                </a:cubicBezTo>
                <a:cubicBezTo>
                  <a:pt x="2601310" y="-61523"/>
                  <a:pt x="2695903" y="-45758"/>
                  <a:pt x="2722179" y="155690"/>
                </a:cubicBezTo>
                <a:cubicBezTo>
                  <a:pt x="2748455" y="357138"/>
                  <a:pt x="2653862" y="1180449"/>
                  <a:pt x="2701158" y="1374890"/>
                </a:cubicBezTo>
                <a:cubicBezTo>
                  <a:pt x="2748454" y="1569331"/>
                  <a:pt x="2914868" y="1518532"/>
                  <a:pt x="3005958" y="1322339"/>
                </a:cubicBezTo>
                <a:cubicBezTo>
                  <a:pt x="3097048" y="1126146"/>
                  <a:pt x="3179379" y="274808"/>
                  <a:pt x="3247696" y="197732"/>
                </a:cubicBezTo>
                <a:cubicBezTo>
                  <a:pt x="3316013" y="120656"/>
                  <a:pt x="3373821" y="639166"/>
                  <a:pt x="3415862" y="859883"/>
                </a:cubicBezTo>
                <a:cubicBezTo>
                  <a:pt x="3457903" y="1080600"/>
                  <a:pt x="3454399" y="1392407"/>
                  <a:pt x="3499944" y="1522035"/>
                </a:cubicBezTo>
                <a:cubicBezTo>
                  <a:pt x="3545489" y="1651663"/>
                  <a:pt x="3617310" y="1644656"/>
                  <a:pt x="3689131" y="1637649"/>
                </a:cubicBezTo>
              </a:path>
            </a:pathLst>
          </a:custGeom>
          <a:noFill/>
          <a:ln w="349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8CD58C3-0A21-42BA-80B5-6BE0AB39D5AD}"/>
                  </a:ext>
                </a:extLst>
              </p:cNvPr>
              <p:cNvSpPr txBox="1"/>
              <p:nvPr/>
            </p:nvSpPr>
            <p:spPr>
              <a:xfrm>
                <a:off x="6019800" y="2719776"/>
                <a:ext cx="12796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8CD58C3-0A21-42BA-80B5-6BE0AB39D5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00" y="2719776"/>
                <a:ext cx="1279608" cy="461665"/>
              </a:xfrm>
              <a:prstGeom prst="rect">
                <a:avLst/>
              </a:prstGeom>
              <a:blipFill>
                <a:blip r:embed="rId4"/>
                <a:stretch>
                  <a:fillRect b="-18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ECD02099-9F37-4563-81F8-F102C20C852A}"/>
                  </a:ext>
                </a:extLst>
              </p:cNvPr>
              <p:cNvSpPr txBox="1"/>
              <p:nvPr/>
            </p:nvSpPr>
            <p:spPr>
              <a:xfrm>
                <a:off x="5868144" y="4423772"/>
                <a:ext cx="12796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ECD02099-9F37-4563-81F8-F102C20C85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8144" y="4423772"/>
                <a:ext cx="1279608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9B3C5B1-1013-4A26-B40D-4136950F1B47}"/>
                  </a:ext>
                </a:extLst>
              </p:cNvPr>
              <p:cNvSpPr txBox="1"/>
              <p:nvPr/>
            </p:nvSpPr>
            <p:spPr>
              <a:xfrm>
                <a:off x="7686698" y="4658446"/>
                <a:ext cx="12796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𝜏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9B3C5B1-1013-4A26-B40D-4136950F1B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6698" y="4658446"/>
                <a:ext cx="1279608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D7B17CC-7CE8-47F2-B5AF-D93268588C10}"/>
              </a:ext>
            </a:extLst>
          </p:cNvPr>
          <p:cNvCxnSpPr/>
          <p:nvPr/>
        </p:nvCxnSpPr>
        <p:spPr bwMode="auto">
          <a:xfrm flipV="1">
            <a:off x="6507948" y="3176089"/>
            <a:ext cx="0" cy="1262794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chemeClr val="tx1">
                <a:lumMod val="50000"/>
                <a:lumOff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8EF7284-1E16-4CBC-9C0E-9FCDEB1532C0}"/>
              </a:ext>
            </a:extLst>
          </p:cNvPr>
          <p:cNvCxnSpPr/>
          <p:nvPr/>
        </p:nvCxnSpPr>
        <p:spPr bwMode="auto">
          <a:xfrm flipV="1">
            <a:off x="8424428" y="3320566"/>
            <a:ext cx="0" cy="1099220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chemeClr val="tx1">
                <a:lumMod val="50000"/>
                <a:lumOff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966421A9-7E13-4FE7-B9D5-BAA911B7C4ED}"/>
              </a:ext>
            </a:extLst>
          </p:cNvPr>
          <p:cNvCxnSpPr/>
          <p:nvPr/>
        </p:nvCxnSpPr>
        <p:spPr bwMode="auto">
          <a:xfrm flipV="1">
            <a:off x="5138473" y="3958122"/>
            <a:ext cx="3155412" cy="33988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chemeClr val="tx2">
                <a:lumMod val="40000"/>
                <a:lumOff val="6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005DBF94-2B6C-428A-870B-9A6C0714E12E}"/>
                  </a:ext>
                </a:extLst>
              </p:cNvPr>
              <p:cNvSpPr txBox="1"/>
              <p:nvPr/>
            </p:nvSpPr>
            <p:spPr>
              <a:xfrm>
                <a:off x="-189206" y="3575830"/>
                <a:ext cx="127960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[</m:t>
                      </m:r>
                      <m:sSup>
                        <m:sSup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p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005DBF94-2B6C-428A-870B-9A6C0714E1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89206" y="3575830"/>
                <a:ext cx="1279608" cy="369332"/>
              </a:xfrm>
              <a:prstGeom prst="rect">
                <a:avLst/>
              </a:prstGeom>
              <a:blipFill>
                <a:blip r:embed="rId7"/>
                <a:stretch>
                  <a:fillRect b="-1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8A0D45B9-62A0-4C84-9290-0E0AA312BCE0}"/>
                  </a:ext>
                </a:extLst>
              </p:cNvPr>
              <p:cNvSpPr txBox="1"/>
              <p:nvPr/>
            </p:nvSpPr>
            <p:spPr>
              <a:xfrm>
                <a:off x="4210548" y="3790450"/>
                <a:ext cx="127960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8A0D45B9-62A0-4C84-9290-0E0AA312BC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0548" y="3790450"/>
                <a:ext cx="1279608" cy="369332"/>
              </a:xfrm>
              <a:prstGeom prst="rect">
                <a:avLst/>
              </a:prstGeom>
              <a:blipFill>
                <a:blip r:embed="rId8"/>
                <a:stretch>
                  <a:fillRect b="-1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CE1BFA71-CA7A-48FA-B9DB-D80A434E6A24}"/>
                  </a:ext>
                </a:extLst>
              </p:cNvPr>
              <p:cNvSpPr txBox="1"/>
              <p:nvPr/>
            </p:nvSpPr>
            <p:spPr>
              <a:xfrm>
                <a:off x="7805064" y="2692642"/>
                <a:ext cx="12796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𝜏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CE1BFA71-CA7A-48FA-B9DB-D80A434E6A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5064" y="2692642"/>
                <a:ext cx="1279608" cy="461665"/>
              </a:xfrm>
              <a:prstGeom prst="rect">
                <a:avLst/>
              </a:prstGeom>
              <a:blipFill>
                <a:blip r:embed="rId9"/>
                <a:stretch>
                  <a:fillRect l="-952" r="-4286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1127128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>
            <a:extLst>
              <a:ext uri="{FF2B5EF4-FFF2-40B4-BE49-F238E27FC236}">
                <a16:creationId xmlns:a16="http://schemas.microsoft.com/office/drawing/2014/main" id="{8BF34544-2C97-492C-92FC-6F219D0B2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1400"/>
              <a:t>copyright Robert J. Marks II</a:t>
            </a:r>
          </a:p>
        </p:txBody>
      </p:sp>
      <p:pic>
        <p:nvPicPr>
          <p:cNvPr id="13315" name="Picture 13" descr="http://cialab.ee.washington.edu/Marks-Stuff/chortles/Eye2eye.gif">
            <a:extLst>
              <a:ext uri="{FF2B5EF4-FFF2-40B4-BE49-F238E27FC236}">
                <a16:creationId xmlns:a16="http://schemas.microsoft.com/office/drawing/2014/main" id="{8E62A8F8-A407-4EA9-B998-32D6B7884E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99"/>
          <a:stretch>
            <a:fillRect/>
          </a:stretch>
        </p:blipFill>
        <p:spPr bwMode="auto">
          <a:xfrm>
            <a:off x="6767513" y="1614488"/>
            <a:ext cx="2301875" cy="135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2" descr="Large confetti">
            <a:extLst>
              <a:ext uri="{FF2B5EF4-FFF2-40B4-BE49-F238E27FC236}">
                <a16:creationId xmlns:a16="http://schemas.microsoft.com/office/drawing/2014/main" id="{76ED02A0-D5BE-4F28-9613-FDB88D4B71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 dirty="0"/>
              <a:t>Wide Sense Stationarity RP’s: Autocorrelation Properties</a:t>
            </a:r>
            <a:endParaRPr lang="en-US" altLang="en-US" sz="8800" dirty="0">
              <a:solidFill>
                <a:srgbClr val="0000FF"/>
              </a:solidFill>
            </a:endParaRPr>
          </a:p>
        </p:txBody>
      </p:sp>
      <p:sp>
        <p:nvSpPr>
          <p:cNvPr id="13317" name="Rectangle 3">
            <a:extLst>
              <a:ext uri="{FF2B5EF4-FFF2-40B4-BE49-F238E27FC236}">
                <a16:creationId xmlns:a16="http://schemas.microsoft.com/office/drawing/2014/main" id="{DD8F2941-370A-4F50-A9AB-8B04B97D3C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8686800" cy="41148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endParaRPr lang="en-US" altLang="en-US" sz="2800"/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800"/>
              <a:t>   </a:t>
            </a:r>
          </a:p>
          <a:p>
            <a:pPr marL="609600" indent="-609600" eaLnBrk="1" hangingPunct="1">
              <a:buFontTx/>
              <a:buAutoNum type="arabicPeriod"/>
            </a:pPr>
            <a:endParaRPr lang="en-US" altLang="en-US" sz="2800"/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800"/>
              <a:t>      </a:t>
            </a:r>
          </a:p>
          <a:p>
            <a:pPr marL="609600" indent="-609600" eaLnBrk="1" hangingPunct="1">
              <a:buFontTx/>
              <a:buAutoNum type="arabicPeriod"/>
            </a:pPr>
            <a:endParaRPr lang="en-US" altLang="en-US" sz="2800"/>
          </a:p>
          <a:p>
            <a:pPr marL="609600" indent="-609600" eaLnBrk="1" hangingPunct="1">
              <a:buFontTx/>
              <a:buNone/>
            </a:pPr>
            <a:r>
              <a:rPr lang="en-US" altLang="en-US" sz="2800"/>
              <a:t>		Proof</a:t>
            </a:r>
          </a:p>
          <a:p>
            <a:pPr marL="990600" lvl="1" indent="-533400" eaLnBrk="1" hangingPunct="1">
              <a:buFont typeface="Wingdings" panose="05000000000000000000" pitchFamily="2" charset="2"/>
              <a:buNone/>
            </a:pPr>
            <a:endParaRPr lang="en-US" altLang="en-US" sz="1600" b="1"/>
          </a:p>
        </p:txBody>
      </p:sp>
      <p:graphicFrame>
        <p:nvGraphicFramePr>
          <p:cNvPr id="12294" name="Object 6">
            <a:extLst>
              <a:ext uri="{FF2B5EF4-FFF2-40B4-BE49-F238E27FC236}">
                <a16:creationId xmlns:a16="http://schemas.microsoft.com/office/drawing/2014/main" id="{F87AD618-FE82-417D-BCB6-AEF9F12305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7092163"/>
              </p:ext>
            </p:extLst>
          </p:nvPr>
        </p:nvGraphicFramePr>
        <p:xfrm>
          <a:off x="863588" y="3462189"/>
          <a:ext cx="2728427" cy="5079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55199" imgH="215806" progId="Equation.3">
                  <p:embed/>
                </p:oleObj>
              </mc:Choice>
              <mc:Fallback>
                <p:oleObj name="Equation" r:id="rId4" imgW="1155199" imgH="215806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588" y="3462189"/>
                        <a:ext cx="2728427" cy="5079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>
            <a:extLst>
              <a:ext uri="{FF2B5EF4-FFF2-40B4-BE49-F238E27FC236}">
                <a16:creationId xmlns:a16="http://schemas.microsoft.com/office/drawing/2014/main" id="{45B31EB3-E0A6-48B5-BADF-F4B5B7511D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5410200"/>
          <a:ext cx="6096000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25700" imgH="215900" progId="Equation.3">
                  <p:embed/>
                </p:oleObj>
              </mc:Choice>
              <mc:Fallback>
                <p:oleObj name="Equation" r:id="rId6" imgW="2425700" imgH="2159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5410200"/>
                        <a:ext cx="6096000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>
            <a:extLst>
              <a:ext uri="{FF2B5EF4-FFF2-40B4-BE49-F238E27FC236}">
                <a16:creationId xmlns:a16="http://schemas.microsoft.com/office/drawing/2014/main" id="{554849D8-05BC-46A6-A4E5-5529B3EF60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8494895"/>
              </p:ext>
            </p:extLst>
          </p:nvPr>
        </p:nvGraphicFramePr>
        <p:xfrm>
          <a:off x="863588" y="2377318"/>
          <a:ext cx="2728427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93282" imgH="266584" progId="Equation.3">
                  <p:embed/>
                </p:oleObj>
              </mc:Choice>
              <mc:Fallback>
                <p:oleObj name="Equation" r:id="rId8" imgW="1193282" imgH="266584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588" y="2377318"/>
                        <a:ext cx="2728427" cy="60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2" name="Text Box 14">
            <a:extLst>
              <a:ext uri="{FF2B5EF4-FFF2-40B4-BE49-F238E27FC236}">
                <a16:creationId xmlns:a16="http://schemas.microsoft.com/office/drawing/2014/main" id="{64C8735A-E09C-4E2C-81EE-50B925279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6019800"/>
            <a:ext cx="42672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 b="1" i="1">
                <a:solidFill>
                  <a:srgbClr val="FE321C"/>
                </a:solidFill>
              </a:rPr>
              <a:t>quod erat demonstrandum</a:t>
            </a:r>
            <a:r>
              <a:rPr lang="en-US" altLang="en-US" sz="2400" i="1">
                <a:solidFill>
                  <a:srgbClr val="FE321C"/>
                </a:solidFill>
              </a:rPr>
              <a:t> </a:t>
            </a:r>
          </a:p>
          <a:p>
            <a:pPr eaLnBrk="1" hangingPunct="1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2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>
            <a:extLst>
              <a:ext uri="{FF2B5EF4-FFF2-40B4-BE49-F238E27FC236}">
                <a16:creationId xmlns:a16="http://schemas.microsoft.com/office/drawing/2014/main" id="{4AEF7ABC-DA6C-4457-97F2-D278A79AB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1400"/>
              <a:t>copyright Robert J. Marks II</a:t>
            </a:r>
          </a:p>
        </p:txBody>
      </p:sp>
      <p:sp>
        <p:nvSpPr>
          <p:cNvPr id="14339" name="Rectangle 3" descr="Large confetti">
            <a:extLst>
              <a:ext uri="{FF2B5EF4-FFF2-40B4-BE49-F238E27FC236}">
                <a16:creationId xmlns:a16="http://schemas.microsoft.com/office/drawing/2014/main" id="{B70FFF3E-C2C4-46D9-A8DE-E97F4E1727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/>
              <a:t>Wide Sense Stationarity RP’s: Autocorrelation Properties</a:t>
            </a:r>
            <a:endParaRPr lang="en-US" altLang="en-US" sz="8800">
              <a:solidFill>
                <a:srgbClr val="0000FF"/>
              </a:solidFill>
            </a:endParaRP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7B2180AB-9214-4C47-959D-87F45EC374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8686800" cy="41148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 sz="2800" dirty="0"/>
              <a:t>3.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2800" dirty="0"/>
              <a:t>  Proof: Recall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2800" dirty="0"/>
              <a:t>  If </a:t>
            </a:r>
            <a:r>
              <a:rPr lang="en-US" altLang="en-US" sz="2800" i="1" dirty="0"/>
              <a:t>X(t)</a:t>
            </a:r>
            <a:r>
              <a:rPr lang="en-US" altLang="en-US" sz="2800" dirty="0"/>
              <a:t> is zero mean,</a:t>
            </a:r>
          </a:p>
          <a:p>
            <a:pPr marL="609600" indent="-609600" eaLnBrk="1" hangingPunct="1">
              <a:buFontTx/>
              <a:buNone/>
            </a:pPr>
            <a:endParaRPr lang="en-US" altLang="en-US" sz="2800" dirty="0"/>
          </a:p>
          <a:p>
            <a:pPr marL="609600" indent="-609600" eaLnBrk="1" hangingPunct="1">
              <a:buFontTx/>
              <a:buNone/>
            </a:pPr>
            <a:r>
              <a:rPr lang="en-US" altLang="en-US" sz="2800" dirty="0"/>
              <a:t>  or</a:t>
            </a:r>
          </a:p>
          <a:p>
            <a:pPr marL="609600" indent="-609600" eaLnBrk="1" hangingPunct="1">
              <a:buFontTx/>
              <a:buNone/>
            </a:pPr>
            <a:endParaRPr lang="en-US" altLang="en-US" sz="2800" dirty="0"/>
          </a:p>
          <a:p>
            <a:pPr marL="609600" indent="-609600" eaLnBrk="1" hangingPunct="1">
              <a:buFontTx/>
              <a:buNone/>
            </a:pPr>
            <a:r>
              <a:rPr lang="en-US" altLang="en-US" sz="2800" dirty="0"/>
              <a:t>  This is even true when </a:t>
            </a:r>
            <a:r>
              <a:rPr lang="en-US" altLang="en-US" sz="2800" i="1" dirty="0"/>
              <a:t>X(t)</a:t>
            </a:r>
            <a:r>
              <a:rPr lang="en-US" altLang="en-US" sz="2800" dirty="0"/>
              <a:t> is not zero mean.  The desired result follows immediately.                            </a:t>
            </a:r>
            <a:endParaRPr lang="en-US" altLang="en-US" sz="1400" dirty="0"/>
          </a:p>
          <a:p>
            <a:pPr marL="609600" indent="-609600" eaLnBrk="1" hangingPunct="1">
              <a:buFontTx/>
              <a:buNone/>
            </a:pPr>
            <a:endParaRPr lang="en-US" altLang="en-US" sz="2800" i="1" dirty="0">
              <a:solidFill>
                <a:srgbClr val="FE321C"/>
              </a:solidFill>
            </a:endParaRPr>
          </a:p>
          <a:p>
            <a:pPr marL="990600" lvl="1" indent="-533400" eaLnBrk="1" hangingPunct="1">
              <a:buFont typeface="Wingdings" panose="05000000000000000000" pitchFamily="2" charset="2"/>
              <a:buNone/>
            </a:pPr>
            <a:endParaRPr lang="en-US" altLang="en-US" sz="1600" b="1" dirty="0"/>
          </a:p>
        </p:txBody>
      </p:sp>
      <p:graphicFrame>
        <p:nvGraphicFramePr>
          <p:cNvPr id="14342" name="Object 6">
            <a:extLst>
              <a:ext uri="{FF2B5EF4-FFF2-40B4-BE49-F238E27FC236}">
                <a16:creationId xmlns:a16="http://schemas.microsoft.com/office/drawing/2014/main" id="{AFDA9232-84C7-4A29-8A23-0ECEE3FAC7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2362200"/>
          <a:ext cx="1277938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07780" imgH="253890" progId="Equation.3">
                  <p:embed/>
                </p:oleObj>
              </mc:Choice>
              <mc:Fallback>
                <p:oleObj name="Equation" r:id="rId3" imgW="507780" imgH="25389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362200"/>
                        <a:ext cx="1277938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>
            <a:extLst>
              <a:ext uri="{FF2B5EF4-FFF2-40B4-BE49-F238E27FC236}">
                <a16:creationId xmlns:a16="http://schemas.microsoft.com/office/drawing/2014/main" id="{A2CBABCC-8B6A-4C61-A12A-89E231AC5B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1828800"/>
          <a:ext cx="3008313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53643" imgH="215806" progId="Equation.3">
                  <p:embed/>
                </p:oleObj>
              </mc:Choice>
              <mc:Fallback>
                <p:oleObj name="Equation" r:id="rId5" imgW="1053643" imgH="215806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828800"/>
                        <a:ext cx="3008313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>
            <a:extLst>
              <a:ext uri="{FF2B5EF4-FFF2-40B4-BE49-F238E27FC236}">
                <a16:creationId xmlns:a16="http://schemas.microsoft.com/office/drawing/2014/main" id="{AC8684C6-F21C-413F-9036-EA4933963E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3124200"/>
          <a:ext cx="70866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806700" imgH="508000" progId="Equation.3">
                  <p:embed/>
                </p:oleObj>
              </mc:Choice>
              <mc:Fallback>
                <p:oleObj name="Equation" r:id="rId7" imgW="2806700" imgH="5080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124200"/>
                        <a:ext cx="70866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>
            <a:extLst>
              <a:ext uri="{FF2B5EF4-FFF2-40B4-BE49-F238E27FC236}">
                <a16:creationId xmlns:a16="http://schemas.microsoft.com/office/drawing/2014/main" id="{07BA536F-EA10-4D0D-B882-5CFCF19503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4400" y="4343400"/>
          <a:ext cx="7215188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857500" imgH="266700" progId="Equation.3">
                  <p:embed/>
                </p:oleObj>
              </mc:Choice>
              <mc:Fallback>
                <p:oleObj name="Equation" r:id="rId9" imgW="2857500" imgH="2667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343400"/>
                        <a:ext cx="7215188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6" name="Text Box 10">
            <a:extLst>
              <a:ext uri="{FF2B5EF4-FFF2-40B4-BE49-F238E27FC236}">
                <a16:creationId xmlns:a16="http://schemas.microsoft.com/office/drawing/2014/main" id="{D93D384C-620F-4580-9D90-6B1A8916D0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853113"/>
            <a:ext cx="4267200" cy="1004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 b="1" i="1">
                <a:solidFill>
                  <a:srgbClr val="FE321C"/>
                </a:solidFill>
              </a:rPr>
              <a:t>quod erat demonstrandum</a:t>
            </a:r>
            <a:r>
              <a:rPr lang="en-US" altLang="en-US" sz="2400" i="1">
                <a:solidFill>
                  <a:srgbClr val="FE321C"/>
                </a:solidFill>
              </a:rPr>
              <a:t> </a:t>
            </a:r>
          </a:p>
          <a:p>
            <a:pPr eaLnBrk="1" hangingPunct="1">
              <a:spcBef>
                <a:spcPct val="50000"/>
              </a:spcBef>
              <a:buSzTx/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6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>
            <a:extLst>
              <a:ext uri="{FF2B5EF4-FFF2-40B4-BE49-F238E27FC236}">
                <a16:creationId xmlns:a16="http://schemas.microsoft.com/office/drawing/2014/main" id="{1A7C18A2-8E84-40F5-A3A7-6042DB643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1400"/>
              <a:t>copyright Robert J. Marks II</a:t>
            </a:r>
          </a:p>
        </p:txBody>
      </p:sp>
      <p:pic>
        <p:nvPicPr>
          <p:cNvPr id="15363" name="Picture 14" descr="http://cialab.ee.washington.edu/Marks-Stuff/chortles/IMG00053.GIF">
            <a:extLst>
              <a:ext uri="{FF2B5EF4-FFF2-40B4-BE49-F238E27FC236}">
                <a16:creationId xmlns:a16="http://schemas.microsoft.com/office/drawing/2014/main" id="{F24EC8D1-5D35-4704-B63B-EEB87677A1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1423" y="0"/>
            <a:ext cx="1362577" cy="1520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Rectangle 2" descr="Large confetti">
            <a:extLst>
              <a:ext uri="{FF2B5EF4-FFF2-40B4-BE49-F238E27FC236}">
                <a16:creationId xmlns:a16="http://schemas.microsoft.com/office/drawing/2014/main" id="{C5EEFD0C-3CC4-4EEE-8296-0725EA78B4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/>
              <a:t>Wide Sense Stationarity RP’s: Autocorrelation Properties</a:t>
            </a:r>
            <a:endParaRPr lang="en-US" altLang="en-US" sz="8800">
              <a:solidFill>
                <a:srgbClr val="0000FF"/>
              </a:solidFill>
            </a:endParaRPr>
          </a:p>
        </p:txBody>
      </p:sp>
      <p:sp>
        <p:nvSpPr>
          <p:cNvPr id="15365" name="Rectangle 3">
            <a:extLst>
              <a:ext uri="{FF2B5EF4-FFF2-40B4-BE49-F238E27FC236}">
                <a16:creationId xmlns:a16="http://schemas.microsoft.com/office/drawing/2014/main" id="{B29B8F09-FDA6-4591-81F3-35AD094926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8686800" cy="4114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4. If 				for some </a:t>
            </a:r>
            <a:r>
              <a:rPr lang="en-US" altLang="en-US" sz="2800" i="1">
                <a:sym typeface="Symbol" panose="05050102010706020507" pitchFamily="18" charset="2"/>
              </a:rPr>
              <a:t> </a:t>
            </a:r>
            <a:r>
              <a:rPr lang="en-US" altLang="en-US" sz="2800">
                <a:sym typeface="Symbol" panose="05050102010706020507" pitchFamily="18" charset="2"/>
              </a:rPr>
              <a:t>&gt; 0,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 sz="2800">
                <a:sym typeface="Symbol" panose="05050102010706020507" pitchFamily="18" charset="2"/>
              </a:rPr>
              <a:t>then </a:t>
            </a:r>
            <a:r>
              <a:rPr lang="en-US" altLang="en-US" sz="2800"/>
              <a:t>		   is a periodic function.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Example: Recall sinusoid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with random phase.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altLang="en-US" sz="14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altLang="en-US" sz="14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altLang="en-US" sz="14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altLang="en-US" sz="14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altLang="en-US" sz="14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altLang="en-US" sz="14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altLang="en-US" sz="14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altLang="en-US" sz="14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altLang="en-US" sz="14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 sz="1400"/>
              <a:t>p.361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altLang="en-US" sz="2800" i="1">
              <a:solidFill>
                <a:srgbClr val="FE321C"/>
              </a:solidFill>
            </a:endParaRPr>
          </a:p>
          <a:p>
            <a:pPr marL="990600" lvl="1" indent="-5334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600" b="1"/>
          </a:p>
        </p:txBody>
      </p:sp>
      <p:graphicFrame>
        <p:nvGraphicFramePr>
          <p:cNvPr id="15366" name="Object 5">
            <a:extLst>
              <a:ext uri="{FF2B5EF4-FFF2-40B4-BE49-F238E27FC236}">
                <a16:creationId xmlns:a16="http://schemas.microsoft.com/office/drawing/2014/main" id="{85076C68-EEA7-4419-88E4-BCB8C87A33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49338" y="1885950"/>
          <a:ext cx="2760662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66337" imgH="215806" progId="Equation.3">
                  <p:embed/>
                </p:oleObj>
              </mc:Choice>
              <mc:Fallback>
                <p:oleObj name="Equation" r:id="rId4" imgW="1066337" imgH="215806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9338" y="1885950"/>
                        <a:ext cx="2760662" cy="557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9">
            <a:extLst>
              <a:ext uri="{FF2B5EF4-FFF2-40B4-BE49-F238E27FC236}">
                <a16:creationId xmlns:a16="http://schemas.microsoft.com/office/drawing/2014/main" id="{36C25F79-17BC-4ADD-9E37-637B54C976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800" y="2362200"/>
          <a:ext cx="122396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82181" imgH="215713" progId="Equation.3">
                  <p:embed/>
                </p:oleObj>
              </mc:Choice>
              <mc:Fallback>
                <p:oleObj name="Equation" r:id="rId6" imgW="482181" imgH="215713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362200"/>
                        <a:ext cx="1223963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>
            <a:extLst>
              <a:ext uri="{FF2B5EF4-FFF2-40B4-BE49-F238E27FC236}">
                <a16:creationId xmlns:a16="http://schemas.microsoft.com/office/drawing/2014/main" id="{70B6B40C-4301-45FE-83E5-9406929EDA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200" y="4724400"/>
          <a:ext cx="3613150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24000" imgH="444500" progId="Equation.3">
                  <p:embed/>
                </p:oleObj>
              </mc:Choice>
              <mc:Fallback>
                <p:oleObj name="Equation" r:id="rId8" imgW="1524000" imgH="444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724400"/>
                        <a:ext cx="3613150" cy="105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5" name="Object 15">
            <a:extLst>
              <a:ext uri="{FF2B5EF4-FFF2-40B4-BE49-F238E27FC236}">
                <a16:creationId xmlns:a16="http://schemas.microsoft.com/office/drawing/2014/main" id="{E215BAA0-780B-4881-AAD1-3A4784DD36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3965575"/>
          <a:ext cx="3427413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33500" imgH="215900" progId="Equation.3">
                  <p:embed/>
                </p:oleObj>
              </mc:Choice>
              <mc:Fallback>
                <p:oleObj name="Equation" r:id="rId10" imgW="1333500" imgH="2159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965575"/>
                        <a:ext cx="3427413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F762D3F3-9CBA-4DCB-80FD-DE64D5DCC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1400"/>
              <a:t>copyright Robert J. Marks II</a:t>
            </a:r>
          </a:p>
        </p:txBody>
      </p:sp>
      <p:sp>
        <p:nvSpPr>
          <p:cNvPr id="16387" name="Rectangle 3" descr="Large confetti">
            <a:extLst>
              <a:ext uri="{FF2B5EF4-FFF2-40B4-BE49-F238E27FC236}">
                <a16:creationId xmlns:a16="http://schemas.microsoft.com/office/drawing/2014/main" id="{74FD115B-2563-453E-8062-018AA182B3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/>
              <a:t>Cyclostationary RP’s:</a:t>
            </a:r>
            <a:endParaRPr lang="en-US" altLang="en-US" sz="8800">
              <a:solidFill>
                <a:srgbClr val="0000FF"/>
              </a:solidFill>
            </a:endParaRPr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56277093-66D1-43C2-9C8D-E8FAD00724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8686800" cy="4114800"/>
          </a:xfrm>
        </p:spPr>
        <p:txBody>
          <a:bodyPr/>
          <a:lstStyle/>
          <a:p>
            <a:pPr marL="609600" indent="-609600" eaLnBrk="1" hangingPunct="1"/>
            <a:r>
              <a:rPr lang="en-US" altLang="en-US"/>
              <a:t>For a given time interval (period) </a:t>
            </a:r>
            <a:r>
              <a:rPr lang="en-US" altLang="en-US" i="1"/>
              <a:t>T</a:t>
            </a:r>
            <a:r>
              <a:rPr lang="en-US" altLang="en-US"/>
              <a:t>, the behavior of the process on each period has the same character.</a:t>
            </a:r>
          </a:p>
          <a:p>
            <a:pPr marL="609600" indent="-609600" eaLnBrk="1" hangingPunct="1"/>
            <a:r>
              <a:rPr lang="en-US" altLang="en-US"/>
              <a:t>Cyclostationary in the strict sense</a:t>
            </a:r>
          </a:p>
          <a:p>
            <a:pPr marL="609600" indent="-609600" eaLnBrk="1" hangingPunct="1"/>
            <a:endParaRPr lang="en-US" altLang="en-US" sz="1600"/>
          </a:p>
          <a:p>
            <a:pPr marL="609600" indent="-609600" eaLnBrk="1" hangingPunct="1">
              <a:buFontTx/>
              <a:buNone/>
            </a:pPr>
            <a:endParaRPr lang="en-US" altLang="en-US" sz="1600"/>
          </a:p>
          <a:p>
            <a:pPr marL="609600" indent="-609600" eaLnBrk="1" hangingPunct="1">
              <a:buFontTx/>
              <a:buNone/>
            </a:pPr>
            <a:endParaRPr lang="en-US" altLang="en-US" sz="1600"/>
          </a:p>
          <a:p>
            <a:pPr marL="609600" indent="-609600" eaLnBrk="1" hangingPunct="1">
              <a:buFontTx/>
              <a:buNone/>
            </a:pPr>
            <a:endParaRPr lang="en-US" altLang="en-US" sz="1600"/>
          </a:p>
          <a:p>
            <a:pPr marL="609600" indent="-609600" eaLnBrk="1" hangingPunct="1">
              <a:buFontTx/>
              <a:buNone/>
            </a:pPr>
            <a:endParaRPr lang="en-US" altLang="en-US" sz="1600"/>
          </a:p>
          <a:p>
            <a:pPr marL="609600" indent="-609600" eaLnBrk="1" hangingPunct="1">
              <a:buFontTx/>
              <a:buNone/>
            </a:pPr>
            <a:endParaRPr lang="en-US" altLang="en-US" i="1">
              <a:solidFill>
                <a:srgbClr val="FE321C"/>
              </a:solidFill>
            </a:endParaRPr>
          </a:p>
          <a:p>
            <a:pPr marL="990600" lvl="1" indent="-533400" eaLnBrk="1" hangingPunct="1">
              <a:buFont typeface="Wingdings" panose="05000000000000000000" pitchFamily="2" charset="2"/>
              <a:buNone/>
            </a:pPr>
            <a:endParaRPr lang="en-US" altLang="en-US" sz="1800" b="1"/>
          </a:p>
        </p:txBody>
      </p:sp>
      <p:graphicFrame>
        <p:nvGraphicFramePr>
          <p:cNvPr id="16393" name="Object 9">
            <a:extLst>
              <a:ext uri="{FF2B5EF4-FFF2-40B4-BE49-F238E27FC236}">
                <a16:creationId xmlns:a16="http://schemas.microsoft.com/office/drawing/2014/main" id="{6567A06F-5FB6-4CCF-8EB3-016FFE7D7E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04938" y="4225925"/>
          <a:ext cx="6561137" cy="1327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387600" imgH="482600" progId="Equation.3">
                  <p:embed/>
                </p:oleObj>
              </mc:Choice>
              <mc:Fallback>
                <p:oleObj name="Equation" r:id="rId3" imgW="2387600" imgH="482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938" y="4225925"/>
                        <a:ext cx="6561137" cy="1327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>
            <a:extLst>
              <a:ext uri="{FF2B5EF4-FFF2-40B4-BE49-F238E27FC236}">
                <a16:creationId xmlns:a16="http://schemas.microsoft.com/office/drawing/2014/main" id="{E81264BF-C629-43ED-A0E6-E5BC68CB9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1400"/>
              <a:t>copyright Robert J. Marks II</a:t>
            </a:r>
          </a:p>
        </p:txBody>
      </p:sp>
      <p:sp>
        <p:nvSpPr>
          <p:cNvPr id="17411" name="Rectangle 2" descr="Large confetti">
            <a:extLst>
              <a:ext uri="{FF2B5EF4-FFF2-40B4-BE49-F238E27FC236}">
                <a16:creationId xmlns:a16="http://schemas.microsoft.com/office/drawing/2014/main" id="{742647F9-1A7F-40C4-AB39-69CF302D13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/>
              <a:t>Cyclostationary RP’s:</a:t>
            </a:r>
            <a:endParaRPr lang="en-US" altLang="en-US" sz="8800">
              <a:solidFill>
                <a:srgbClr val="0000FF"/>
              </a:solidFill>
            </a:endParaRP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48E63421-D100-4E37-AAE1-288E5EC93E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8686800" cy="4114800"/>
          </a:xfrm>
        </p:spPr>
        <p:txBody>
          <a:bodyPr/>
          <a:lstStyle/>
          <a:p>
            <a:pPr marL="609600" indent="-609600" eaLnBrk="1" hangingPunct="1"/>
            <a:r>
              <a:rPr lang="en-US" altLang="en-US" dirty="0" err="1"/>
              <a:t>Cyclostationary</a:t>
            </a:r>
            <a:r>
              <a:rPr lang="en-US" altLang="en-US" dirty="0"/>
              <a:t> in the strict sense example.  Let </a:t>
            </a:r>
            <a:r>
              <a:rPr lang="en-US" altLang="en-US" i="1" dirty="0"/>
              <a:t>A </a:t>
            </a:r>
            <a:r>
              <a:rPr lang="en-US" altLang="en-US" dirty="0"/>
              <a:t>be a random variable and define</a:t>
            </a:r>
          </a:p>
          <a:p>
            <a:pPr marL="609600" indent="-609600" eaLnBrk="1" hangingPunct="1"/>
            <a:endParaRPr lang="en-US" altLang="en-US" dirty="0"/>
          </a:p>
          <a:p>
            <a:pPr marL="609600" indent="-609600" eaLnBrk="1" hangingPunct="1"/>
            <a:r>
              <a:rPr lang="en-US" altLang="en-US" dirty="0"/>
              <a:t>This RP is </a:t>
            </a:r>
            <a:r>
              <a:rPr lang="en-US" altLang="en-US" dirty="0" err="1"/>
              <a:t>cyclostationary</a:t>
            </a:r>
            <a:r>
              <a:rPr lang="en-US" altLang="en-US" dirty="0"/>
              <a:t> in the strict sense with </a:t>
            </a:r>
            <a:endParaRPr lang="en-US" altLang="en-US" sz="1600" dirty="0"/>
          </a:p>
          <a:p>
            <a:pPr marL="609600" indent="-609600" eaLnBrk="1" hangingPunct="1">
              <a:buFontTx/>
              <a:buNone/>
            </a:pPr>
            <a:endParaRPr lang="en-US" altLang="en-US" sz="1600" dirty="0"/>
          </a:p>
          <a:p>
            <a:pPr marL="609600" indent="-609600" eaLnBrk="1" hangingPunct="1">
              <a:buFontTx/>
              <a:buNone/>
            </a:pPr>
            <a:endParaRPr lang="en-US" altLang="en-US" sz="1600" dirty="0"/>
          </a:p>
          <a:p>
            <a:pPr marL="609600" indent="-609600" eaLnBrk="1" hangingPunct="1">
              <a:buFontTx/>
              <a:buNone/>
            </a:pPr>
            <a:endParaRPr lang="en-US" altLang="en-US" sz="1600" dirty="0"/>
          </a:p>
          <a:p>
            <a:pPr marL="609600" indent="-609600" eaLnBrk="1" hangingPunct="1">
              <a:buFontTx/>
              <a:buNone/>
            </a:pPr>
            <a:endParaRPr lang="en-US" altLang="en-US" sz="1600" dirty="0"/>
          </a:p>
          <a:p>
            <a:pPr marL="609600" indent="-609600" eaLnBrk="1" hangingPunct="1">
              <a:buFontTx/>
              <a:buNone/>
            </a:pPr>
            <a:endParaRPr lang="en-US" altLang="en-US" i="1" dirty="0">
              <a:solidFill>
                <a:srgbClr val="FE321C"/>
              </a:solidFill>
            </a:endParaRPr>
          </a:p>
          <a:p>
            <a:pPr marL="990600" lvl="1" indent="-533400" eaLnBrk="1" hangingPunct="1">
              <a:buFont typeface="Wingdings" panose="05000000000000000000" pitchFamily="2" charset="2"/>
              <a:buNone/>
            </a:pPr>
            <a:endParaRPr lang="en-US" altLang="en-US" sz="1800" b="1" dirty="0"/>
          </a:p>
        </p:txBody>
      </p:sp>
      <p:graphicFrame>
        <p:nvGraphicFramePr>
          <p:cNvPr id="17413" name="Object 5">
            <a:extLst>
              <a:ext uri="{FF2B5EF4-FFF2-40B4-BE49-F238E27FC236}">
                <a16:creationId xmlns:a16="http://schemas.microsoft.com/office/drawing/2014/main" id="{D82BEE96-0E45-4226-9652-B8B5CE98C3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971800"/>
          <a:ext cx="3082925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79032" imgH="215806" progId="Equation.3">
                  <p:embed/>
                </p:oleObj>
              </mc:Choice>
              <mc:Fallback>
                <p:oleObj name="Equation" r:id="rId3" imgW="1079032" imgH="215806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971800"/>
                        <a:ext cx="3082925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>
            <a:extLst>
              <a:ext uri="{FF2B5EF4-FFF2-40B4-BE49-F238E27FC236}">
                <a16:creationId xmlns:a16="http://schemas.microsoft.com/office/drawing/2014/main" id="{43FF9661-699D-45D4-948A-4B76485968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4648200"/>
          <a:ext cx="1414463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95085" imgH="393529" progId="Equation.3">
                  <p:embed/>
                </p:oleObj>
              </mc:Choice>
              <mc:Fallback>
                <p:oleObj name="Equation" r:id="rId5" imgW="495085" imgH="39352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648200"/>
                        <a:ext cx="1414463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415" name="Picture 8" descr="http://cialab.ee.washington.edu/Marks-Stuff/chortles/penny.gif">
            <a:hlinkClick r:id="rId7"/>
            <a:extLst>
              <a:ext uri="{FF2B5EF4-FFF2-40B4-BE49-F238E27FC236}">
                <a16:creationId xmlns:a16="http://schemas.microsoft.com/office/drawing/2014/main" id="{9F9B3E2E-2F9E-4851-AE87-4FE8FD824D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9038" y="5214938"/>
            <a:ext cx="1600200" cy="131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4">
            <a:extLst>
              <a:ext uri="{FF2B5EF4-FFF2-40B4-BE49-F238E27FC236}">
                <a16:creationId xmlns:a16="http://schemas.microsoft.com/office/drawing/2014/main" id="{79DD115B-B72E-4B68-AD9B-628E6A30B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1400"/>
              <a:t>copyright Robert J. Marks II</a:t>
            </a:r>
          </a:p>
        </p:txBody>
      </p:sp>
      <p:sp>
        <p:nvSpPr>
          <p:cNvPr id="18435" name="Rectangle 2" descr="Large confetti">
            <a:extLst>
              <a:ext uri="{FF2B5EF4-FFF2-40B4-BE49-F238E27FC236}">
                <a16:creationId xmlns:a16="http://schemas.microsoft.com/office/drawing/2014/main" id="{014D41D1-E7AC-437E-A651-83683EC15A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/>
              <a:t>Wide Sense Cyclostationary RP’s:</a:t>
            </a:r>
            <a:endParaRPr lang="en-US" altLang="en-US" sz="8800">
              <a:solidFill>
                <a:srgbClr val="0000FF"/>
              </a:solidFill>
            </a:endParaRP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09B5D162-536D-4608-B969-7A3A81F32C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8686800" cy="4114800"/>
          </a:xfrm>
        </p:spPr>
        <p:txBody>
          <a:bodyPr/>
          <a:lstStyle/>
          <a:p>
            <a:pPr marL="609600" indent="-609600" eaLnBrk="1" hangingPunct="1"/>
            <a:r>
              <a:rPr lang="en-US" altLang="en-US"/>
              <a:t>   </a:t>
            </a:r>
          </a:p>
          <a:p>
            <a:pPr marL="609600" indent="-609600" eaLnBrk="1" hangingPunct="1"/>
            <a:endParaRPr lang="en-US" altLang="en-US"/>
          </a:p>
          <a:p>
            <a:pPr marL="609600" indent="-609600" eaLnBrk="1" hangingPunct="1"/>
            <a:r>
              <a:rPr lang="en-US" altLang="en-US"/>
              <a:t>   </a:t>
            </a:r>
            <a:endParaRPr lang="en-US" altLang="en-US" sz="1600"/>
          </a:p>
          <a:p>
            <a:pPr marL="609600" indent="-609600" eaLnBrk="1" hangingPunct="1">
              <a:buFontTx/>
              <a:buNone/>
            </a:pPr>
            <a:endParaRPr lang="en-US" altLang="en-US" sz="1600"/>
          </a:p>
          <a:p>
            <a:pPr marL="609600" indent="-609600" eaLnBrk="1" hangingPunct="1">
              <a:buFontTx/>
              <a:buNone/>
            </a:pPr>
            <a:endParaRPr lang="en-US" altLang="en-US" sz="1600"/>
          </a:p>
          <a:p>
            <a:pPr marL="609600" indent="-609600" eaLnBrk="1" hangingPunct="1">
              <a:buFontTx/>
              <a:buNone/>
            </a:pPr>
            <a:endParaRPr lang="en-US" altLang="en-US" sz="1600"/>
          </a:p>
          <a:p>
            <a:pPr marL="609600" indent="-609600" eaLnBrk="1" hangingPunct="1">
              <a:buFontTx/>
              <a:buNone/>
            </a:pPr>
            <a:endParaRPr lang="en-US" altLang="en-US" sz="1600"/>
          </a:p>
          <a:p>
            <a:pPr marL="609600" indent="-609600" eaLnBrk="1" hangingPunct="1">
              <a:buFontTx/>
              <a:buNone/>
            </a:pPr>
            <a:endParaRPr lang="en-US" altLang="en-US" i="1">
              <a:solidFill>
                <a:srgbClr val="FE321C"/>
              </a:solidFill>
            </a:endParaRPr>
          </a:p>
          <a:p>
            <a:pPr marL="990600" lvl="1" indent="-533400" eaLnBrk="1" hangingPunct="1">
              <a:buFont typeface="Wingdings" panose="05000000000000000000" pitchFamily="2" charset="2"/>
              <a:buNone/>
            </a:pPr>
            <a:endParaRPr lang="en-US" altLang="en-US" sz="1800" b="1"/>
          </a:p>
        </p:txBody>
      </p:sp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5B2985BC-A992-4A83-AF4E-1EB558E12A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46200" y="1905000"/>
          <a:ext cx="3009900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54100" imgH="203200" progId="Equation.3">
                  <p:embed/>
                </p:oleObj>
              </mc:Choice>
              <mc:Fallback>
                <p:oleObj name="Equation" r:id="rId3" imgW="1054100" imgH="203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6200" y="1905000"/>
                        <a:ext cx="3009900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>
            <a:extLst>
              <a:ext uri="{FF2B5EF4-FFF2-40B4-BE49-F238E27FC236}">
                <a16:creationId xmlns:a16="http://schemas.microsoft.com/office/drawing/2014/main" id="{736BE4AB-2BBB-4C62-9D33-FA25DB5FEE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68438" y="2971800"/>
          <a:ext cx="5513387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30400" imgH="215900" progId="Equation.3">
                  <p:embed/>
                </p:oleObj>
              </mc:Choice>
              <mc:Fallback>
                <p:oleObj name="Equation" r:id="rId5" imgW="1930400" imgH="2159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8438" y="2971800"/>
                        <a:ext cx="5513387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8" descr="http://cialab.ee.washington.edu/Marks-Stuff/chortles/penny.gif">
            <a:hlinkClick r:id="rId7"/>
            <a:extLst>
              <a:ext uri="{FF2B5EF4-FFF2-40B4-BE49-F238E27FC236}">
                <a16:creationId xmlns:a16="http://schemas.microsoft.com/office/drawing/2014/main" id="{FFE9304E-B582-49F2-AB6C-70C09424BA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9038" y="5214938"/>
            <a:ext cx="1600200" cy="131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>
            <a:extLst>
              <a:ext uri="{FF2B5EF4-FFF2-40B4-BE49-F238E27FC236}">
                <a16:creationId xmlns:a16="http://schemas.microsoft.com/office/drawing/2014/main" id="{775DA4F9-09A4-408E-B961-E01166B50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1400"/>
              <a:t>copyright Robert J. Marks II</a:t>
            </a:r>
          </a:p>
        </p:txBody>
      </p:sp>
      <p:sp>
        <p:nvSpPr>
          <p:cNvPr id="5123" name="Rectangle 2" descr="Large confetti">
            <a:extLst>
              <a:ext uri="{FF2B5EF4-FFF2-40B4-BE49-F238E27FC236}">
                <a16:creationId xmlns:a16="http://schemas.microsoft.com/office/drawing/2014/main" id="{B018E57F-0BC9-458D-8EEB-146B9DECF1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/>
              <a:t>Random Processes -</a:t>
            </a:r>
            <a:br>
              <a:rPr lang="en-US" altLang="en-US" sz="4000" b="1"/>
            </a:br>
            <a:r>
              <a:rPr lang="en-US" altLang="en-US" sz="4000" b="1"/>
              <a:t>Stationary Random Processes</a:t>
            </a:r>
            <a:endParaRPr lang="en-US" altLang="en-US" sz="8800">
              <a:solidFill>
                <a:srgbClr val="0000FF"/>
              </a:solidFill>
            </a:endParaRP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F1582A51-479A-4FD2-88B6-CA502AF265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4114800"/>
          </a:xfrm>
        </p:spPr>
        <p:txBody>
          <a:bodyPr/>
          <a:lstStyle/>
          <a:p>
            <a:pPr eaLnBrk="1" hangingPunct="1"/>
            <a:r>
              <a:rPr lang="en-US" altLang="en-US" sz="2800" b="1"/>
              <a:t>Stationary Random Processes: The stochastic process does not change character with respect to time.</a:t>
            </a:r>
          </a:p>
          <a:p>
            <a:pPr eaLnBrk="1" hangingPunct="1"/>
            <a:r>
              <a:rPr lang="en-US" altLang="en-US" sz="2800" b="1"/>
              <a:t>Examples</a:t>
            </a:r>
          </a:p>
          <a:p>
            <a:pPr eaLnBrk="1" hangingPunct="1"/>
            <a:r>
              <a:rPr lang="en-US" altLang="en-US" sz="2800" b="1"/>
              <a:t>Types</a:t>
            </a:r>
          </a:p>
          <a:p>
            <a:pPr lvl="1" eaLnBrk="1" hangingPunct="1"/>
            <a:r>
              <a:rPr lang="en-US" altLang="en-US" sz="2400" b="1"/>
              <a:t>Strict stationarity</a:t>
            </a:r>
          </a:p>
          <a:p>
            <a:pPr lvl="1" eaLnBrk="1" hangingPunct="1"/>
            <a:r>
              <a:rPr lang="en-US" altLang="en-US" sz="2400" b="1"/>
              <a:t>Stationary in the Wide Sense (Wide Sense Stationary)</a:t>
            </a:r>
          </a:p>
          <a:p>
            <a:pPr eaLnBrk="1" hangingPunct="1"/>
            <a:r>
              <a:rPr lang="en-US" altLang="en-US" sz="2800" b="1"/>
              <a:t>Cyclostationary - stationary in a periodic sense</a:t>
            </a:r>
          </a:p>
        </p:txBody>
      </p:sp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>
            <a:extLst>
              <a:ext uri="{FF2B5EF4-FFF2-40B4-BE49-F238E27FC236}">
                <a16:creationId xmlns:a16="http://schemas.microsoft.com/office/drawing/2014/main" id="{65677636-BD30-411E-AC95-A47E373CA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1400"/>
              <a:t>copyright Robert J. Marks II</a:t>
            </a:r>
          </a:p>
        </p:txBody>
      </p:sp>
      <p:sp>
        <p:nvSpPr>
          <p:cNvPr id="6147" name="Rectangle 2" descr="Large confetti">
            <a:extLst>
              <a:ext uri="{FF2B5EF4-FFF2-40B4-BE49-F238E27FC236}">
                <a16:creationId xmlns:a16="http://schemas.microsoft.com/office/drawing/2014/main" id="{499B4BC8-D048-4786-A8CD-1FADEA0177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/>
              <a:t>Strict Stationarity</a:t>
            </a:r>
            <a:endParaRPr lang="en-US" altLang="en-US" sz="8800">
              <a:solidFill>
                <a:srgbClr val="0000FF"/>
              </a:solidFill>
            </a:endParaRP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9D193992-7A0A-4019-B2FB-81E18EDBA2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4114800"/>
          </a:xfrm>
        </p:spPr>
        <p:txBody>
          <a:bodyPr/>
          <a:lstStyle/>
          <a:p>
            <a:pPr eaLnBrk="1" hangingPunct="1"/>
            <a:r>
              <a:rPr lang="en-US" altLang="en-US" i="1" dirty="0"/>
              <a:t>X(t)</a:t>
            </a:r>
            <a:r>
              <a:rPr lang="en-US" altLang="en-US" b="1" dirty="0"/>
              <a:t> is stationary in the strict sense if, for all </a:t>
            </a:r>
            <a:r>
              <a:rPr lang="en-US" altLang="en-US" i="1" dirty="0"/>
              <a:t>k</a:t>
            </a:r>
            <a:r>
              <a:rPr lang="en-US" altLang="en-US" b="1" dirty="0"/>
              <a:t> and </a:t>
            </a:r>
            <a:r>
              <a:rPr lang="en-US" altLang="en-US" i="1" dirty="0">
                <a:sym typeface="Symbol" panose="05050102010706020507" pitchFamily="18" charset="2"/>
              </a:rPr>
              <a:t></a:t>
            </a:r>
            <a:r>
              <a:rPr lang="en-US" altLang="en-US" b="1" dirty="0">
                <a:sym typeface="Symbol" panose="05050102010706020507" pitchFamily="18" charset="2"/>
              </a:rPr>
              <a:t>  </a:t>
            </a:r>
            <a:r>
              <a:rPr lang="en-US" altLang="en-US" b="1" dirty="0"/>
              <a:t>and choices of (</a:t>
            </a:r>
            <a:r>
              <a:rPr lang="en-US" altLang="en-US" i="1" dirty="0"/>
              <a:t>t</a:t>
            </a:r>
            <a:r>
              <a:rPr lang="en-US" altLang="en-US" b="1" baseline="-25000" dirty="0"/>
              <a:t>1</a:t>
            </a:r>
            <a:r>
              <a:rPr lang="en-US" altLang="en-US" b="1" dirty="0"/>
              <a:t>, </a:t>
            </a:r>
            <a:r>
              <a:rPr lang="en-US" altLang="en-US" i="1" dirty="0"/>
              <a:t>t</a:t>
            </a:r>
            <a:r>
              <a:rPr lang="en-US" altLang="en-US" b="1" baseline="-25000" dirty="0"/>
              <a:t>2…, </a:t>
            </a:r>
            <a:r>
              <a:rPr lang="en-US" altLang="en-US" i="1" dirty="0" err="1"/>
              <a:t>t</a:t>
            </a:r>
            <a:r>
              <a:rPr lang="en-US" altLang="en-US" i="1" baseline="-25000" dirty="0" err="1"/>
              <a:t>k</a:t>
            </a:r>
            <a:r>
              <a:rPr lang="en-US" altLang="en-US" b="1" baseline="-25000" dirty="0"/>
              <a:t> </a:t>
            </a:r>
            <a:r>
              <a:rPr lang="en-US" altLang="en-US" b="1" dirty="0"/>
              <a:t>), </a:t>
            </a:r>
          </a:p>
          <a:p>
            <a:pPr eaLnBrk="1" hangingPunct="1"/>
            <a:endParaRPr lang="en-US" altLang="en-US" b="1" dirty="0"/>
          </a:p>
          <a:p>
            <a:pPr eaLnBrk="1" hangingPunct="1"/>
            <a:endParaRPr lang="en-US" altLang="en-US" b="1" dirty="0"/>
          </a:p>
          <a:p>
            <a:pPr eaLnBrk="1" hangingPunct="1"/>
            <a:endParaRPr lang="en-US" altLang="en-US" b="1" dirty="0"/>
          </a:p>
          <a:p>
            <a:pPr eaLnBrk="1" hangingPunct="1"/>
            <a:r>
              <a:rPr lang="en-US" altLang="en-US" b="1" dirty="0"/>
              <a:t>In other words, all CDF’s are independent of the choice of time origin.</a:t>
            </a:r>
          </a:p>
        </p:txBody>
      </p:sp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40C7F873-CFA7-4850-94B4-DAEB19076E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4507364"/>
              </p:ext>
            </p:extLst>
          </p:nvPr>
        </p:nvGraphicFramePr>
        <p:xfrm>
          <a:off x="611559" y="3418194"/>
          <a:ext cx="4983431" cy="11269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33600" imgH="482600" progId="Equation.3">
                  <p:embed/>
                </p:oleObj>
              </mc:Choice>
              <mc:Fallback>
                <p:oleObj name="Equation" r:id="rId3" imgW="2133600" imgH="482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59" y="3418194"/>
                        <a:ext cx="4983431" cy="11269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>
            <a:extLst>
              <a:ext uri="{FF2B5EF4-FFF2-40B4-BE49-F238E27FC236}">
                <a16:creationId xmlns:a16="http://schemas.microsoft.com/office/drawing/2014/main" id="{8692F6D2-11E8-40DE-922B-6B19998F5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1400"/>
              <a:t>copyright Robert J. Marks II</a:t>
            </a:r>
          </a:p>
        </p:txBody>
      </p:sp>
      <p:sp>
        <p:nvSpPr>
          <p:cNvPr id="7171" name="Rectangle 2" descr="Large confetti">
            <a:extLst>
              <a:ext uri="{FF2B5EF4-FFF2-40B4-BE49-F238E27FC236}">
                <a16:creationId xmlns:a16="http://schemas.microsoft.com/office/drawing/2014/main" id="{C28FDC13-FFA6-465C-9B1C-F6CA78666B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/>
              <a:t>Strict Stationarity-example</a:t>
            </a:r>
            <a:endParaRPr lang="en-US" altLang="en-US" sz="8800">
              <a:solidFill>
                <a:srgbClr val="0000FF"/>
              </a:solidFill>
            </a:endParaRP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8D37274E-9375-426E-9ED1-6B89410BCC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4114800"/>
          </a:xfrm>
        </p:spPr>
        <p:txBody>
          <a:bodyPr/>
          <a:lstStyle/>
          <a:p>
            <a:pPr eaLnBrk="1" hangingPunct="1"/>
            <a:r>
              <a:rPr lang="en-US" altLang="en-US" dirty="0"/>
              <a:t>All </a:t>
            </a:r>
            <a:r>
              <a:rPr lang="en-US" altLang="en-US" dirty="0" err="1"/>
              <a:t>iid</a:t>
            </a:r>
            <a:r>
              <a:rPr lang="en-US" altLang="en-US" dirty="0"/>
              <a:t> random processes are strictly stationary.  Using continuous notation… </a:t>
            </a:r>
            <a:endParaRPr lang="en-US" altLang="en-US" b="1" dirty="0"/>
          </a:p>
          <a:p>
            <a:pPr eaLnBrk="1" hangingPunct="1"/>
            <a:endParaRPr lang="en-US" altLang="en-US" b="1" dirty="0"/>
          </a:p>
          <a:p>
            <a:pPr eaLnBrk="1" hangingPunct="1"/>
            <a:endParaRPr lang="en-US" altLang="en-US" b="1" dirty="0"/>
          </a:p>
          <a:p>
            <a:pPr eaLnBrk="1" hangingPunct="1"/>
            <a:endParaRPr lang="en-US" altLang="en-US" b="1" dirty="0"/>
          </a:p>
          <a:p>
            <a:pPr eaLnBrk="1" hangingPunct="1">
              <a:buFontTx/>
              <a:buNone/>
            </a:pPr>
            <a:endParaRPr lang="en-US" altLang="en-US" b="1" dirty="0"/>
          </a:p>
        </p:txBody>
      </p:sp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B8BEA610-E736-4B8A-9EFB-7A4CD97AAF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2865688"/>
              </p:ext>
            </p:extLst>
          </p:nvPr>
        </p:nvGraphicFramePr>
        <p:xfrm>
          <a:off x="575556" y="3360897"/>
          <a:ext cx="4804382" cy="1660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33600" imgH="736600" progId="Equation.3">
                  <p:embed/>
                </p:oleObj>
              </mc:Choice>
              <mc:Fallback>
                <p:oleObj name="Equation" r:id="rId3" imgW="2133600" imgH="736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556" y="3360897"/>
                        <a:ext cx="4804382" cy="166020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>
            <a:extLst>
              <a:ext uri="{FF2B5EF4-FFF2-40B4-BE49-F238E27FC236}">
                <a16:creationId xmlns:a16="http://schemas.microsoft.com/office/drawing/2014/main" id="{99C34D9B-D285-4315-ADA2-02DF32433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1400"/>
              <a:t>copyright Robert J. Marks II</a:t>
            </a:r>
          </a:p>
        </p:txBody>
      </p:sp>
      <p:sp>
        <p:nvSpPr>
          <p:cNvPr id="8195" name="Rectangle 2" descr="Large confetti">
            <a:extLst>
              <a:ext uri="{FF2B5EF4-FFF2-40B4-BE49-F238E27FC236}">
                <a16:creationId xmlns:a16="http://schemas.microsoft.com/office/drawing/2014/main" id="{9818E2E7-7533-4CCC-AE3E-62314B3472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/>
              <a:t>Strict Stationarity-example</a:t>
            </a:r>
            <a:endParaRPr lang="en-US" altLang="en-US" sz="8800">
              <a:solidFill>
                <a:srgbClr val="0000FF"/>
              </a:solidFill>
            </a:endParaRP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A4139A5D-379E-4266-A116-314CFBCC44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4114800"/>
          </a:xfrm>
        </p:spPr>
        <p:txBody>
          <a:bodyPr/>
          <a:lstStyle/>
          <a:p>
            <a:pPr eaLnBrk="1" hangingPunct="1"/>
            <a:r>
              <a:rPr lang="en-US" altLang="en-US" sz="2400"/>
              <a:t>The telegraph signal is strict sense stationary when the origin is randomized with a 50-50 coin flip (see the Flip Theorem) .  Using independent increment property:</a:t>
            </a:r>
          </a:p>
          <a:p>
            <a:pPr eaLnBrk="1" hangingPunct="1"/>
            <a:endParaRPr lang="en-US" altLang="en-US" sz="2400"/>
          </a:p>
          <a:p>
            <a:pPr eaLnBrk="1" hangingPunct="1"/>
            <a:endParaRPr lang="en-US" altLang="en-US" sz="2400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 sz="2800"/>
          </a:p>
          <a:p>
            <a:pPr eaLnBrk="1" hangingPunct="1"/>
            <a:r>
              <a:rPr lang="en-US" altLang="en-US" sz="2800"/>
              <a:t>Substituting                             gives the same results! </a:t>
            </a:r>
            <a:endParaRPr lang="en-US" altLang="en-US" sz="2800" b="1"/>
          </a:p>
          <a:p>
            <a:pPr eaLnBrk="1" hangingPunct="1"/>
            <a:endParaRPr lang="en-US" altLang="en-US" sz="2800" b="1"/>
          </a:p>
          <a:p>
            <a:pPr eaLnBrk="1" hangingPunct="1"/>
            <a:endParaRPr lang="en-US" altLang="en-US" b="1"/>
          </a:p>
          <a:p>
            <a:pPr eaLnBrk="1" hangingPunct="1"/>
            <a:endParaRPr lang="en-US" altLang="en-US" b="1"/>
          </a:p>
          <a:p>
            <a:pPr eaLnBrk="1" hangingPunct="1">
              <a:buFontTx/>
              <a:buNone/>
            </a:pPr>
            <a:endParaRPr lang="en-US" altLang="en-US" b="1"/>
          </a:p>
        </p:txBody>
      </p:sp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E33482D8-D07E-4E5F-A2DB-A1DD2C7E1F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9875" y="3429000"/>
          <a:ext cx="8528050" cy="177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394200" imgH="914400" progId="Equation.3">
                  <p:embed/>
                </p:oleObj>
              </mc:Choice>
              <mc:Fallback>
                <p:oleObj name="Equation" r:id="rId3" imgW="4394200" imgH="914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875" y="3429000"/>
                        <a:ext cx="8528050" cy="177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5">
            <a:extLst>
              <a:ext uri="{FF2B5EF4-FFF2-40B4-BE49-F238E27FC236}">
                <a16:creationId xmlns:a16="http://schemas.microsoft.com/office/drawing/2014/main" id="{79AAD9D5-5D5E-4BFD-90BB-6D68872010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5334000"/>
          <a:ext cx="241617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44600" imgH="228600" progId="Equation.3">
                  <p:embed/>
                </p:oleObj>
              </mc:Choice>
              <mc:Fallback>
                <p:oleObj name="Equation" r:id="rId5" imgW="12446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334000"/>
                        <a:ext cx="2416175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>
            <a:extLst>
              <a:ext uri="{FF2B5EF4-FFF2-40B4-BE49-F238E27FC236}">
                <a16:creationId xmlns:a16="http://schemas.microsoft.com/office/drawing/2014/main" id="{6C56C49E-7DAB-443D-AB56-B7CEAFB22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1400"/>
              <a:t>copyright Robert J. Marks II</a:t>
            </a:r>
          </a:p>
        </p:txBody>
      </p:sp>
      <p:pic>
        <p:nvPicPr>
          <p:cNvPr id="9219" name="Picture 9" descr="http://cialab.ee.washington.edu/Marks-Stuff/chortles/IMG00115.GIF">
            <a:extLst>
              <a:ext uri="{FF2B5EF4-FFF2-40B4-BE49-F238E27FC236}">
                <a16:creationId xmlns:a16="http://schemas.microsoft.com/office/drawing/2014/main" id="{BA586A47-5E7E-4325-AC5F-EDA5EC3E25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533400"/>
            <a:ext cx="3429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Rectangle 2" descr="Large confetti">
            <a:extLst>
              <a:ext uri="{FF2B5EF4-FFF2-40B4-BE49-F238E27FC236}">
                <a16:creationId xmlns:a16="http://schemas.microsoft.com/office/drawing/2014/main" id="{669B77E4-1FBF-4134-8476-FEF13182F9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/>
              <a:t>Strict Stationarity:</a:t>
            </a:r>
            <a:br>
              <a:rPr lang="en-US" altLang="en-US" sz="4000" b="1"/>
            </a:br>
            <a:r>
              <a:rPr lang="en-US" altLang="en-US" sz="4000" b="1"/>
              <a:t>necessary conditions</a:t>
            </a:r>
            <a:endParaRPr lang="en-US" altLang="en-US" sz="8800">
              <a:solidFill>
                <a:srgbClr val="0000FF"/>
              </a:solidFill>
            </a:endParaRPr>
          </a:p>
        </p:txBody>
      </p:sp>
      <p:sp>
        <p:nvSpPr>
          <p:cNvPr id="9221" name="Rectangle 3">
            <a:extLst>
              <a:ext uri="{FF2B5EF4-FFF2-40B4-BE49-F238E27FC236}">
                <a16:creationId xmlns:a16="http://schemas.microsoft.com/office/drawing/2014/main" id="{3CBD48D0-D82E-430D-9270-00E99C01A4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4114800"/>
          </a:xfrm>
        </p:spPr>
        <p:txBody>
          <a:bodyPr/>
          <a:lstStyle/>
          <a:p>
            <a:pPr marL="609600" indent="-609600" eaLnBrk="1" hangingPunct="1"/>
            <a:r>
              <a:rPr lang="en-US" altLang="en-US" sz="2400"/>
              <a:t>If </a:t>
            </a:r>
            <a:r>
              <a:rPr lang="en-US" altLang="en-US" sz="2400" i="1"/>
              <a:t>X(t)</a:t>
            </a:r>
            <a:r>
              <a:rPr lang="en-US" altLang="en-US" sz="2400"/>
              <a:t> is stationary in the strict sense, </a:t>
            </a:r>
          </a:p>
          <a:p>
            <a:pPr marL="990600" lvl="1" indent="-533400" eaLnBrk="1" hangingPunct="1">
              <a:buFont typeface="Wingdings" panose="05000000000000000000" pitchFamily="2" charset="2"/>
              <a:buAutoNum type="arabicPeriod"/>
            </a:pPr>
            <a:r>
              <a:rPr lang="en-US" altLang="en-US" sz="2400"/>
              <a:t>the mean is a constant for all time</a:t>
            </a:r>
          </a:p>
          <a:p>
            <a:pPr marL="990600" lvl="1" indent="-533400" eaLnBrk="1" hangingPunct="1">
              <a:buFont typeface="Wingdings" panose="05000000000000000000" pitchFamily="2" charset="2"/>
              <a:buAutoNum type="arabicPeriod"/>
            </a:pPr>
            <a:endParaRPr lang="en-US" altLang="en-US" sz="2400"/>
          </a:p>
          <a:p>
            <a:pPr marL="990600" lvl="1" indent="-533400" eaLnBrk="1" hangingPunct="1">
              <a:buFont typeface="Wingdings" panose="05000000000000000000" pitchFamily="2" charset="2"/>
              <a:buAutoNum type="arabicPeriod"/>
            </a:pPr>
            <a:endParaRPr lang="en-US" altLang="en-US" sz="2400"/>
          </a:p>
          <a:p>
            <a:pPr marL="990600" lvl="1" indent="-533400" eaLnBrk="1" hangingPunct="1">
              <a:buFont typeface="Wingdings" panose="05000000000000000000" pitchFamily="2" charset="2"/>
              <a:buAutoNum type="arabicPeriod"/>
            </a:pPr>
            <a:r>
              <a:rPr lang="en-US" altLang="en-US" sz="2400"/>
              <a:t>The autocorrelation is a function of the distance between the points only</a:t>
            </a:r>
          </a:p>
          <a:p>
            <a:pPr marL="990600" lvl="1" indent="-533400" eaLnBrk="1" hangingPunct="1">
              <a:buFont typeface="Wingdings" panose="05000000000000000000" pitchFamily="2" charset="2"/>
              <a:buAutoNum type="arabicPeriod"/>
            </a:pPr>
            <a:endParaRPr lang="en-US" altLang="en-US" sz="2400"/>
          </a:p>
          <a:p>
            <a:pPr marL="990600" lvl="1" indent="-533400" eaLnBrk="1" hangingPunct="1">
              <a:buFont typeface="Wingdings" panose="05000000000000000000" pitchFamily="2" charset="2"/>
              <a:buAutoNum type="arabicPeriod"/>
            </a:pPr>
            <a:endParaRPr lang="en-US" altLang="en-US" sz="2400"/>
          </a:p>
          <a:p>
            <a:pPr marL="990600" lvl="1" indent="-533400" eaLnBrk="1" hangingPunct="1">
              <a:buFont typeface="Wingdings" panose="05000000000000000000" pitchFamily="2" charset="2"/>
              <a:buNone/>
            </a:pPr>
            <a:r>
              <a:rPr lang="en-US" altLang="en-US" sz="1800" b="1"/>
              <a:t>Note: In 2, autocovariance could be substituted with autocorrelation with the same result.</a:t>
            </a:r>
          </a:p>
        </p:txBody>
      </p:sp>
      <p:graphicFrame>
        <p:nvGraphicFramePr>
          <p:cNvPr id="2" name="Object 5">
            <a:extLst>
              <a:ext uri="{FF2B5EF4-FFF2-40B4-BE49-F238E27FC236}">
                <a16:creationId xmlns:a16="http://schemas.microsoft.com/office/drawing/2014/main" id="{71A4A2DE-111C-4F3A-9780-CD018DD2C8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6600" y="3276600"/>
          <a:ext cx="198120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2447" imgH="215806" progId="Equation.3">
                  <p:embed/>
                </p:oleObj>
              </mc:Choice>
              <mc:Fallback>
                <p:oleObj name="Equation" r:id="rId4" imgW="812447" imgH="215806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276600"/>
                        <a:ext cx="1981200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>
            <a:extLst>
              <a:ext uri="{FF2B5EF4-FFF2-40B4-BE49-F238E27FC236}">
                <a16:creationId xmlns:a16="http://schemas.microsoft.com/office/drawing/2014/main" id="{DD3A5286-260A-4ED4-90D8-F4077E5458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4800600"/>
          <a:ext cx="5540375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36800" imgH="215900" progId="Equation.3">
                  <p:embed/>
                </p:oleObj>
              </mc:Choice>
              <mc:Fallback>
                <p:oleObj name="Equation" r:id="rId6" imgW="2336800" imgH="2159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800600"/>
                        <a:ext cx="5540375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>
            <a:extLst>
              <a:ext uri="{FF2B5EF4-FFF2-40B4-BE49-F238E27FC236}">
                <a16:creationId xmlns:a16="http://schemas.microsoft.com/office/drawing/2014/main" id="{18711121-5579-4D98-919D-BEB485BE0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1400"/>
              <a:t>copyright Robert J. Marks II</a:t>
            </a:r>
          </a:p>
        </p:txBody>
      </p:sp>
      <p:sp>
        <p:nvSpPr>
          <p:cNvPr id="10243" name="Rectangle 2" descr="Large confetti">
            <a:extLst>
              <a:ext uri="{FF2B5EF4-FFF2-40B4-BE49-F238E27FC236}">
                <a16:creationId xmlns:a16="http://schemas.microsoft.com/office/drawing/2014/main" id="{9C2BD37B-CE58-40BE-8346-14D3B492F2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/>
              <a:t>Wide Sense Stationarity RP’s</a:t>
            </a:r>
            <a:endParaRPr lang="en-US" altLang="en-US" sz="8800">
              <a:solidFill>
                <a:srgbClr val="0000FF"/>
              </a:solidFill>
            </a:endParaRPr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2F288D87-8BC1-4BDA-AEA7-9E178D520B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286000"/>
            <a:ext cx="8686800" cy="4114800"/>
          </a:xfrm>
        </p:spPr>
        <p:txBody>
          <a:bodyPr/>
          <a:lstStyle/>
          <a:p>
            <a:pPr marL="609600" indent="-609600" eaLnBrk="1" hangingPunct="1"/>
            <a:r>
              <a:rPr lang="en-US" altLang="en-US" sz="2400" i="1"/>
              <a:t>X(t)</a:t>
            </a:r>
            <a:r>
              <a:rPr lang="en-US" altLang="en-US" sz="2400"/>
              <a:t> is wide sense stationary if</a:t>
            </a:r>
          </a:p>
          <a:p>
            <a:pPr marL="990600" lvl="1" indent="-533400" eaLnBrk="1" hangingPunct="1">
              <a:buFont typeface="Wingdings" panose="05000000000000000000" pitchFamily="2" charset="2"/>
              <a:buAutoNum type="arabicPeriod"/>
            </a:pPr>
            <a:r>
              <a:rPr lang="en-US" altLang="en-US" sz="2000"/>
              <a:t>The mean is a constant for all time</a:t>
            </a:r>
          </a:p>
          <a:p>
            <a:pPr marL="990600" lvl="1" indent="-533400" eaLnBrk="1" hangingPunct="1">
              <a:buFont typeface="Wingdings" panose="05000000000000000000" pitchFamily="2" charset="2"/>
              <a:buAutoNum type="arabicPeriod"/>
            </a:pPr>
            <a:endParaRPr lang="en-US" altLang="en-US" sz="2000"/>
          </a:p>
          <a:p>
            <a:pPr marL="990600" lvl="1" indent="-533400" eaLnBrk="1" hangingPunct="1">
              <a:buFont typeface="Wingdings" panose="05000000000000000000" pitchFamily="2" charset="2"/>
              <a:buAutoNum type="arabicPeriod"/>
            </a:pPr>
            <a:endParaRPr lang="en-US" altLang="en-US" sz="2000"/>
          </a:p>
          <a:p>
            <a:pPr marL="990600" lvl="1" indent="-533400" eaLnBrk="1" hangingPunct="1">
              <a:buFont typeface="Wingdings" panose="05000000000000000000" pitchFamily="2" charset="2"/>
              <a:buAutoNum type="arabicPeriod"/>
            </a:pPr>
            <a:r>
              <a:rPr lang="en-US" altLang="en-US" sz="2000"/>
              <a:t>The autocovariance is a function of the distance between the points only</a:t>
            </a:r>
          </a:p>
          <a:p>
            <a:pPr marL="990600" lvl="1" indent="-533400" eaLnBrk="1" hangingPunct="1">
              <a:buFont typeface="Wingdings" panose="05000000000000000000" pitchFamily="2" charset="2"/>
              <a:buAutoNum type="arabicPeriod"/>
            </a:pPr>
            <a:endParaRPr lang="en-US" altLang="en-US" sz="2000"/>
          </a:p>
          <a:p>
            <a:pPr marL="990600" lvl="1" indent="-533400" eaLnBrk="1" hangingPunct="1">
              <a:buFont typeface="Wingdings" panose="05000000000000000000" pitchFamily="2" charset="2"/>
              <a:buAutoNum type="arabicPeriod"/>
            </a:pPr>
            <a:endParaRPr lang="en-US" altLang="en-US" sz="2000"/>
          </a:p>
          <a:p>
            <a:pPr marL="990600" lvl="1" indent="-533400" eaLnBrk="1" hangingPunct="1">
              <a:buFont typeface="Wingdings" panose="05000000000000000000" pitchFamily="2" charset="2"/>
              <a:buNone/>
            </a:pPr>
            <a:r>
              <a:rPr lang="en-US" altLang="en-US" sz="1600" b="1"/>
              <a:t>Notes: </a:t>
            </a:r>
          </a:p>
          <a:p>
            <a:pPr marL="990600" lvl="1" indent="-533400" eaLnBrk="1" hangingPunct="1"/>
            <a:r>
              <a:rPr lang="en-US" altLang="en-US" sz="1600" b="1"/>
              <a:t>In 2, autocovariance could be substituted with autocorrelation with the same result.</a:t>
            </a:r>
          </a:p>
          <a:p>
            <a:pPr marL="990600" lvl="1" indent="-533400" eaLnBrk="1" hangingPunct="1"/>
            <a:r>
              <a:rPr lang="en-US" altLang="en-US" sz="1600" b="1"/>
              <a:t>All strictly stationary processes are wide sense stationary</a:t>
            </a:r>
          </a:p>
          <a:p>
            <a:pPr marL="609600" indent="-609600" eaLnBrk="1" hangingPunct="1">
              <a:buFontTx/>
              <a:buNone/>
            </a:pPr>
            <a:endParaRPr lang="en-US" altLang="en-US" sz="1600" b="1"/>
          </a:p>
        </p:txBody>
      </p:sp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4D3974E9-52F1-4B8A-AAD3-01694C2EFD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0" y="3200400"/>
          <a:ext cx="205740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12447" imgH="215806" progId="Equation.3">
                  <p:embed/>
                </p:oleObj>
              </mc:Choice>
              <mc:Fallback>
                <p:oleObj name="Equation" r:id="rId3" imgW="812447" imgH="215806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200400"/>
                        <a:ext cx="2057400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>
            <a:extLst>
              <a:ext uri="{FF2B5EF4-FFF2-40B4-BE49-F238E27FC236}">
                <a16:creationId xmlns:a16="http://schemas.microsoft.com/office/drawing/2014/main" id="{6F4DAE98-3852-4CE3-B50D-ECDFC10AF0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2600" y="4419600"/>
          <a:ext cx="5540375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336800" imgH="215900" progId="Equation.3">
                  <p:embed/>
                </p:oleObj>
              </mc:Choice>
              <mc:Fallback>
                <p:oleObj name="Equation" r:id="rId5" imgW="2336800" imgH="2159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419600"/>
                        <a:ext cx="5540375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>
            <a:extLst>
              <a:ext uri="{FF2B5EF4-FFF2-40B4-BE49-F238E27FC236}">
                <a16:creationId xmlns:a16="http://schemas.microsoft.com/office/drawing/2014/main" id="{CA79F1D1-4131-47DF-9A7B-70EBF5A65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1400"/>
              <a:t>copyright Robert J. Marks II</a:t>
            </a:r>
          </a:p>
        </p:txBody>
      </p:sp>
      <p:pic>
        <p:nvPicPr>
          <p:cNvPr id="11267" name="Picture 9" descr="http://cialab.ee.washington.edu/Marks-Stuff/chortles/IMG00115.GIF">
            <a:extLst>
              <a:ext uri="{FF2B5EF4-FFF2-40B4-BE49-F238E27FC236}">
                <a16:creationId xmlns:a16="http://schemas.microsoft.com/office/drawing/2014/main" id="{89356833-8A0B-4E19-A9BF-77D4188494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2378" y="13637"/>
            <a:ext cx="1191344" cy="1191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Rectangle 2" descr="Large confetti">
            <a:extLst>
              <a:ext uri="{FF2B5EF4-FFF2-40B4-BE49-F238E27FC236}">
                <a16:creationId xmlns:a16="http://schemas.microsoft.com/office/drawing/2014/main" id="{3239E8B4-4CDE-4808-8CC1-AB2B266F75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/>
              <a:t>Wide Sense Stationarity RP’s: Average Power</a:t>
            </a:r>
            <a:endParaRPr lang="en-US" altLang="en-US" sz="8800">
              <a:solidFill>
                <a:srgbClr val="0000FF"/>
              </a:solidFill>
            </a:endParaRPr>
          </a:p>
        </p:txBody>
      </p:sp>
      <p:sp>
        <p:nvSpPr>
          <p:cNvPr id="11269" name="Rectangle 3">
            <a:extLst>
              <a:ext uri="{FF2B5EF4-FFF2-40B4-BE49-F238E27FC236}">
                <a16:creationId xmlns:a16="http://schemas.microsoft.com/office/drawing/2014/main" id="{0BC83FA6-EA67-49E2-B825-47CB5AE67E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8686800" cy="4114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altLang="en-US" sz="2400"/>
              <a:t>Recall average power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altLang="en-US" sz="2400"/>
          </a:p>
          <a:p>
            <a:pPr marL="609600" indent="-609600" eaLnBrk="1" hangingPunct="1">
              <a:lnSpc>
                <a:spcPct val="90000"/>
              </a:lnSpc>
            </a:pPr>
            <a:r>
              <a:rPr lang="en-US" altLang="en-US" sz="2400"/>
              <a:t>In general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altLang="en-US" sz="2400"/>
          </a:p>
          <a:p>
            <a:pPr marL="609600" indent="-609600" eaLnBrk="1" hangingPunct="1">
              <a:lnSpc>
                <a:spcPct val="90000"/>
              </a:lnSpc>
            </a:pPr>
            <a:r>
              <a:rPr lang="en-US" altLang="en-US" sz="2400"/>
              <a:t>Thus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altLang="en-US" sz="2400"/>
          </a:p>
          <a:p>
            <a:pPr marL="609600" indent="-609600" eaLnBrk="1" hangingPunct="1">
              <a:lnSpc>
                <a:spcPct val="90000"/>
              </a:lnSpc>
            </a:pPr>
            <a:r>
              <a:rPr lang="en-US" altLang="en-US" sz="2400"/>
              <a:t>If </a:t>
            </a:r>
            <a:r>
              <a:rPr lang="en-US" altLang="en-US" sz="2400" i="1"/>
              <a:t>X(t)</a:t>
            </a:r>
            <a:r>
              <a:rPr lang="en-US" altLang="en-US" sz="2400"/>
              <a:t> is wide sense stationary, this means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altLang="en-US" sz="2400"/>
          </a:p>
          <a:p>
            <a:pPr marL="609600" indent="-609600" eaLnBrk="1" hangingPunct="1">
              <a:lnSpc>
                <a:spcPct val="90000"/>
              </a:lnSpc>
            </a:pPr>
            <a:endParaRPr lang="en-US" altLang="en-US" sz="2400"/>
          </a:p>
          <a:p>
            <a:pPr marL="609600" indent="-609600" eaLnBrk="1" hangingPunct="1">
              <a:lnSpc>
                <a:spcPct val="90000"/>
              </a:lnSpc>
            </a:pPr>
            <a:r>
              <a:rPr lang="en-US" altLang="en-US" sz="2400"/>
              <a:t>If you stick your finger in a socket, this is what you feel</a:t>
            </a:r>
          </a:p>
          <a:p>
            <a:pPr marL="990600" lvl="1" indent="-5334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en-US" altLang="en-US" sz="2000"/>
          </a:p>
          <a:p>
            <a:pPr marL="990600" lvl="1" indent="-5334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en-US" altLang="en-US" sz="20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altLang="en-US" sz="1600" b="1"/>
          </a:p>
        </p:txBody>
      </p:sp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63A01748-3891-4C4E-A64C-705D80D2AC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1828800"/>
          <a:ext cx="2743200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31366" imgH="266584" progId="Equation.3">
                  <p:embed/>
                </p:oleObj>
              </mc:Choice>
              <mc:Fallback>
                <p:oleObj name="Equation" r:id="rId4" imgW="1231366" imgH="266584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828800"/>
                        <a:ext cx="2743200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>
            <a:extLst>
              <a:ext uri="{FF2B5EF4-FFF2-40B4-BE49-F238E27FC236}">
                <a16:creationId xmlns:a16="http://schemas.microsoft.com/office/drawing/2014/main" id="{B8040612-5DC1-4120-882C-B2CD161EF8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2667000"/>
          <a:ext cx="3733800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74117" imgH="215806" progId="Equation.3">
                  <p:embed/>
                </p:oleObj>
              </mc:Choice>
              <mc:Fallback>
                <p:oleObj name="Equation" r:id="rId6" imgW="1574117" imgH="215806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667000"/>
                        <a:ext cx="3733800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>
            <a:extLst>
              <a:ext uri="{FF2B5EF4-FFF2-40B4-BE49-F238E27FC236}">
                <a16:creationId xmlns:a16="http://schemas.microsoft.com/office/drawing/2014/main" id="{02BDFDCC-A870-49B7-BB0E-54AC3B61BF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2600" y="3505200"/>
          <a:ext cx="6775450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57500" imgH="266700" progId="Equation.3">
                  <p:embed/>
                </p:oleObj>
              </mc:Choice>
              <mc:Fallback>
                <p:oleObj name="Equation" r:id="rId8" imgW="2857500" imgH="2667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505200"/>
                        <a:ext cx="6775450" cy="63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>
            <a:extLst>
              <a:ext uri="{FF2B5EF4-FFF2-40B4-BE49-F238E27FC236}">
                <a16:creationId xmlns:a16="http://schemas.microsoft.com/office/drawing/2014/main" id="{AF862AA6-C693-4DA6-9DB8-EADEE950BA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4800600"/>
          <a:ext cx="39243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15312" imgH="266584" progId="Equation.3">
                  <p:embed/>
                </p:oleObj>
              </mc:Choice>
              <mc:Fallback>
                <p:oleObj name="Equation" r:id="rId10" imgW="1815312" imgH="266584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800600"/>
                        <a:ext cx="3924300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>
            <a:extLst>
              <a:ext uri="{FF2B5EF4-FFF2-40B4-BE49-F238E27FC236}">
                <a16:creationId xmlns:a16="http://schemas.microsoft.com/office/drawing/2014/main" id="{97090A4D-E5A5-4DB0-9170-C37E1CB90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1400"/>
              <a:t>copyright Robert J. Marks II</a:t>
            </a:r>
          </a:p>
        </p:txBody>
      </p:sp>
      <p:pic>
        <p:nvPicPr>
          <p:cNvPr id="12291" name="Picture 10" descr="http://cialab.ee.washington.edu/Marks-Stuff/chortles/IMG00115.GIF">
            <a:extLst>
              <a:ext uri="{FF2B5EF4-FFF2-40B4-BE49-F238E27FC236}">
                <a16:creationId xmlns:a16="http://schemas.microsoft.com/office/drawing/2014/main" id="{2B28B5F9-76E2-4A61-9056-BA75487CC9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0"/>
            <a:ext cx="1547664" cy="1547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Rectangle 2" descr="Large confetti">
            <a:extLst>
              <a:ext uri="{FF2B5EF4-FFF2-40B4-BE49-F238E27FC236}">
                <a16:creationId xmlns:a16="http://schemas.microsoft.com/office/drawing/2014/main" id="{53937933-6493-4367-9AE3-FCA589F1E7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/>
              <a:t>Wide Sense Stationarity RP’s: Average Power Example</a:t>
            </a:r>
            <a:endParaRPr lang="en-US" altLang="en-US" sz="8800">
              <a:solidFill>
                <a:srgbClr val="0000FF"/>
              </a:solidFill>
            </a:endParaRPr>
          </a:p>
        </p:txBody>
      </p:sp>
      <p:sp>
        <p:nvSpPr>
          <p:cNvPr id="12293" name="Rectangle 3">
            <a:extLst>
              <a:ext uri="{FF2B5EF4-FFF2-40B4-BE49-F238E27FC236}">
                <a16:creationId xmlns:a16="http://schemas.microsoft.com/office/drawing/2014/main" id="{91B2A06D-5BD3-4B80-A05A-B3E35288D4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8686800" cy="4114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altLang="en-US" sz="2400"/>
              <a:t>Let everything but </a:t>
            </a:r>
            <a:r>
              <a:rPr lang="en-US" altLang="en-US" sz="2400" i="1">
                <a:sym typeface="Symbol" panose="05050102010706020507" pitchFamily="18" charset="2"/>
              </a:rPr>
              <a:t></a:t>
            </a:r>
            <a:r>
              <a:rPr lang="en-US" altLang="en-US" sz="2400">
                <a:sym typeface="Symbol" panose="05050102010706020507" pitchFamily="18" charset="2"/>
              </a:rPr>
              <a:t>  be fixed in the stochastic process</a:t>
            </a:r>
            <a:r>
              <a:rPr lang="en-US" altLang="en-US" sz="2400"/>
              <a:t> 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altLang="en-US" sz="2400"/>
          </a:p>
          <a:p>
            <a:pPr marL="609600" indent="-609600" eaLnBrk="1" hangingPunct="1">
              <a:lnSpc>
                <a:spcPct val="90000"/>
              </a:lnSpc>
            </a:pPr>
            <a:r>
              <a:rPr lang="en-US" altLang="en-US" sz="2400"/>
              <a:t>Then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altLang="en-US" sz="2400"/>
          </a:p>
          <a:p>
            <a:pPr marL="609600" indent="-609600" eaLnBrk="1" hangingPunct="1">
              <a:lnSpc>
                <a:spcPct val="90000"/>
              </a:lnSpc>
            </a:pPr>
            <a:r>
              <a:rPr lang="en-US" altLang="en-US" sz="2400"/>
              <a:t>And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altLang="en-US" sz="2400"/>
          </a:p>
          <a:p>
            <a:pPr marL="609600" indent="-609600" eaLnBrk="1" hangingPunct="1">
              <a:lnSpc>
                <a:spcPct val="90000"/>
              </a:lnSpc>
            </a:pPr>
            <a:r>
              <a:rPr lang="en-US" altLang="en-US" sz="2400"/>
              <a:t>Then </a:t>
            </a:r>
            <a:r>
              <a:rPr lang="en-US" altLang="en-US" sz="2400" i="1"/>
              <a:t>X(t)</a:t>
            </a:r>
            <a:r>
              <a:rPr lang="en-US" altLang="en-US" sz="2400"/>
              <a:t> is wide sense stationary, with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altLang="en-US" sz="2400"/>
          </a:p>
          <a:p>
            <a:pPr marL="609600" indent="-609600" eaLnBrk="1" hangingPunct="1">
              <a:lnSpc>
                <a:spcPct val="90000"/>
              </a:lnSpc>
            </a:pPr>
            <a:r>
              <a:rPr lang="en-US" altLang="en-US" sz="2400"/>
              <a:t>And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altLang="en-US" sz="2400"/>
          </a:p>
          <a:p>
            <a:pPr marL="609600" indent="-609600" eaLnBrk="1" hangingPunct="1">
              <a:lnSpc>
                <a:spcPct val="90000"/>
              </a:lnSpc>
            </a:pPr>
            <a:r>
              <a:rPr lang="en-US" altLang="en-US" sz="2400"/>
              <a:t>Recall rms voltage of a sinusoid</a:t>
            </a:r>
          </a:p>
          <a:p>
            <a:pPr marL="990600" lvl="1" indent="-5334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400" b="1"/>
          </a:p>
        </p:txBody>
      </p:sp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DB0BE24C-8D05-4283-8BD7-B858624C66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5600" y="2286000"/>
          <a:ext cx="29702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3500" imgH="215900" progId="Equation.3">
                  <p:embed/>
                </p:oleObj>
              </mc:Choice>
              <mc:Fallback>
                <p:oleObj name="Equation" r:id="rId4" imgW="1333500" imgH="2159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286000"/>
                        <a:ext cx="29702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>
            <a:extLst>
              <a:ext uri="{FF2B5EF4-FFF2-40B4-BE49-F238E27FC236}">
                <a16:creationId xmlns:a16="http://schemas.microsoft.com/office/drawing/2014/main" id="{2AB4F8AA-7C37-47F8-AA6F-D63B49F6F4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2667000"/>
          <a:ext cx="1836738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74364" imgH="215806" progId="Equation.3">
                  <p:embed/>
                </p:oleObj>
              </mc:Choice>
              <mc:Fallback>
                <p:oleObj name="Equation" r:id="rId6" imgW="774364" imgH="215806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667000"/>
                        <a:ext cx="1836738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>
            <a:extLst>
              <a:ext uri="{FF2B5EF4-FFF2-40B4-BE49-F238E27FC236}">
                <a16:creationId xmlns:a16="http://schemas.microsoft.com/office/drawing/2014/main" id="{3E519FB8-83D1-47E7-A9DE-795CFEE5C4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04975" y="3246438"/>
          <a:ext cx="557053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49500" imgH="419100" progId="Equation.3">
                  <p:embed/>
                </p:oleObj>
              </mc:Choice>
              <mc:Fallback>
                <p:oleObj name="Equation" r:id="rId8" imgW="2349500" imgH="4191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4975" y="3246438"/>
                        <a:ext cx="5570538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>
            <a:extLst>
              <a:ext uri="{FF2B5EF4-FFF2-40B4-BE49-F238E27FC236}">
                <a16:creationId xmlns:a16="http://schemas.microsoft.com/office/drawing/2014/main" id="{94294EA1-8C36-48E6-A735-FE987EB637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4876800"/>
          <a:ext cx="3402013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74117" imgH="355446" progId="Equation.3">
                  <p:embed/>
                </p:oleObj>
              </mc:Choice>
              <mc:Fallback>
                <p:oleObj name="Equation" r:id="rId10" imgW="1574117" imgH="355446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876800"/>
                        <a:ext cx="3402013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>
            <a:extLst>
              <a:ext uri="{FF2B5EF4-FFF2-40B4-BE49-F238E27FC236}">
                <a16:creationId xmlns:a16="http://schemas.microsoft.com/office/drawing/2014/main" id="{0CCBEF69-30F3-4541-9295-D2F95F9C6A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51538" y="3962400"/>
          <a:ext cx="3192462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45616" imgH="444307" progId="Equation.3">
                  <p:embed/>
                </p:oleObj>
              </mc:Choice>
              <mc:Fallback>
                <p:oleObj name="Equation" r:id="rId12" imgW="1345616" imgH="444307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1538" y="3962400"/>
                        <a:ext cx="3192462" cy="105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>
            <a:extLst>
              <a:ext uri="{FF2B5EF4-FFF2-40B4-BE49-F238E27FC236}">
                <a16:creationId xmlns:a16="http://schemas.microsoft.com/office/drawing/2014/main" id="{ADD2B802-342F-4CE3-B2D9-1B9D43BF81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6800" y="5791200"/>
          <a:ext cx="1069975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95085" imgH="342751" progId="Equation.3">
                  <p:embed/>
                </p:oleObj>
              </mc:Choice>
              <mc:Fallback>
                <p:oleObj name="Equation" r:id="rId14" imgW="495085" imgH="342751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5791200"/>
                        <a:ext cx="1069975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icepaper">
  <a:themeElements>
    <a:clrScheme name="Ricepaper 2">
      <a:dk1>
        <a:srgbClr val="00264C"/>
      </a:dk1>
      <a:lt1>
        <a:srgbClr val="FFFFE9"/>
      </a:lt1>
      <a:dk2>
        <a:srgbClr val="333333"/>
      </a:dk2>
      <a:lt2>
        <a:srgbClr val="333333"/>
      </a:lt2>
      <a:accent1>
        <a:srgbClr val="78C0B2"/>
      </a:accent1>
      <a:accent2>
        <a:srgbClr val="262D4C"/>
      </a:accent2>
      <a:accent3>
        <a:srgbClr val="FFFFF2"/>
      </a:accent3>
      <a:accent4>
        <a:srgbClr val="001F40"/>
      </a:accent4>
      <a:accent5>
        <a:srgbClr val="BEDCD5"/>
      </a:accent5>
      <a:accent6>
        <a:srgbClr val="212844"/>
      </a:accent6>
      <a:hlink>
        <a:srgbClr val="598BBD"/>
      </a:hlink>
      <a:folHlink>
        <a:srgbClr val="4D4D4D"/>
      </a:folHlink>
    </a:clrScheme>
    <a:fontScheme name="Ricepaper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Ricepaper 1">
        <a:dk1>
          <a:srgbClr val="9D9475"/>
        </a:dk1>
        <a:lt1>
          <a:srgbClr val="333333"/>
        </a:lt1>
        <a:dk2>
          <a:srgbClr val="333300"/>
        </a:dk2>
        <a:lt2>
          <a:srgbClr val="333333"/>
        </a:lt2>
        <a:accent1>
          <a:srgbClr val="B3C39F"/>
        </a:accent1>
        <a:accent2>
          <a:srgbClr val="DCD9CE"/>
        </a:accent2>
        <a:accent3>
          <a:srgbClr val="ADADAA"/>
        </a:accent3>
        <a:accent4>
          <a:srgbClr val="2A2A2A"/>
        </a:accent4>
        <a:accent5>
          <a:srgbClr val="D6DECD"/>
        </a:accent5>
        <a:accent6>
          <a:srgbClr val="C7C4BA"/>
        </a:accent6>
        <a:hlink>
          <a:srgbClr val="CC9900"/>
        </a:hlink>
        <a:folHlink>
          <a:srgbClr val="ADA68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cepaper 2">
        <a:dk1>
          <a:srgbClr val="00264C"/>
        </a:dk1>
        <a:lt1>
          <a:srgbClr val="FFFFE9"/>
        </a:lt1>
        <a:dk2>
          <a:srgbClr val="333333"/>
        </a:dk2>
        <a:lt2>
          <a:srgbClr val="333333"/>
        </a:lt2>
        <a:accent1>
          <a:srgbClr val="78C0B2"/>
        </a:accent1>
        <a:accent2>
          <a:srgbClr val="262D4C"/>
        </a:accent2>
        <a:accent3>
          <a:srgbClr val="FFFFF2"/>
        </a:accent3>
        <a:accent4>
          <a:srgbClr val="001F40"/>
        </a:accent4>
        <a:accent5>
          <a:srgbClr val="BEDCD5"/>
        </a:accent5>
        <a:accent6>
          <a:srgbClr val="212844"/>
        </a:accent6>
        <a:hlink>
          <a:srgbClr val="598BBD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 3">
        <a:dk1>
          <a:srgbClr val="000000"/>
        </a:dk1>
        <a:lt1>
          <a:srgbClr val="F8F8F8"/>
        </a:lt1>
        <a:dk2>
          <a:srgbClr val="333333"/>
        </a:dk2>
        <a:lt2>
          <a:srgbClr val="5F5F5F"/>
        </a:lt2>
        <a:accent1>
          <a:srgbClr val="DDDDDD"/>
        </a:accent1>
        <a:accent2>
          <a:srgbClr val="808080"/>
        </a:accent2>
        <a:accent3>
          <a:srgbClr val="FBFBFB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 4">
        <a:dk1>
          <a:srgbClr val="00264C"/>
        </a:dk1>
        <a:lt1>
          <a:srgbClr val="FFFFFF"/>
        </a:lt1>
        <a:dk2>
          <a:srgbClr val="333333"/>
        </a:dk2>
        <a:lt2>
          <a:srgbClr val="2E697E"/>
        </a:lt2>
        <a:accent1>
          <a:srgbClr val="BAC8AA"/>
        </a:accent1>
        <a:accent2>
          <a:srgbClr val="6E9883"/>
        </a:accent2>
        <a:accent3>
          <a:srgbClr val="FFFFFF"/>
        </a:accent3>
        <a:accent4>
          <a:srgbClr val="001F40"/>
        </a:accent4>
        <a:accent5>
          <a:srgbClr val="D9E0D2"/>
        </a:accent5>
        <a:accent6>
          <a:srgbClr val="638976"/>
        </a:accent6>
        <a:hlink>
          <a:srgbClr val="CC9900"/>
        </a:hlink>
        <a:folHlink>
          <a:srgbClr val="7DAE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 5">
        <a:dk1>
          <a:srgbClr val="20374E"/>
        </a:dk1>
        <a:lt1>
          <a:srgbClr val="DCE4D2"/>
        </a:lt1>
        <a:dk2>
          <a:srgbClr val="333333"/>
        </a:dk2>
        <a:lt2>
          <a:srgbClr val="524C46"/>
        </a:lt2>
        <a:accent1>
          <a:srgbClr val="C9C491"/>
        </a:accent1>
        <a:accent2>
          <a:srgbClr val="8A776A"/>
        </a:accent2>
        <a:accent3>
          <a:srgbClr val="EBEFE5"/>
        </a:accent3>
        <a:accent4>
          <a:srgbClr val="1A2D41"/>
        </a:accent4>
        <a:accent5>
          <a:srgbClr val="E1DEC7"/>
        </a:accent5>
        <a:accent6>
          <a:srgbClr val="7D6B5F"/>
        </a:accent6>
        <a:hlink>
          <a:srgbClr val="67895F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Designs\Ricepaper.pot</Template>
  <TotalTime>343</TotalTime>
  <Words>661</Words>
  <Application>Microsoft Office PowerPoint</Application>
  <PresentationFormat>On-screen Show (4:3)</PresentationFormat>
  <Paragraphs>155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Cambria Math</vt:lpstr>
      <vt:lpstr>Times New Roman</vt:lpstr>
      <vt:lpstr>Wingdings</vt:lpstr>
      <vt:lpstr>Ricepaper</vt:lpstr>
      <vt:lpstr>Equation</vt:lpstr>
      <vt:lpstr>ECE 5345</vt:lpstr>
      <vt:lpstr>Random Processes - Stationary Random Processes</vt:lpstr>
      <vt:lpstr>Strict Stationarity</vt:lpstr>
      <vt:lpstr>Strict Stationarity-example</vt:lpstr>
      <vt:lpstr>Strict Stationarity-example</vt:lpstr>
      <vt:lpstr>Strict Stationarity: necessary conditions</vt:lpstr>
      <vt:lpstr>Wide Sense Stationarity RP’s</vt:lpstr>
      <vt:lpstr>Wide Sense Stationarity RP’s: Average Power</vt:lpstr>
      <vt:lpstr>Wide Sense Stationarity RP’s: Average Power Example</vt:lpstr>
      <vt:lpstr>Wide Sense Stationarity RP’s: Autocorrelation Properties</vt:lpstr>
      <vt:lpstr>Wide Sense Stationarity RP’s: Autocorrelation Properties</vt:lpstr>
      <vt:lpstr>Wide Sense Stationarity RP’s: Autocorrelation Properties</vt:lpstr>
      <vt:lpstr>Wide Sense Stationarity RP’s: Autocorrelation Properties</vt:lpstr>
      <vt:lpstr>Cyclostationary RP’s:</vt:lpstr>
      <vt:lpstr>Cyclostationary RP’s:</vt:lpstr>
      <vt:lpstr>Wide Sense Cyclostationary RP’s: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505</dc:title>
  <dc:creator>marks</dc:creator>
  <cp:lastModifiedBy>Marks, Robert</cp:lastModifiedBy>
  <cp:revision>40</cp:revision>
  <dcterms:created xsi:type="dcterms:W3CDTF">2001-08-02T08:29:07Z</dcterms:created>
  <dcterms:modified xsi:type="dcterms:W3CDTF">2021-04-08T17:09:07Z</dcterms:modified>
</cp:coreProperties>
</file>