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sldIdLst>
    <p:sldId id="256" r:id="rId2"/>
    <p:sldId id="257" r:id="rId3"/>
    <p:sldId id="282" r:id="rId4"/>
    <p:sldId id="259" r:id="rId5"/>
    <p:sldId id="284" r:id="rId6"/>
    <p:sldId id="260" r:id="rId7"/>
    <p:sldId id="285" r:id="rId8"/>
    <p:sldId id="262" r:id="rId9"/>
    <p:sldId id="276" r:id="rId10"/>
    <p:sldId id="264" r:id="rId11"/>
    <p:sldId id="265" r:id="rId12"/>
    <p:sldId id="266" r:id="rId13"/>
    <p:sldId id="267" r:id="rId14"/>
    <p:sldId id="286" r:id="rId15"/>
    <p:sldId id="268" r:id="rId16"/>
    <p:sldId id="287" r:id="rId17"/>
    <p:sldId id="269" r:id="rId18"/>
    <p:sldId id="271" r:id="rId19"/>
    <p:sldId id="270" r:id="rId20"/>
    <p:sldId id="272" r:id="rId21"/>
    <p:sldId id="273" r:id="rId22"/>
    <p:sldId id="274" r:id="rId23"/>
    <p:sldId id="275" r:id="rId24"/>
    <p:sldId id="288" r:id="rId25"/>
    <p:sldId id="293" r:id="rId26"/>
    <p:sldId id="292" r:id="rId27"/>
    <p:sldId id="294" r:id="rId28"/>
    <p:sldId id="289" r:id="rId29"/>
    <p:sldId id="291" r:id="rId30"/>
    <p:sldId id="296" r:id="rId31"/>
    <p:sldId id="295" r:id="rId32"/>
    <p:sldId id="297" r:id="rId33"/>
    <p:sldId id="299" r:id="rId34"/>
    <p:sldId id="300" r:id="rId35"/>
    <p:sldId id="277" r:id="rId36"/>
    <p:sldId id="278" r:id="rId37"/>
    <p:sldId id="301" r:id="rId38"/>
    <p:sldId id="279" r:id="rId39"/>
    <p:sldId id="280" r:id="rId40"/>
    <p:sldId id="281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408"/>
    <a:srgbClr val="CA1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49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E1B779B-AFF4-4323-9FC2-E9892114DC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3AEFA1B-F553-4038-9F4D-7408B01E1AC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65267470-E386-46C4-A58F-31CB1E612E4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184859-EA8F-47DA-A41C-1E869DC355A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916116E-3E15-48C7-AFA2-46121D467BA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8F54E7D-D024-4087-ADF6-907ED44834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4A5ED6-5DB0-412B-9CE2-9DEAF3641A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DBA834B-2A7D-4FDA-A52C-DD5A6EB54AA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D772D002-6C2F-42EE-BD70-107770F65B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>
                <a:extLst>
                  <a:ext uri="{FF2B5EF4-FFF2-40B4-BE49-F238E27FC236}">
                    <a16:creationId xmlns:a16="http://schemas.microsoft.com/office/drawing/2014/main" id="{09AEFDDC-CC9B-40FC-B3B3-09B8B986DB03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6" name="Group 5">
                <a:extLst>
                  <a:ext uri="{FF2B5EF4-FFF2-40B4-BE49-F238E27FC236}">
                    <a16:creationId xmlns:a16="http://schemas.microsoft.com/office/drawing/2014/main" id="{6A7E2712-E12C-4DAC-B3C9-745BCD53423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>
                  <a:extLst>
                    <a:ext uri="{FF2B5EF4-FFF2-40B4-BE49-F238E27FC236}">
                      <a16:creationId xmlns:a16="http://schemas.microsoft.com/office/drawing/2014/main" id="{54AD11D8-952E-4793-9D41-A67CEB1996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>
                  <a:extLst>
                    <a:ext uri="{FF2B5EF4-FFF2-40B4-BE49-F238E27FC236}">
                      <a16:creationId xmlns:a16="http://schemas.microsoft.com/office/drawing/2014/main" id="{3F42B172-D45D-436E-85F5-2661D5E1CD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>
                  <a:extLst>
                    <a:ext uri="{FF2B5EF4-FFF2-40B4-BE49-F238E27FC236}">
                      <a16:creationId xmlns:a16="http://schemas.microsoft.com/office/drawing/2014/main" id="{E475A757-BB8D-4BFD-9611-345661AEB7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>
                  <a:extLst>
                    <a:ext uri="{FF2B5EF4-FFF2-40B4-BE49-F238E27FC236}">
                      <a16:creationId xmlns:a16="http://schemas.microsoft.com/office/drawing/2014/main" id="{B51EF3E3-DEBD-4004-9529-5D6C461F74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>
                  <a:extLst>
                    <a:ext uri="{FF2B5EF4-FFF2-40B4-BE49-F238E27FC236}">
                      <a16:creationId xmlns:a16="http://schemas.microsoft.com/office/drawing/2014/main" id="{6E7A413C-A57A-49D0-9F3A-A57E824D6A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>
                  <a:extLst>
                    <a:ext uri="{FF2B5EF4-FFF2-40B4-BE49-F238E27FC236}">
                      <a16:creationId xmlns:a16="http://schemas.microsoft.com/office/drawing/2014/main" id="{8224A8BB-3F41-4A78-AC8B-945FE9C7F3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>
                  <a:extLst>
                    <a:ext uri="{FF2B5EF4-FFF2-40B4-BE49-F238E27FC236}">
                      <a16:creationId xmlns:a16="http://schemas.microsoft.com/office/drawing/2014/main" id="{CAE708CA-CB78-4BE0-A6F8-064404341C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>
                  <a:extLst>
                    <a:ext uri="{FF2B5EF4-FFF2-40B4-BE49-F238E27FC236}">
                      <a16:creationId xmlns:a16="http://schemas.microsoft.com/office/drawing/2014/main" id="{E92FB22B-19CD-41CD-99E1-5924129BCB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>
                  <a:extLst>
                    <a:ext uri="{FF2B5EF4-FFF2-40B4-BE49-F238E27FC236}">
                      <a16:creationId xmlns:a16="http://schemas.microsoft.com/office/drawing/2014/main" id="{E28C7836-1406-4BF4-A0AB-EAC0AA3838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>
                  <a:extLst>
                    <a:ext uri="{FF2B5EF4-FFF2-40B4-BE49-F238E27FC236}">
                      <a16:creationId xmlns:a16="http://schemas.microsoft.com/office/drawing/2014/main" id="{22A6A825-B68E-402B-B308-476BFE6AE1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>
                  <a:extLst>
                    <a:ext uri="{FF2B5EF4-FFF2-40B4-BE49-F238E27FC236}">
                      <a16:creationId xmlns:a16="http://schemas.microsoft.com/office/drawing/2014/main" id="{A3A2AAC6-8FBC-4C0D-B95A-35B2FFA702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>
                  <a:extLst>
                    <a:ext uri="{FF2B5EF4-FFF2-40B4-BE49-F238E27FC236}">
                      <a16:creationId xmlns:a16="http://schemas.microsoft.com/office/drawing/2014/main" id="{E92F9912-34F9-4E98-8353-7F8C2005BB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>
                  <a:extLst>
                    <a:ext uri="{FF2B5EF4-FFF2-40B4-BE49-F238E27FC236}">
                      <a16:creationId xmlns:a16="http://schemas.microsoft.com/office/drawing/2014/main" id="{499EB896-E602-49E9-9EC1-B39F56A7E3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>
                  <a:extLst>
                    <a:ext uri="{FF2B5EF4-FFF2-40B4-BE49-F238E27FC236}">
                      <a16:creationId xmlns:a16="http://schemas.microsoft.com/office/drawing/2014/main" id="{7B4210D0-67A5-48CF-BB9E-F9281B50E8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>
                  <a:extLst>
                    <a:ext uri="{FF2B5EF4-FFF2-40B4-BE49-F238E27FC236}">
                      <a16:creationId xmlns:a16="http://schemas.microsoft.com/office/drawing/2014/main" id="{F9041C79-AB0B-4F11-87CA-0C8A60716B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>
                  <a:extLst>
                    <a:ext uri="{FF2B5EF4-FFF2-40B4-BE49-F238E27FC236}">
                      <a16:creationId xmlns:a16="http://schemas.microsoft.com/office/drawing/2014/main" id="{CC2EC5BC-2A7A-426A-A67E-74F15EEB45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>
                  <a:extLst>
                    <a:ext uri="{FF2B5EF4-FFF2-40B4-BE49-F238E27FC236}">
                      <a16:creationId xmlns:a16="http://schemas.microsoft.com/office/drawing/2014/main" id="{6595F044-A396-4865-B8B4-15F2900915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>
                  <a:extLst>
                    <a:ext uri="{FF2B5EF4-FFF2-40B4-BE49-F238E27FC236}">
                      <a16:creationId xmlns:a16="http://schemas.microsoft.com/office/drawing/2014/main" id="{CA5F130E-92C7-49D2-BE81-234531A48C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>
                  <a:extLst>
                    <a:ext uri="{FF2B5EF4-FFF2-40B4-BE49-F238E27FC236}">
                      <a16:creationId xmlns:a16="http://schemas.microsoft.com/office/drawing/2014/main" id="{34775FAB-DED4-4442-B663-231E09824F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>
                  <a:extLst>
                    <a:ext uri="{FF2B5EF4-FFF2-40B4-BE49-F238E27FC236}">
                      <a16:creationId xmlns:a16="http://schemas.microsoft.com/office/drawing/2014/main" id="{B4C5EC2A-52D1-432A-8DD2-528C836E68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>
                  <a:extLst>
                    <a:ext uri="{FF2B5EF4-FFF2-40B4-BE49-F238E27FC236}">
                      <a16:creationId xmlns:a16="http://schemas.microsoft.com/office/drawing/2014/main" id="{CC7A83FA-52B1-4D84-BF3F-9FFBEBDC24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>
                  <a:extLst>
                    <a:ext uri="{FF2B5EF4-FFF2-40B4-BE49-F238E27FC236}">
                      <a16:creationId xmlns:a16="http://schemas.microsoft.com/office/drawing/2014/main" id="{DF6B2F97-7A21-463A-ADBA-25BADF337E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>
                  <a:extLst>
                    <a:ext uri="{FF2B5EF4-FFF2-40B4-BE49-F238E27FC236}">
                      <a16:creationId xmlns:a16="http://schemas.microsoft.com/office/drawing/2014/main" id="{1564DAE8-5135-4C79-8F78-E9F9F6416C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>
                  <a:extLst>
                    <a:ext uri="{FF2B5EF4-FFF2-40B4-BE49-F238E27FC236}">
                      <a16:creationId xmlns:a16="http://schemas.microsoft.com/office/drawing/2014/main" id="{77C8CE5A-C3D9-4358-97E1-A31184F2AB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>
                  <a:extLst>
                    <a:ext uri="{FF2B5EF4-FFF2-40B4-BE49-F238E27FC236}">
                      <a16:creationId xmlns:a16="http://schemas.microsoft.com/office/drawing/2014/main" id="{63A5D53A-8B68-4E10-89EC-EDC3CB4515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>
                  <a:extLst>
                    <a:ext uri="{FF2B5EF4-FFF2-40B4-BE49-F238E27FC236}">
                      <a16:creationId xmlns:a16="http://schemas.microsoft.com/office/drawing/2014/main" id="{56E81A16-D29B-42C2-95D2-312448FD89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>
                  <a:extLst>
                    <a:ext uri="{FF2B5EF4-FFF2-40B4-BE49-F238E27FC236}">
                      <a16:creationId xmlns:a16="http://schemas.microsoft.com/office/drawing/2014/main" id="{1020E1F9-108C-476E-A56E-680756AAB3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>
                  <a:extLst>
                    <a:ext uri="{FF2B5EF4-FFF2-40B4-BE49-F238E27FC236}">
                      <a16:creationId xmlns:a16="http://schemas.microsoft.com/office/drawing/2014/main" id="{613EF624-6658-40B0-9A9F-3A62B5FC7D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>
                  <a:extLst>
                    <a:ext uri="{FF2B5EF4-FFF2-40B4-BE49-F238E27FC236}">
                      <a16:creationId xmlns:a16="http://schemas.microsoft.com/office/drawing/2014/main" id="{DC61629B-A28E-4143-979E-78AC8B5C54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>
                  <a:extLst>
                    <a:ext uri="{FF2B5EF4-FFF2-40B4-BE49-F238E27FC236}">
                      <a16:creationId xmlns:a16="http://schemas.microsoft.com/office/drawing/2014/main" id="{103A7518-3FED-41B6-9A09-0DC671DF43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>
                  <a:extLst>
                    <a:ext uri="{FF2B5EF4-FFF2-40B4-BE49-F238E27FC236}">
                      <a16:creationId xmlns:a16="http://schemas.microsoft.com/office/drawing/2014/main" id="{C510B554-7161-48FA-93C2-17A1EC0A05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>
                  <a:extLst>
                    <a:ext uri="{FF2B5EF4-FFF2-40B4-BE49-F238E27FC236}">
                      <a16:creationId xmlns:a16="http://schemas.microsoft.com/office/drawing/2014/main" id="{AD3E5F50-BCCB-4D7B-8F06-95489EDAA8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>
                  <a:extLst>
                    <a:ext uri="{FF2B5EF4-FFF2-40B4-BE49-F238E27FC236}">
                      <a16:creationId xmlns:a16="http://schemas.microsoft.com/office/drawing/2014/main" id="{62C07A99-1767-4C23-9DC3-1327D627A5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>
                  <a:extLst>
                    <a:ext uri="{FF2B5EF4-FFF2-40B4-BE49-F238E27FC236}">
                      <a16:creationId xmlns:a16="http://schemas.microsoft.com/office/drawing/2014/main" id="{BA42EFBA-426A-4DCD-9E2A-00C3B40C65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>
                  <a:extLst>
                    <a:ext uri="{FF2B5EF4-FFF2-40B4-BE49-F238E27FC236}">
                      <a16:creationId xmlns:a16="http://schemas.microsoft.com/office/drawing/2014/main" id="{122991E8-CA89-49A6-9F1E-A335D7E23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>
                  <a:extLst>
                    <a:ext uri="{FF2B5EF4-FFF2-40B4-BE49-F238E27FC236}">
                      <a16:creationId xmlns:a16="http://schemas.microsoft.com/office/drawing/2014/main" id="{4D6A0D76-8C9B-42F7-9548-46675D177E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>
                  <a:extLst>
                    <a:ext uri="{FF2B5EF4-FFF2-40B4-BE49-F238E27FC236}">
                      <a16:creationId xmlns:a16="http://schemas.microsoft.com/office/drawing/2014/main" id="{1FE75DB7-7555-4C78-9FD7-FECFDA411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>
                  <a:extLst>
                    <a:ext uri="{FF2B5EF4-FFF2-40B4-BE49-F238E27FC236}">
                      <a16:creationId xmlns:a16="http://schemas.microsoft.com/office/drawing/2014/main" id="{998DC0F1-7244-4D51-803C-10674D3988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>
                  <a:extLst>
                    <a:ext uri="{FF2B5EF4-FFF2-40B4-BE49-F238E27FC236}">
                      <a16:creationId xmlns:a16="http://schemas.microsoft.com/office/drawing/2014/main" id="{DAD0FD0B-BFB8-478B-B48C-DEE531EE9F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>
                  <a:extLst>
                    <a:ext uri="{FF2B5EF4-FFF2-40B4-BE49-F238E27FC236}">
                      <a16:creationId xmlns:a16="http://schemas.microsoft.com/office/drawing/2014/main" id="{15B9B89B-3000-4B5C-BF00-26752F3812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>
                  <a:extLst>
                    <a:ext uri="{FF2B5EF4-FFF2-40B4-BE49-F238E27FC236}">
                      <a16:creationId xmlns:a16="http://schemas.microsoft.com/office/drawing/2014/main" id="{010180C7-6F61-41A2-AEA3-2BE0D9EF9B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>
                  <a:extLst>
                    <a:ext uri="{FF2B5EF4-FFF2-40B4-BE49-F238E27FC236}">
                      <a16:creationId xmlns:a16="http://schemas.microsoft.com/office/drawing/2014/main" id="{D291B254-DA7C-4E96-8ECD-3B43D019E7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>
                  <a:extLst>
                    <a:ext uri="{FF2B5EF4-FFF2-40B4-BE49-F238E27FC236}">
                      <a16:creationId xmlns:a16="http://schemas.microsoft.com/office/drawing/2014/main" id="{5C83D0E6-0728-481B-929F-C7BE2B3092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>
                  <a:extLst>
                    <a:ext uri="{FF2B5EF4-FFF2-40B4-BE49-F238E27FC236}">
                      <a16:creationId xmlns:a16="http://schemas.microsoft.com/office/drawing/2014/main" id="{4F6BE6D4-ABBF-4251-8AE4-6EF9242646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>
                  <a:extLst>
                    <a:ext uri="{FF2B5EF4-FFF2-40B4-BE49-F238E27FC236}">
                      <a16:creationId xmlns:a16="http://schemas.microsoft.com/office/drawing/2014/main" id="{D61790DB-F1DB-4833-8F69-CB528AB141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>
                  <a:extLst>
                    <a:ext uri="{FF2B5EF4-FFF2-40B4-BE49-F238E27FC236}">
                      <a16:creationId xmlns:a16="http://schemas.microsoft.com/office/drawing/2014/main" id="{79371E45-9E35-4F39-B5C5-9FB1A7EEC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>
                  <a:extLst>
                    <a:ext uri="{FF2B5EF4-FFF2-40B4-BE49-F238E27FC236}">
                      <a16:creationId xmlns:a16="http://schemas.microsoft.com/office/drawing/2014/main" id="{D813A335-BE1B-49EC-A7CE-166AF2DA8B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>
                  <a:extLst>
                    <a:ext uri="{FF2B5EF4-FFF2-40B4-BE49-F238E27FC236}">
                      <a16:creationId xmlns:a16="http://schemas.microsoft.com/office/drawing/2014/main" id="{21FFCD4D-3223-4CED-8256-0466C72AAB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>
                  <a:extLst>
                    <a:ext uri="{FF2B5EF4-FFF2-40B4-BE49-F238E27FC236}">
                      <a16:creationId xmlns:a16="http://schemas.microsoft.com/office/drawing/2014/main" id="{9D6D6DEF-511C-437E-97F4-28D198DF31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>
                  <a:extLst>
                    <a:ext uri="{FF2B5EF4-FFF2-40B4-BE49-F238E27FC236}">
                      <a16:creationId xmlns:a16="http://schemas.microsoft.com/office/drawing/2014/main" id="{BEE43561-0AB7-4293-A687-8E63C8D5351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>
                  <a:extLst>
                    <a:ext uri="{FF2B5EF4-FFF2-40B4-BE49-F238E27FC236}">
                      <a16:creationId xmlns:a16="http://schemas.microsoft.com/office/drawing/2014/main" id="{1CCAAF09-8A3B-4FB9-996C-ED2B326291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>
                <a:extLst>
                  <a:ext uri="{FF2B5EF4-FFF2-40B4-BE49-F238E27FC236}">
                    <a16:creationId xmlns:a16="http://schemas.microsoft.com/office/drawing/2014/main" id="{D9C923CE-6CF2-4E28-857E-6709F8D1245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>
              <a:extLst>
                <a:ext uri="{FF2B5EF4-FFF2-40B4-BE49-F238E27FC236}">
                  <a16:creationId xmlns:a16="http://schemas.microsoft.com/office/drawing/2014/main" id="{FCF589F9-A8A8-43EA-9412-6132F55A514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>
                <a:extLst>
                  <a:ext uri="{FF2B5EF4-FFF2-40B4-BE49-F238E27FC236}">
                    <a16:creationId xmlns:a16="http://schemas.microsoft.com/office/drawing/2014/main" id="{8DC2751E-F31B-4D8B-9E68-4BE120654FF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>
                <a:extLst>
                  <a:ext uri="{FF2B5EF4-FFF2-40B4-BE49-F238E27FC236}">
                    <a16:creationId xmlns:a16="http://schemas.microsoft.com/office/drawing/2014/main" id="{164F4A75-22A2-403C-A2CD-F94C5ECF28E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>
                <a:extLst>
                  <a:ext uri="{FF2B5EF4-FFF2-40B4-BE49-F238E27FC236}">
                    <a16:creationId xmlns:a16="http://schemas.microsoft.com/office/drawing/2014/main" id="{F3C468D0-7173-4377-9A2F-F13FDC6EE67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>
                <a:extLst>
                  <a:ext uri="{FF2B5EF4-FFF2-40B4-BE49-F238E27FC236}">
                    <a16:creationId xmlns:a16="http://schemas.microsoft.com/office/drawing/2014/main" id="{FE4B38BC-7E2A-45DD-9141-DF05C42AB50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>
              <a:extLst>
                <a:ext uri="{FF2B5EF4-FFF2-40B4-BE49-F238E27FC236}">
                  <a16:creationId xmlns:a16="http://schemas.microsoft.com/office/drawing/2014/main" id="{4648DA8B-B77F-4477-8C22-9F9C2489DD2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>
                <a:extLst>
                  <a:ext uri="{FF2B5EF4-FFF2-40B4-BE49-F238E27FC236}">
                    <a16:creationId xmlns:a16="http://schemas.microsoft.com/office/drawing/2014/main" id="{C7B5A312-59C7-474F-8A83-5F457787B42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>
                <a:extLst>
                  <a:ext uri="{FF2B5EF4-FFF2-40B4-BE49-F238E27FC236}">
                    <a16:creationId xmlns:a16="http://schemas.microsoft.com/office/drawing/2014/main" id="{45202F2B-6514-442A-A001-EA3885A4001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>
                <a:extLst>
                  <a:ext uri="{FF2B5EF4-FFF2-40B4-BE49-F238E27FC236}">
                    <a16:creationId xmlns:a16="http://schemas.microsoft.com/office/drawing/2014/main" id="{B976729F-F8FF-477F-BB35-B1187D09F81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T0" fmla="*/ 76 w 43195"/>
                  <a:gd name="T1" fmla="*/ 0 h 43200"/>
                  <a:gd name="T2" fmla="*/ 0 w 43195"/>
                  <a:gd name="T3" fmla="*/ 80 h 43200"/>
                  <a:gd name="T4" fmla="*/ 78 w 43195"/>
                  <a:gd name="T5" fmla="*/ 79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9" name="Rectangle 69">
            <a:extLst>
              <a:ext uri="{FF2B5EF4-FFF2-40B4-BE49-F238E27FC236}">
                <a16:creationId xmlns:a16="http://schemas.microsoft.com/office/drawing/2014/main" id="{1CCB66E2-ADED-4912-AD70-1DFC90DFFDA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0" name="Rectangle 70">
            <a:extLst>
              <a:ext uri="{FF2B5EF4-FFF2-40B4-BE49-F238E27FC236}">
                <a16:creationId xmlns:a16="http://schemas.microsoft.com/office/drawing/2014/main" id="{707C586A-895B-4DC0-A3E2-D575FA0D4D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1" name="Rectangle 71">
            <a:extLst>
              <a:ext uri="{FF2B5EF4-FFF2-40B4-BE49-F238E27FC236}">
                <a16:creationId xmlns:a16="http://schemas.microsoft.com/office/drawing/2014/main" id="{14DAADAA-F5BF-42C6-B2D5-AA42573EC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645C1-ED88-417C-913C-C207473F45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508095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6AD9B9B0-AAD8-4AAC-8C92-3B42A5E5C3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8523EAEF-5152-431C-B6C8-FAAD459A4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BA4544CC-D6FC-46D7-917A-905044FBD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5C83B5-D347-44A7-8015-08773A2323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948767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A8E8BF3D-B983-4631-AD5D-2A8FAA422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736489E0-2EAF-480A-9BC8-E46C61C908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50F089F9-5B50-4D11-8390-88A7C05B72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7336BC-3349-4E14-B1F7-1FA10D2CC9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44541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B857BEB2-872C-4D1F-A11A-9A59E52D40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837146C5-AE7F-49B6-BF1B-A64C909DE1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E4601C11-7F51-4E49-BB66-BDB8211B0C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B71098-7BEC-43EE-A2E9-6FBE17A962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78832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5">
            <a:extLst>
              <a:ext uri="{FF2B5EF4-FFF2-40B4-BE49-F238E27FC236}">
                <a16:creationId xmlns:a16="http://schemas.microsoft.com/office/drawing/2014/main" id="{09EDB3EB-F04B-44A5-8045-92C5A34715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178FCF44-A0B6-41D7-9C47-262CA08828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7">
            <a:extLst>
              <a:ext uri="{FF2B5EF4-FFF2-40B4-BE49-F238E27FC236}">
                <a16:creationId xmlns:a16="http://schemas.microsoft.com/office/drawing/2014/main" id="{1753F5B2-E174-438D-9077-55E4580AE6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3F92F-5451-4844-8A66-B0D7D0B286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186521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5">
            <a:extLst>
              <a:ext uri="{FF2B5EF4-FFF2-40B4-BE49-F238E27FC236}">
                <a16:creationId xmlns:a16="http://schemas.microsoft.com/office/drawing/2014/main" id="{932A3E43-F018-4E60-8972-94759106FF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6">
            <a:extLst>
              <a:ext uri="{FF2B5EF4-FFF2-40B4-BE49-F238E27FC236}">
                <a16:creationId xmlns:a16="http://schemas.microsoft.com/office/drawing/2014/main" id="{BFFE1F41-C00C-4692-A979-A26E021B6B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F82821E3-AFD2-4FC8-99DC-3C177DF61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1CBAD-BBBF-4F0C-9E93-1092DEBB67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9290681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5">
            <a:extLst>
              <a:ext uri="{FF2B5EF4-FFF2-40B4-BE49-F238E27FC236}">
                <a16:creationId xmlns:a16="http://schemas.microsoft.com/office/drawing/2014/main" id="{396A20D6-41FD-4D67-A178-3C38ED7392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F3BA1EA4-CC7A-4E65-B6FA-B820660FD7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67">
            <a:extLst>
              <a:ext uri="{FF2B5EF4-FFF2-40B4-BE49-F238E27FC236}">
                <a16:creationId xmlns:a16="http://schemas.microsoft.com/office/drawing/2014/main" id="{0961637B-8239-454B-A858-6637209E7D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20667-32C9-4BF7-B7A6-330129C5A3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310349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5">
            <a:extLst>
              <a:ext uri="{FF2B5EF4-FFF2-40B4-BE49-F238E27FC236}">
                <a16:creationId xmlns:a16="http://schemas.microsoft.com/office/drawing/2014/main" id="{62453F10-B34E-406D-98F5-A9E7BA5FCE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6">
            <a:extLst>
              <a:ext uri="{FF2B5EF4-FFF2-40B4-BE49-F238E27FC236}">
                <a16:creationId xmlns:a16="http://schemas.microsoft.com/office/drawing/2014/main" id="{3864BE0A-65C9-4432-9541-C1EDA0CFA4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63B90D12-9E16-4002-A8B9-4768F995CE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078AA-322B-4A8F-B6BE-BFA0D27CC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21784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:a16="http://schemas.microsoft.com/office/drawing/2014/main" id="{C02BEC03-0F3F-42BD-853B-AC0B123543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6">
            <a:extLst>
              <a:ext uri="{FF2B5EF4-FFF2-40B4-BE49-F238E27FC236}">
                <a16:creationId xmlns:a16="http://schemas.microsoft.com/office/drawing/2014/main" id="{5F37D284-0FAA-45EA-8552-2EF47ACE13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54B90073-CF85-4BA4-AE8C-6B0DB6072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97FB4-AA23-4580-80EF-4E3204D40C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7470836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>
            <a:extLst>
              <a:ext uri="{FF2B5EF4-FFF2-40B4-BE49-F238E27FC236}">
                <a16:creationId xmlns:a16="http://schemas.microsoft.com/office/drawing/2014/main" id="{B878454D-C97C-480F-81A1-50017F0113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6">
            <a:extLst>
              <a:ext uri="{FF2B5EF4-FFF2-40B4-BE49-F238E27FC236}">
                <a16:creationId xmlns:a16="http://schemas.microsoft.com/office/drawing/2014/main" id="{E359AA01-AC09-4EB1-B879-D0C38036DD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6A8C7A46-4A8F-4417-A87C-649014696A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817B91-21D1-4CF8-9EF1-C8571B7C7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083161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5">
            <a:extLst>
              <a:ext uri="{FF2B5EF4-FFF2-40B4-BE49-F238E27FC236}">
                <a16:creationId xmlns:a16="http://schemas.microsoft.com/office/drawing/2014/main" id="{B045D2E3-0A4A-4B16-AC7D-60A19C2555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6">
            <a:extLst>
              <a:ext uri="{FF2B5EF4-FFF2-40B4-BE49-F238E27FC236}">
                <a16:creationId xmlns:a16="http://schemas.microsoft.com/office/drawing/2014/main" id="{4389D8F7-C8DB-46C8-B6E8-2EF62400A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360E09E8-9197-48C1-9EBB-1FECA27F58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865DE-A325-4C7F-B5E2-F869921D4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998331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0929A3EB-3135-4710-ABDA-BB40803013B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581F8A82-ED68-4672-A1A3-C2DC83B6C3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AB5E73A0-A52D-4297-8C43-775ACB08B8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5937F88B-6E3D-41BB-8152-6E7F87349C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4D27B6DA-00E3-4146-A68D-BFDE4709F8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EAD9CAA4-9636-4F8D-A13E-ADCC9AF194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8B20F26C-BDBE-419B-BBEE-4845E8B2DA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001D718C-D92D-40E3-A144-C436883706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0A62B111-8293-4E21-A267-680C4F5885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088F2986-8886-45BD-B9F0-A2CF9B0D98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822E2773-1F3F-461A-92E7-4CDAC0DE9E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E4109A5E-C90F-498E-8274-FD068EBF03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0B327219-B9BC-4103-A292-F1608C4135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D09360C7-22E3-4358-BEE8-CD3294B487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C798C3C5-A9BD-44D6-861B-09682358C7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7172F1C5-D1A3-4679-9335-C67EA93AA0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4BAD30DC-B296-4DA7-8B58-8FA848A30C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0D0EABE7-8DA1-4024-8DD3-42E6C87169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9238E401-F62B-47E1-B09B-5009A13381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B2A07B72-83E7-46C0-B2C1-6F6597CF34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11CA3398-2E41-49AC-A5B5-2B09D6A05B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6F05EED3-252E-46CE-8136-7B13016EB7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4F7701A7-EEA1-460A-8728-95699942AF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B674FD5-5C3D-4DD2-821B-28A10F63D3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5FF86C69-1D43-48F0-A960-833D8327C7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171768BF-9381-47D0-93AC-5113738F80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C91CAD44-C105-4540-8F1B-D620C40EC7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C7FDF9A8-34CB-47D6-A83D-40519F1CC6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A4A6177B-EEF8-4D46-8E2A-D49EB5A992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1B4412DB-6852-4348-97F1-2636B7F767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9D4E776F-57D4-46C4-A20F-E5646570BF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177B7C19-9320-43B2-BDC9-0E221634C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75FF0A5F-5BA2-4D00-B60A-11B8BC9A2A6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70DD4423-D53B-4E52-9F33-F5DC9B007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DC46E0BF-0456-4D1C-9FA5-51CF9DB776F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D7F21EDA-8C8B-4422-95CA-F611F8A733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2D85440F-ED33-43E8-87F8-9DE057BF1F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C75A75C9-4BBC-48FD-B661-E1FF16BDFF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C2D290DC-7A89-472F-8635-DF82DD716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43FF982F-6930-423B-A91C-49C8A84BCC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886EEC2B-3575-4E75-898C-A754375CD3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5E7AD3DE-3CB5-4FB4-975C-B354A0BCA1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4B54102A-0E7A-4D6A-9FD2-FA869476DE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0A431DE4-FED2-452E-B1EC-8262A4C334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98B69AF6-B114-4A66-B009-1671371056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A9E82A78-8099-4050-B677-9D8CC4860E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B97B88B1-913D-4EA3-AD33-8D22FCFA09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07F4E049-DD98-41FD-B02A-BCCB79621E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2464D448-C847-430A-A31B-218239840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4F0ADF7-F716-4990-ACC2-BDD3AB4DA3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068FBD6A-A8EC-447F-AAFE-1BF12BFCA5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CD8036FC-46AB-4B10-8C56-3349A4DAF9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6B0B33C5-3D1B-4914-946E-85C3DCFC21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A8237B04-DFCD-403B-A047-6C013B58D0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4974FABE-48B2-4CC6-95C6-15956A59DE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A4D2941C-9FE8-4516-9841-4B64C463E59D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104366F4-D97F-449F-B804-BAB899BBA9B8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023359DF-E90A-4A59-A925-FFA790B669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CEFFDEF4-6D66-4ADA-9562-0C69B2AE9ED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BED37692-831F-44B4-9601-9CFC755D9DD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1E65137F-2871-4DF2-BEAD-44AE42F8126A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T0" fmla="*/ 117 w 43195"/>
                  <a:gd name="T1" fmla="*/ 0 h 43200"/>
                  <a:gd name="T2" fmla="*/ 0 w 43195"/>
                  <a:gd name="T3" fmla="*/ 122 h 43200"/>
                  <a:gd name="T4" fmla="*/ 119 w 43195"/>
                  <a:gd name="T5" fmla="*/ 12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77FBCB41-CAB6-45B5-B4BB-0246CB071D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ADB5D3A-A74D-4766-8C16-D4B904994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37" name="Rectangle 65">
            <a:extLst>
              <a:ext uri="{FF2B5EF4-FFF2-40B4-BE49-F238E27FC236}">
                <a16:creationId xmlns:a16="http://schemas.microsoft.com/office/drawing/2014/main" id="{05ED0F59-16FD-438A-9C5A-CAE1727601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38" name="Rectangle 66">
            <a:extLst>
              <a:ext uri="{FF2B5EF4-FFF2-40B4-BE49-F238E27FC236}">
                <a16:creationId xmlns:a16="http://schemas.microsoft.com/office/drawing/2014/main" id="{E3AB1632-36A1-4851-B64A-438D107E0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3139" name="Rectangle 67">
            <a:extLst>
              <a:ext uri="{FF2B5EF4-FFF2-40B4-BE49-F238E27FC236}">
                <a16:creationId xmlns:a16="http://schemas.microsoft.com/office/drawing/2014/main" id="{A6DA750F-C018-4A12-9388-F8D626D075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357A54F-38A5-47F9-AED1-D33965424B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4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6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3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0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5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5FD66E91-2693-41DD-9FD8-0A7FC555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5A0DDC66-08D7-400E-A19A-0EDAA3832C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  <a:endParaRPr lang="en-US" altLang="en-US" sz="2800" b="1"/>
          </a:p>
        </p:txBody>
      </p:sp>
      <p:sp>
        <p:nvSpPr>
          <p:cNvPr id="307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991EED10-03DF-471F-9B77-9F575E0E26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1800" b="1"/>
              <a:t>Random Processes - Example Random Processes</a:t>
            </a:r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69CA4840-C76A-4166-A9D4-9C7EBEEEA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62200"/>
            <a:ext cx="6156325" cy="384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E1969D15-B874-44AF-86EA-4E75A0F13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702D1F8-C516-435C-93B9-9CBC97A22A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Autocovariance of Sum Processes</a:t>
            </a:r>
          </a:p>
        </p:txBody>
      </p:sp>
      <p:sp>
        <p:nvSpPr>
          <p:cNvPr id="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591BC76F-EB9A-49EB-9681-BBD215C94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When </a:t>
            </a:r>
            <a:r>
              <a:rPr lang="en-US" altLang="en-US" sz="2800" i="1">
                <a:latin typeface="Times New Roman" panose="02020603050405020304" pitchFamily="18" charset="0"/>
              </a:rPr>
              <a:t>i=j</a:t>
            </a:r>
            <a:r>
              <a:rPr lang="en-US" altLang="en-US" sz="2800">
                <a:latin typeface="Times New Roman" panose="02020603050405020304" pitchFamily="18" charset="0"/>
              </a:rPr>
              <a:t>, the answer is var(</a:t>
            </a:r>
            <a:r>
              <a:rPr lang="en-US" altLang="en-US" sz="2800" i="1">
                <a:latin typeface="Times New Roman" panose="02020603050405020304" pitchFamily="18" charset="0"/>
              </a:rPr>
              <a:t>X</a:t>
            </a:r>
            <a:r>
              <a:rPr lang="en-US" altLang="en-US" sz="2800">
                <a:latin typeface="Times New Roman" panose="02020603050405020304" pitchFamily="18" charset="0"/>
              </a:rPr>
              <a:t>).  Otherwise, zero.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How many cases are there where </a:t>
            </a:r>
            <a:r>
              <a:rPr lang="en-US" altLang="en-US" sz="2800" i="1">
                <a:latin typeface="Times New Roman" panose="02020603050405020304" pitchFamily="18" charset="0"/>
              </a:rPr>
              <a:t>i = j?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600" i="1"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2293" name="Object 5">
            <a:extLst>
              <a:ext uri="{FF2B5EF4-FFF2-40B4-BE49-F238E27FC236}">
                <a16:creationId xmlns:a16="http://schemas.microsoft.com/office/drawing/2014/main" id="{4EBCDB3C-2755-4F05-AB77-8F8DD67035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859386"/>
              </p:ext>
            </p:extLst>
          </p:nvPr>
        </p:nvGraphicFramePr>
        <p:xfrm>
          <a:off x="3743908" y="1701800"/>
          <a:ext cx="4367700" cy="170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500" imgH="1066800" progId="Equation.3">
                  <p:embed/>
                </p:oleObj>
              </mc:Choice>
              <mc:Fallback>
                <p:oleObj name="Equation" r:id="rId2" imgW="2730500" imgH="1066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908" y="1701800"/>
                        <a:ext cx="4367700" cy="170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B93D6439-0342-40CE-BA3C-493CA0CAB0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408468"/>
              </p:ext>
            </p:extLst>
          </p:nvPr>
        </p:nvGraphicFramePr>
        <p:xfrm>
          <a:off x="3276600" y="5410200"/>
          <a:ext cx="3527648" cy="443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6100" imgH="228600" progId="Equation.3">
                  <p:embed/>
                </p:oleObj>
              </mc:Choice>
              <mc:Fallback>
                <p:oleObj name="Equation" r:id="rId4" imgW="18161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10200"/>
                        <a:ext cx="3527648" cy="443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>
            <a:extLst>
              <a:ext uri="{FF2B5EF4-FFF2-40B4-BE49-F238E27FC236}">
                <a16:creationId xmlns:a16="http://schemas.microsoft.com/office/drawing/2014/main" id="{BA79916D-2116-4300-AFCC-14E4E52E83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552144"/>
              </p:ext>
            </p:extLst>
          </p:nvPr>
        </p:nvGraphicFramePr>
        <p:xfrm>
          <a:off x="1683804" y="5453988"/>
          <a:ext cx="1592796" cy="398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447" imgH="203112" progId="Equation.3">
                  <p:embed/>
                </p:oleObj>
              </mc:Choice>
              <mc:Fallback>
                <p:oleObj name="Equation" r:id="rId6" imgW="812447" imgH="20311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804" y="5453988"/>
                        <a:ext cx="1592796" cy="398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5234632E-4B1B-4205-B896-29018C1D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3315" name="Picture 11" descr="http://cialab.ee.washington.edu/Marks-Stuff/chortles/IMG00044.GIF">
            <a:extLst>
              <a:ext uri="{FF2B5EF4-FFF2-40B4-BE49-F238E27FC236}">
                <a16:creationId xmlns:a16="http://schemas.microsoft.com/office/drawing/2014/main" id="{92186B6F-1E48-4AF6-96A0-AADF69C1F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236" y="4420570"/>
            <a:ext cx="2454399" cy="2400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2">
            <a:extLst>
              <a:ext uri="{FF2B5EF4-FFF2-40B4-BE49-F238E27FC236}">
                <a16:creationId xmlns:a16="http://schemas.microsoft.com/office/drawing/2014/main" id="{0F20BE3C-9B9F-476F-B945-90C6650B5E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Autocovariance of Sum Processes</a:t>
            </a:r>
          </a:p>
        </p:txBody>
      </p:sp>
      <p:sp>
        <p:nvSpPr>
          <p:cNvPr id="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025CE36-E953-46C6-839F-05A07D188D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For Bernoulli sum process,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For Bipolar case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000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177050D2-9288-4882-BC54-E8AE0591A0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2743200"/>
          <a:ext cx="38306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600" imgH="228600" progId="Equation.3">
                  <p:embed/>
                </p:oleObj>
              </mc:Choice>
              <mc:Fallback>
                <p:oleObj name="Equation" r:id="rId3" imgW="14986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200"/>
                        <a:ext cx="383063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>
            <a:extLst>
              <a:ext uri="{FF2B5EF4-FFF2-40B4-BE49-F238E27FC236}">
                <a16:creationId xmlns:a16="http://schemas.microsoft.com/office/drawing/2014/main" id="{F1C0D04D-8BD6-4BF4-A017-030738DF0D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2133600"/>
          <a:ext cx="21732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531" imgH="203112" progId="Equation.3">
                  <p:embed/>
                </p:oleObj>
              </mc:Choice>
              <mc:Fallback>
                <p:oleObj name="Equation" r:id="rId5" imgW="850531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133600"/>
                        <a:ext cx="2173288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>
            <a:extLst>
              <a:ext uri="{FF2B5EF4-FFF2-40B4-BE49-F238E27FC236}">
                <a16:creationId xmlns:a16="http://schemas.microsoft.com/office/drawing/2014/main" id="{7A78E08E-DAB3-498E-ACFB-85010E4E9A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343400"/>
          <a:ext cx="23685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6698" imgH="203112" progId="Equation.3">
                  <p:embed/>
                </p:oleObj>
              </mc:Choice>
              <mc:Fallback>
                <p:oleObj name="Equation" r:id="rId7" imgW="926698" imgH="20311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236855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>
            <a:extLst>
              <a:ext uri="{FF2B5EF4-FFF2-40B4-BE49-F238E27FC236}">
                <a16:creationId xmlns:a16="http://schemas.microsoft.com/office/drawing/2014/main" id="{044E004E-ECD7-41D2-AE33-0947972EBF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029200"/>
          <a:ext cx="40909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00200" imgH="228600" progId="Equation.3">
                  <p:embed/>
                </p:oleObj>
              </mc:Choice>
              <mc:Fallback>
                <p:oleObj name="Equation" r:id="rId9" imgW="16002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29200"/>
                        <a:ext cx="409098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0F121459-9474-40B9-A7E3-B414CBC4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04176B79-9F3D-4610-8782-EABDC2316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A703240-1CBB-49D5-8821-C0EACA5633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b="1" i="1">
                <a:latin typeface="Times New Roman" panose="02020603050405020304" pitchFamily="18" charset="0"/>
              </a:rPr>
              <a:t>Poisson Random Process</a:t>
            </a:r>
          </a:p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Place n points randomly on line of length T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1" name="Object 5">
                <a:extLst>
                  <a:ext uri="{FF2B5EF4-FFF2-40B4-BE49-F238E27FC236}">
                    <a16:creationId xmlns:a16="http://schemas.microsoft.com/office/drawing/2014/main" id="{4AC87A36-3BB1-4A2C-9AE5-FE464A2957E2}"/>
                  </a:ext>
                </a:extLst>
              </p:cNvPr>
              <p:cNvSpPr txBox="1"/>
              <p:nvPr/>
            </p:nvSpPr>
            <p:spPr bwMode="auto">
              <a:xfrm>
                <a:off x="1371600" y="5257800"/>
                <a:ext cx="5905500" cy="11684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poi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nt</m:t>
                          </m:r>
                        </m:fName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𝑜𝑛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]=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eqArr>
                        </m:e>
                      </m:d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41" name="Object 5">
                <a:extLst>
                  <a:ext uri="{FF2B5EF4-FFF2-40B4-BE49-F238E27FC236}">
                    <a16:creationId xmlns:a16="http://schemas.microsoft.com/office/drawing/2014/main" id="{4AC87A36-3BB1-4A2C-9AE5-FE464A2957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1600" y="5257800"/>
                <a:ext cx="5905500" cy="1168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361" name="Group 25">
            <a:extLst>
              <a:ext uri="{FF2B5EF4-FFF2-40B4-BE49-F238E27FC236}">
                <a16:creationId xmlns:a16="http://schemas.microsoft.com/office/drawing/2014/main" id="{3E66E907-5F29-4998-A85A-D3C6B67AEAF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743200"/>
            <a:ext cx="5715000" cy="1066800"/>
            <a:chOff x="1104" y="1728"/>
            <a:chExt cx="3600" cy="672"/>
          </a:xfrm>
        </p:grpSpPr>
        <p:sp>
          <p:nvSpPr>
            <p:cNvPr id="14364" name="Line 8">
              <a:extLst>
                <a:ext uri="{FF2B5EF4-FFF2-40B4-BE49-F238E27FC236}">
                  <a16:creationId xmlns:a16="http://schemas.microsoft.com/office/drawing/2014/main" id="{30DCE28E-1519-45E2-84BE-F9C5A9471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4"/>
              <a:ext cx="3600" cy="0"/>
            </a:xfrm>
            <a:prstGeom prst="line">
              <a:avLst/>
            </a:prstGeom>
            <a:noFill/>
            <a:ln w="57150">
              <a:solidFill>
                <a:srgbClr val="04040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" name="Line 9">
              <a:extLst>
                <a:ext uri="{FF2B5EF4-FFF2-40B4-BE49-F238E27FC236}">
                  <a16:creationId xmlns:a16="http://schemas.microsoft.com/office/drawing/2014/main" id="{050BD88E-420F-4258-8A11-8475C78618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256"/>
              <a:ext cx="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" name="Text Box 10">
              <a:extLst>
                <a:ext uri="{FF2B5EF4-FFF2-40B4-BE49-F238E27FC236}">
                  <a16:creationId xmlns:a16="http://schemas.microsoft.com/office/drawing/2014/main" id="{5F07D6EC-3DC1-4545-93C2-4D7A00DDB6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112"/>
              <a:ext cx="336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5" name="Line 11">
              <a:extLst>
                <a:ext uri="{FF2B5EF4-FFF2-40B4-BE49-F238E27FC236}">
                  <a16:creationId xmlns:a16="http://schemas.microsoft.com/office/drawing/2014/main" id="{00EF8C55-73BF-42B2-B7F4-B989AE4974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" name="Text Box 12">
              <a:extLst>
                <a:ext uri="{FF2B5EF4-FFF2-40B4-BE49-F238E27FC236}">
                  <a16:creationId xmlns:a16="http://schemas.microsoft.com/office/drawing/2014/main" id="{41D1F732-F81A-414E-B1C2-AA9D5617CA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728"/>
              <a:ext cx="336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A0CCA439-44CC-4687-87EA-F2B3B41880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7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57F0A370-948E-4DAB-9C4E-420359ABF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7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5C4B42D8-2B27-45E8-AFB3-C02C4DE76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509E41E4-24CE-446E-97BB-A289E4EE0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206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353" name="Oval 17">
            <a:extLst>
              <a:ext uri="{FF2B5EF4-FFF2-40B4-BE49-F238E27FC236}">
                <a16:creationId xmlns:a16="http://schemas.microsoft.com/office/drawing/2014/main" id="{26C2638E-B93D-4170-A2DC-ABF479E5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4" name="Oval 18">
            <a:extLst>
              <a:ext uri="{FF2B5EF4-FFF2-40B4-BE49-F238E27FC236}">
                <a16:creationId xmlns:a16="http://schemas.microsoft.com/office/drawing/2014/main" id="{3F4A31DA-F84C-406D-B715-6CAA19175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5" name="Oval 19">
            <a:extLst>
              <a:ext uri="{FF2B5EF4-FFF2-40B4-BE49-F238E27FC236}">
                <a16:creationId xmlns:a16="http://schemas.microsoft.com/office/drawing/2014/main" id="{7CDC837E-5B69-46CF-B92A-1EAECB85D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6" name="Oval 20">
            <a:extLst>
              <a:ext uri="{FF2B5EF4-FFF2-40B4-BE49-F238E27FC236}">
                <a16:creationId xmlns:a16="http://schemas.microsoft.com/office/drawing/2014/main" id="{15787C01-2BC1-492D-B5C8-A6B5BC556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7" name="Oval 21">
            <a:extLst>
              <a:ext uri="{FF2B5EF4-FFF2-40B4-BE49-F238E27FC236}">
                <a16:creationId xmlns:a16="http://schemas.microsoft.com/office/drawing/2014/main" id="{AE0C667A-7C7C-4A39-A953-E09784DFC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8" name="Oval 22">
            <a:extLst>
              <a:ext uri="{FF2B5EF4-FFF2-40B4-BE49-F238E27FC236}">
                <a16:creationId xmlns:a16="http://schemas.microsoft.com/office/drawing/2014/main" id="{23721A4E-38C0-4E97-90C2-329C3A3CC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9" name="Oval 23">
            <a:extLst>
              <a:ext uri="{FF2B5EF4-FFF2-40B4-BE49-F238E27FC236}">
                <a16:creationId xmlns:a16="http://schemas.microsoft.com/office/drawing/2014/main" id="{D5A40FCC-F048-4DD1-BB5F-FB9C2C545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0" name="Oval 24">
            <a:extLst>
              <a:ext uri="{FF2B5EF4-FFF2-40B4-BE49-F238E27FC236}">
                <a16:creationId xmlns:a16="http://schemas.microsoft.com/office/drawing/2014/main" id="{38B52779-3652-4929-96F1-E93EC4416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2" name="Rectangle 26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9D7A783-27FA-4D04-857C-D741F8F93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276600"/>
            <a:ext cx="7772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 i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Choose any subinterval of length t. </a:t>
            </a:r>
          </a:p>
        </p:txBody>
      </p:sp>
      <p:sp>
        <p:nvSpPr>
          <p:cNvPr id="14363" name="Rectangle 27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C59941F-C842-4850-85E9-F550B0C22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886200"/>
            <a:ext cx="7772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 i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The probability of finding k points on the subinterval is</a:t>
            </a:r>
          </a:p>
        </p:txBody>
      </p:sp>
      <p:sp>
        <p:nvSpPr>
          <p:cNvPr id="14365" name="Oval 29">
            <a:extLst>
              <a:ext uri="{FF2B5EF4-FFF2-40B4-BE49-F238E27FC236}">
                <a16:creationId xmlns:a16="http://schemas.microsoft.com/office/drawing/2014/main" id="{5BE37E1B-C357-4425-A711-3C3CAEB4D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6" name="Oval 30">
            <a:extLst>
              <a:ext uri="{FF2B5EF4-FFF2-40B4-BE49-F238E27FC236}">
                <a16:creationId xmlns:a16="http://schemas.microsoft.com/office/drawing/2014/main" id="{3C51E252-0A8F-4007-800A-9917927DF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7" name="Oval 31">
            <a:extLst>
              <a:ext uri="{FF2B5EF4-FFF2-40B4-BE49-F238E27FC236}">
                <a16:creationId xmlns:a16="http://schemas.microsoft.com/office/drawing/2014/main" id="{FBFFEB54-6E0A-4DCC-9FA8-196365018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8" name="Oval 32">
            <a:extLst>
              <a:ext uri="{FF2B5EF4-FFF2-40B4-BE49-F238E27FC236}">
                <a16:creationId xmlns:a16="http://schemas.microsoft.com/office/drawing/2014/main" id="{807E7E3C-E34D-45E5-A84B-4125F2A5F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69" name="Oval 33">
            <a:extLst>
              <a:ext uri="{FF2B5EF4-FFF2-40B4-BE49-F238E27FC236}">
                <a16:creationId xmlns:a16="http://schemas.microsoft.com/office/drawing/2014/main" id="{3CD7D305-C938-4B2A-8C01-332B6D748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0" name="Oval 34">
            <a:extLst>
              <a:ext uri="{FF2B5EF4-FFF2-40B4-BE49-F238E27FC236}">
                <a16:creationId xmlns:a16="http://schemas.microsoft.com/office/drawing/2014/main" id="{279F867D-D0E7-4A87-9151-483DDF240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1" name="Oval 35">
            <a:extLst>
              <a:ext uri="{FF2B5EF4-FFF2-40B4-BE49-F238E27FC236}">
                <a16:creationId xmlns:a16="http://schemas.microsoft.com/office/drawing/2014/main" id="{B8649104-77CA-4852-B085-5963528A4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2" name="Oval 36">
            <a:extLst>
              <a:ext uri="{FF2B5EF4-FFF2-40B4-BE49-F238E27FC236}">
                <a16:creationId xmlns:a16="http://schemas.microsoft.com/office/drawing/2014/main" id="{E9C6FA2F-1300-4AC9-AF9D-02A0E7631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3" name="Oval 37">
            <a:extLst>
              <a:ext uri="{FF2B5EF4-FFF2-40B4-BE49-F238E27FC236}">
                <a16:creationId xmlns:a16="http://schemas.microsoft.com/office/drawing/2014/main" id="{FC6DCA1C-E894-4087-A0C5-28C3E55F3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4" name="Oval 38">
            <a:extLst>
              <a:ext uri="{FF2B5EF4-FFF2-40B4-BE49-F238E27FC236}">
                <a16:creationId xmlns:a16="http://schemas.microsoft.com/office/drawing/2014/main" id="{3CCF2C8D-63F8-4B6A-8E32-128F9CFDA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75" name="Oval 39">
            <a:extLst>
              <a:ext uri="{FF2B5EF4-FFF2-40B4-BE49-F238E27FC236}">
                <a16:creationId xmlns:a16="http://schemas.microsoft.com/office/drawing/2014/main" id="{BBEAD90D-2211-405B-9122-619A59CC4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14353" grpId="0" animBg="1"/>
      <p:bldP spid="14354" grpId="0" animBg="1"/>
      <p:bldP spid="14355" grpId="0" animBg="1"/>
      <p:bldP spid="14356" grpId="0" animBg="1"/>
      <p:bldP spid="14357" grpId="0" animBg="1"/>
      <p:bldP spid="14358" grpId="0" animBg="1"/>
      <p:bldP spid="14359" grpId="0" animBg="1"/>
      <p:bldP spid="14360" grpId="0" animBg="1"/>
      <p:bldP spid="14362" grpId="0" autoUpdateAnimBg="0"/>
      <p:bldP spid="14363" grpId="0" autoUpdateAnimBg="0"/>
      <p:bldP spid="14365" grpId="0" animBg="1"/>
      <p:bldP spid="14366" grpId="0" animBg="1"/>
      <p:bldP spid="14367" grpId="0" animBg="1"/>
      <p:bldP spid="14368" grpId="0" animBg="1"/>
      <p:bldP spid="14369" grpId="0" animBg="1"/>
      <p:bldP spid="14370" grpId="0" animBg="1"/>
      <p:bldP spid="14371" grpId="0" animBg="1"/>
      <p:bldP spid="14372" grpId="0" animBg="1"/>
      <p:bldP spid="14373" grpId="0" animBg="1"/>
      <p:bldP spid="14374" grpId="0" animBg="1"/>
      <p:bldP spid="143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66FF95BE-3C44-4C46-8324-4FA833C6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3A25622-0B66-436F-A62C-3E8A05508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8CDF481-0C09-46A3-92D5-D0299ACB9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Poisson Random Process (cont)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The Poisson approximation: For k big and p small…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167177BF-F1A2-4094-92C0-6EDE2410B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819400"/>
          <a:ext cx="6554788" cy="240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400" imgH="939800" progId="Equation.3">
                  <p:embed/>
                </p:oleObj>
              </mc:Choice>
              <mc:Fallback>
                <p:oleObj name="Equation" r:id="rId2" imgW="2565400" imgH="93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19400"/>
                        <a:ext cx="6554788" cy="240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1D687372-94ED-41B0-8F76-ACDF23410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BABB952-621E-4537-BB07-FAA6C7998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3686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14D1997D-78AD-4964-8512-8450B8D0B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The Poisson Approximation…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For n big and p small (implies k &lt;&lt; n since p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 k/n&lt;&lt;1)</a:t>
            </a:r>
            <a:endParaRPr lang="en-US" altLang="en-US" sz="24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A71A5C08-23CB-4049-B16C-D24754E59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514600"/>
          <a:ext cx="4121150" cy="181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900" imgH="711200" progId="Equation.3">
                  <p:embed/>
                </p:oleObj>
              </mc:Choice>
              <mc:Fallback>
                <p:oleObj name="Equation" r:id="rId2" imgW="1612900" imgH="71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4600"/>
                        <a:ext cx="4121150" cy="181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>
            <a:extLst>
              <a:ext uri="{FF2B5EF4-FFF2-40B4-BE49-F238E27FC236}">
                <a16:creationId xmlns:a16="http://schemas.microsoft.com/office/drawing/2014/main" id="{8F29F9CD-EAE5-4395-A2FB-818D5B8F4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4191000"/>
          <a:ext cx="7820025" cy="181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60700" imgH="711200" progId="Equation.3">
                  <p:embed/>
                </p:oleObj>
              </mc:Choice>
              <mc:Fallback>
                <p:oleObj name="Equation" r:id="rId4" imgW="3060700" imgH="71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7820025" cy="181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>
            <a:extLst>
              <a:ext uri="{FF2B5EF4-FFF2-40B4-BE49-F238E27FC236}">
                <a16:creationId xmlns:a16="http://schemas.microsoft.com/office/drawing/2014/main" id="{13D48F9E-8FAD-493F-BB37-F9D846E0C4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5562600"/>
          <a:ext cx="597058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36800" imgH="266700" progId="Equation.3">
                  <p:embed/>
                </p:oleObj>
              </mc:Choice>
              <mc:Fallback>
                <p:oleObj name="Equation" r:id="rId6" imgW="2336800" imgH="266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62600"/>
                        <a:ext cx="5970588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Text Box 7">
            <a:extLst>
              <a:ext uri="{FF2B5EF4-FFF2-40B4-BE49-F238E27FC236}">
                <a16:creationId xmlns:a16="http://schemas.microsoft.com/office/drawing/2014/main" id="{65317874-0D5D-448C-8EDF-0C20916BC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733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latin typeface="Times New Roman" panose="02020603050405020304" pitchFamily="18" charset="0"/>
              </a:rPr>
              <a:t>Here’s why…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  <p:bldP spid="3687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A81B538C-7285-4923-B36B-F96CBEC6E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4EEC0A2-9FEA-41B0-BE60-C2E4A2092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1741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1B7BA1A-DA3A-4E33-94EB-5114355D26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Poisson Random Process (cont)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Let n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 such that </a:t>
            </a:r>
            <a:r>
              <a:rPr lang="en-US" altLang="en-US" sz="2400" b="1" i="1">
                <a:latin typeface="Times New Roman" panose="02020603050405020304" pitchFamily="18" charset="0"/>
              </a:rPr>
              <a:t>=n/T = frequency of points remains constant.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24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A961B7DC-C783-4DF2-BA5B-A5DD09783D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5105400"/>
          <a:ext cx="6099175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600" imgH="444500" progId="Equation.3">
                  <p:embed/>
                </p:oleObj>
              </mc:Choice>
              <mc:Fallback>
                <p:oleObj name="Equation" r:id="rId2" imgW="2387600" imgH="444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105400"/>
                        <a:ext cx="6099175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5">
            <a:extLst>
              <a:ext uri="{FF2B5EF4-FFF2-40B4-BE49-F238E27FC236}">
                <a16:creationId xmlns:a16="http://schemas.microsoft.com/office/drawing/2014/main" id="{202BFD5F-E46D-45A4-92F5-67652EB467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981200"/>
          <a:ext cx="6554788" cy="240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400" imgH="939800" progId="Equation.3">
                  <p:embed/>
                </p:oleObj>
              </mc:Choice>
              <mc:Fallback>
                <p:oleObj name="Equation" r:id="rId4" imgW="2565400" imgH="939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81200"/>
                        <a:ext cx="6554788" cy="240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DF58BC16-2C3D-4F42-9972-115337A8D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F5789895-EDD8-4297-973B-40CBDD8D9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3789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7D6EE2E-3EC4-424A-A1BB-0C2BA77722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Poisson Random Process (cont)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This is a Poisson process with parameter </a:t>
            </a:r>
          </a:p>
          <a:p>
            <a:pPr lvl="1" algn="ctr" eaLnBrk="1" hangingPunct="1"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 occurrences per unit time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Examples: Modeling</a:t>
            </a:r>
          </a:p>
          <a:p>
            <a:pPr lvl="2" eaLnBrk="1" hangingPunct="1"/>
            <a:r>
              <a:rPr lang="en-US" altLang="en-US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Popcorn</a:t>
            </a:r>
          </a:p>
          <a:p>
            <a:pPr lvl="2" eaLnBrk="1" hangingPunct="1"/>
            <a:r>
              <a:rPr lang="en-US" altLang="en-US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Rain (Both in space and time)</a:t>
            </a:r>
          </a:p>
          <a:p>
            <a:pPr lvl="2" eaLnBrk="1" hangingPunct="1"/>
            <a:r>
              <a:rPr lang="en-US" altLang="en-US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Passing cars</a:t>
            </a:r>
          </a:p>
          <a:p>
            <a:pPr lvl="2" eaLnBrk="1" hangingPunct="1"/>
            <a:r>
              <a:rPr lang="en-US" altLang="en-US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Shot noise</a:t>
            </a:r>
          </a:p>
          <a:p>
            <a:pPr lvl="2" eaLnBrk="1" hangingPunct="1"/>
            <a:r>
              <a:rPr lang="en-US" altLang="en-US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Packet arrival times</a:t>
            </a:r>
          </a:p>
          <a:p>
            <a:pPr lvl="2" eaLnBrk="1" hangingPunct="1"/>
            <a:endParaRPr lang="en-US" altLang="en-US" sz="20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37892" name="Object 4">
            <a:extLst>
              <a:ext uri="{FF2B5EF4-FFF2-40B4-BE49-F238E27FC236}">
                <a16:creationId xmlns:a16="http://schemas.microsoft.com/office/drawing/2014/main" id="{59829ED5-3CAB-406D-A9FB-CA3437F3B9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905000"/>
          <a:ext cx="6423025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444500" progId="Equation.3">
                  <p:embed/>
                </p:oleObj>
              </mc:Choice>
              <mc:Fallback>
                <p:oleObj name="Equation" r:id="rId2" imgW="2514600" imgH="444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05000"/>
                        <a:ext cx="6423025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38" name="Group 35">
            <a:extLst>
              <a:ext uri="{FF2B5EF4-FFF2-40B4-BE49-F238E27FC236}">
                <a16:creationId xmlns:a16="http://schemas.microsoft.com/office/drawing/2014/main" id="{15611285-FBBB-4A5D-8FD3-117C079BAA57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4800600"/>
            <a:ext cx="5715000" cy="609600"/>
            <a:chOff x="2064" y="3024"/>
            <a:chExt cx="3600" cy="384"/>
          </a:xfrm>
        </p:grpSpPr>
        <p:sp>
          <p:nvSpPr>
            <p:cNvPr id="18439" name="Line 7">
              <a:extLst>
                <a:ext uri="{FF2B5EF4-FFF2-40B4-BE49-F238E27FC236}">
                  <a16:creationId xmlns:a16="http://schemas.microsoft.com/office/drawing/2014/main" id="{505501C7-532C-4710-BCBA-31AEF28AE3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60"/>
              <a:ext cx="3600" cy="0"/>
            </a:xfrm>
            <a:prstGeom prst="line">
              <a:avLst/>
            </a:prstGeom>
            <a:noFill/>
            <a:ln w="57150">
              <a:solidFill>
                <a:srgbClr val="04040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0" name="Line 10">
              <a:extLst>
                <a:ext uri="{FF2B5EF4-FFF2-40B4-BE49-F238E27FC236}">
                  <a16:creationId xmlns:a16="http://schemas.microsoft.com/office/drawing/2014/main" id="{99D44831-B8BA-4212-9635-FC4B13C4DC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3168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1" name="Text Box 11">
              <a:extLst>
                <a:ext uri="{FF2B5EF4-FFF2-40B4-BE49-F238E27FC236}">
                  <a16:creationId xmlns:a16="http://schemas.microsoft.com/office/drawing/2014/main" id="{3B85F829-BB21-49FA-AEAE-2BA6333ED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3024"/>
              <a:ext cx="336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18442" name="Line 12">
              <a:extLst>
                <a:ext uri="{FF2B5EF4-FFF2-40B4-BE49-F238E27FC236}">
                  <a16:creationId xmlns:a16="http://schemas.microsoft.com/office/drawing/2014/main" id="{49D83F06-9DE8-41F8-93A0-B887E70C8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30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3" name="Line 13">
              <a:extLst>
                <a:ext uri="{FF2B5EF4-FFF2-40B4-BE49-F238E27FC236}">
                  <a16:creationId xmlns:a16="http://schemas.microsoft.com/office/drawing/2014/main" id="{D77A9D77-6998-42C0-8BA2-FF2961DAE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307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8444" name="Oval 16">
              <a:extLst>
                <a:ext uri="{FF2B5EF4-FFF2-40B4-BE49-F238E27FC236}">
                  <a16:creationId xmlns:a16="http://schemas.microsoft.com/office/drawing/2014/main" id="{517B4985-D9B5-4C00-8E13-1F99D1538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5" name="Oval 17">
              <a:extLst>
                <a:ext uri="{FF2B5EF4-FFF2-40B4-BE49-F238E27FC236}">
                  <a16:creationId xmlns:a16="http://schemas.microsoft.com/office/drawing/2014/main" id="{6C8CF0A3-ED6C-45C4-9892-52506BF21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6" name="Oval 18">
              <a:extLst>
                <a:ext uri="{FF2B5EF4-FFF2-40B4-BE49-F238E27FC236}">
                  <a16:creationId xmlns:a16="http://schemas.microsoft.com/office/drawing/2014/main" id="{26381D84-4AE8-44D5-99F0-E4880E4F3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7" name="Oval 19">
              <a:extLst>
                <a:ext uri="{FF2B5EF4-FFF2-40B4-BE49-F238E27FC236}">
                  <a16:creationId xmlns:a16="http://schemas.microsoft.com/office/drawing/2014/main" id="{DB4AF526-7085-43B5-9BEE-D2D338492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4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8" name="Oval 20">
              <a:extLst>
                <a:ext uri="{FF2B5EF4-FFF2-40B4-BE49-F238E27FC236}">
                  <a16:creationId xmlns:a16="http://schemas.microsoft.com/office/drawing/2014/main" id="{D03A3A47-621E-4891-A2EF-18D72FCEA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9" name="Oval 21">
              <a:extLst>
                <a:ext uri="{FF2B5EF4-FFF2-40B4-BE49-F238E27FC236}">
                  <a16:creationId xmlns:a16="http://schemas.microsoft.com/office/drawing/2014/main" id="{E94467DF-71C9-4F0D-BFB1-AC8FF9F1A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0" name="Oval 22">
              <a:extLst>
                <a:ext uri="{FF2B5EF4-FFF2-40B4-BE49-F238E27FC236}">
                  <a16:creationId xmlns:a16="http://schemas.microsoft.com/office/drawing/2014/main" id="{8780EC46-091B-4DA6-AE5D-019B99B44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1" name="Oval 23">
              <a:extLst>
                <a:ext uri="{FF2B5EF4-FFF2-40B4-BE49-F238E27FC236}">
                  <a16:creationId xmlns:a16="http://schemas.microsoft.com/office/drawing/2014/main" id="{5678CFFE-2490-4EC9-9878-592336E17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2" name="Oval 24">
              <a:extLst>
                <a:ext uri="{FF2B5EF4-FFF2-40B4-BE49-F238E27FC236}">
                  <a16:creationId xmlns:a16="http://schemas.microsoft.com/office/drawing/2014/main" id="{19F58777-CCCC-4F97-971B-688F22CD8C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3" name="Oval 25">
              <a:extLst>
                <a:ext uri="{FF2B5EF4-FFF2-40B4-BE49-F238E27FC236}">
                  <a16:creationId xmlns:a16="http://schemas.microsoft.com/office/drawing/2014/main" id="{1C5BF36B-B281-4076-9A74-556A44DF2E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4" name="Oval 26">
              <a:extLst>
                <a:ext uri="{FF2B5EF4-FFF2-40B4-BE49-F238E27FC236}">
                  <a16:creationId xmlns:a16="http://schemas.microsoft.com/office/drawing/2014/main" id="{9F31A1EB-0502-4964-9423-52F171776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5" name="Oval 27">
              <a:extLst>
                <a:ext uri="{FF2B5EF4-FFF2-40B4-BE49-F238E27FC236}">
                  <a16:creationId xmlns:a16="http://schemas.microsoft.com/office/drawing/2014/main" id="{5C1498A7-906C-4137-8835-7B13A3AB0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6" name="Oval 28">
              <a:extLst>
                <a:ext uri="{FF2B5EF4-FFF2-40B4-BE49-F238E27FC236}">
                  <a16:creationId xmlns:a16="http://schemas.microsoft.com/office/drawing/2014/main" id="{82F52299-6FBF-49BF-8F37-135D38A05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2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7" name="Oval 29">
              <a:extLst>
                <a:ext uri="{FF2B5EF4-FFF2-40B4-BE49-F238E27FC236}">
                  <a16:creationId xmlns:a16="http://schemas.microsoft.com/office/drawing/2014/main" id="{97CA604E-CDD7-467E-A45F-A1F3350E6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6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8" name="Oval 30">
              <a:extLst>
                <a:ext uri="{FF2B5EF4-FFF2-40B4-BE49-F238E27FC236}">
                  <a16:creationId xmlns:a16="http://schemas.microsoft.com/office/drawing/2014/main" id="{133C9AB0-8014-462A-AF0A-1166FFC5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59" name="Oval 31">
              <a:extLst>
                <a:ext uri="{FF2B5EF4-FFF2-40B4-BE49-F238E27FC236}">
                  <a16:creationId xmlns:a16="http://schemas.microsoft.com/office/drawing/2014/main" id="{FDE40FBA-E7A4-4321-BD48-1C6E5A5A0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60" name="Oval 32">
              <a:extLst>
                <a:ext uri="{FF2B5EF4-FFF2-40B4-BE49-F238E27FC236}">
                  <a16:creationId xmlns:a16="http://schemas.microsoft.com/office/drawing/2014/main" id="{9316459A-860E-491B-99B2-A743FBA76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61" name="Oval 33">
              <a:extLst>
                <a:ext uri="{FF2B5EF4-FFF2-40B4-BE49-F238E27FC236}">
                  <a16:creationId xmlns:a16="http://schemas.microsoft.com/office/drawing/2014/main" id="{A5B5390E-1B18-4CB0-9607-84DD32494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62" name="Oval 34">
              <a:extLst>
                <a:ext uri="{FF2B5EF4-FFF2-40B4-BE49-F238E27FC236}">
                  <a16:creationId xmlns:a16="http://schemas.microsoft.com/office/drawing/2014/main" id="{8817F9B6-9C21-42DA-838D-9F30FCE37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8" y="331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7A28BF0A-518F-43CA-BD02-3D2F65D8F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F7D4FA0-2CB8-4847-B0F9-7B7DF5A3E5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1946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982C476-91F9-4B8A-8D88-B75E36DFF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Poisson Counting Process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461" name="Rectangle 15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0A4B1AC-9EAC-4CA7-8431-3C27C5915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3340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 i="1">
                <a:latin typeface="Times New Roman" panose="02020603050405020304" pitchFamily="18" charset="0"/>
              </a:rPr>
              <a:t>Poisson Points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17431" name="Group 23">
            <a:extLst>
              <a:ext uri="{FF2B5EF4-FFF2-40B4-BE49-F238E27FC236}">
                <a16:creationId xmlns:a16="http://schemas.microsoft.com/office/drawing/2014/main" id="{8C7DFB75-C407-464F-9966-B1C4F87DE592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724400"/>
            <a:ext cx="5943600" cy="685800"/>
            <a:chOff x="1152" y="2976"/>
            <a:chExt cx="3744" cy="432"/>
          </a:xfrm>
        </p:grpSpPr>
        <p:sp>
          <p:nvSpPr>
            <p:cNvPr id="19491" name="Line 17">
              <a:extLst>
                <a:ext uri="{FF2B5EF4-FFF2-40B4-BE49-F238E27FC236}">
                  <a16:creationId xmlns:a16="http://schemas.microsoft.com/office/drawing/2014/main" id="{66634092-43B2-44CF-B889-122116FAE9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152" y="2976"/>
              <a:ext cx="129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92" name="Line 18">
              <a:extLst>
                <a:ext uri="{FF2B5EF4-FFF2-40B4-BE49-F238E27FC236}">
                  <a16:creationId xmlns:a16="http://schemas.microsoft.com/office/drawing/2014/main" id="{D70C5946-3D79-47B0-9E97-FC2C7F6E8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16" y="2976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93" name="Line 19">
              <a:extLst>
                <a:ext uri="{FF2B5EF4-FFF2-40B4-BE49-F238E27FC236}">
                  <a16:creationId xmlns:a16="http://schemas.microsoft.com/office/drawing/2014/main" id="{F19E2AE6-B1DA-4EF1-8006-D31D127573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56" y="2976"/>
              <a:ext cx="19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94" name="Line 20">
              <a:extLst>
                <a:ext uri="{FF2B5EF4-FFF2-40B4-BE49-F238E27FC236}">
                  <a16:creationId xmlns:a16="http://schemas.microsoft.com/office/drawing/2014/main" id="{1D5C36D1-468A-490D-93D8-D2E64D7764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976"/>
              <a:ext cx="67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95" name="Line 21">
              <a:extLst>
                <a:ext uri="{FF2B5EF4-FFF2-40B4-BE49-F238E27FC236}">
                  <a16:creationId xmlns:a16="http://schemas.microsoft.com/office/drawing/2014/main" id="{AA328791-2234-46D1-BC31-A522A764AB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976"/>
              <a:ext cx="120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96" name="Line 22">
              <a:extLst>
                <a:ext uri="{FF2B5EF4-FFF2-40B4-BE49-F238E27FC236}">
                  <a16:creationId xmlns:a16="http://schemas.microsoft.com/office/drawing/2014/main" id="{2EDB2BF8-E75E-474E-833C-5B89BFAAE4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976"/>
              <a:ext cx="2448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7432" name="Line 24">
            <a:extLst>
              <a:ext uri="{FF2B5EF4-FFF2-40B4-BE49-F238E27FC236}">
                <a16:creationId xmlns:a16="http://schemas.microsoft.com/office/drawing/2014/main" id="{D5C60A31-F4BD-44E4-A75E-366291E74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45720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7445" name="Group 37">
            <a:extLst>
              <a:ext uri="{FF2B5EF4-FFF2-40B4-BE49-F238E27FC236}">
                <a16:creationId xmlns:a16="http://schemas.microsoft.com/office/drawing/2014/main" id="{3E0132D8-E835-42C1-B642-06BF600DA942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3962400"/>
            <a:ext cx="1447800" cy="609600"/>
            <a:chOff x="1056" y="2496"/>
            <a:chExt cx="912" cy="384"/>
          </a:xfrm>
        </p:grpSpPr>
        <p:sp>
          <p:nvSpPr>
            <p:cNvPr id="19489" name="Line 25">
              <a:extLst>
                <a:ext uri="{FF2B5EF4-FFF2-40B4-BE49-F238E27FC236}">
                  <a16:creationId xmlns:a16="http://schemas.microsoft.com/office/drawing/2014/main" id="{9EBBF61B-96E0-4FA3-AEA0-2C71873D8A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2496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90" name="Line 30">
              <a:extLst>
                <a:ext uri="{FF2B5EF4-FFF2-40B4-BE49-F238E27FC236}">
                  <a16:creationId xmlns:a16="http://schemas.microsoft.com/office/drawing/2014/main" id="{87C2899D-ACF3-4B7F-BE66-FF2DA6B821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6" y="249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446" name="Group 38">
            <a:extLst>
              <a:ext uri="{FF2B5EF4-FFF2-40B4-BE49-F238E27FC236}">
                <a16:creationId xmlns:a16="http://schemas.microsoft.com/office/drawing/2014/main" id="{2284B595-62F9-49DE-B3ED-0DB581FD6396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352800"/>
            <a:ext cx="381000" cy="1219200"/>
            <a:chOff x="1968" y="2112"/>
            <a:chExt cx="240" cy="768"/>
          </a:xfrm>
        </p:grpSpPr>
        <p:sp>
          <p:nvSpPr>
            <p:cNvPr id="19487" name="Line 26">
              <a:extLst>
                <a:ext uri="{FF2B5EF4-FFF2-40B4-BE49-F238E27FC236}">
                  <a16:creationId xmlns:a16="http://schemas.microsoft.com/office/drawing/2014/main" id="{D16506ED-881B-46D1-A831-F1EB8E42D1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2112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8" name="Line 32">
              <a:extLst>
                <a:ext uri="{FF2B5EF4-FFF2-40B4-BE49-F238E27FC236}">
                  <a16:creationId xmlns:a16="http://schemas.microsoft.com/office/drawing/2014/main" id="{C8E9C858-8596-4DDF-9C7D-4B4C88AD44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211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447" name="Group 39">
            <a:extLst>
              <a:ext uri="{FF2B5EF4-FFF2-40B4-BE49-F238E27FC236}">
                <a16:creationId xmlns:a16="http://schemas.microsoft.com/office/drawing/2014/main" id="{13560E1D-646D-46D5-8E94-AB8ECA68F845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743200"/>
            <a:ext cx="1600200" cy="1828800"/>
            <a:chOff x="2208" y="1728"/>
            <a:chExt cx="1008" cy="1152"/>
          </a:xfrm>
        </p:grpSpPr>
        <p:sp>
          <p:nvSpPr>
            <p:cNvPr id="19485" name="Line 27">
              <a:extLst>
                <a:ext uri="{FF2B5EF4-FFF2-40B4-BE49-F238E27FC236}">
                  <a16:creationId xmlns:a16="http://schemas.microsoft.com/office/drawing/2014/main" id="{C9882655-92FA-48D9-8D94-1537CFE2E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728"/>
              <a:ext cx="1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6" name="Line 33">
              <a:extLst>
                <a:ext uri="{FF2B5EF4-FFF2-40B4-BE49-F238E27FC236}">
                  <a16:creationId xmlns:a16="http://schemas.microsoft.com/office/drawing/2014/main" id="{B78722C9-1082-4744-8621-CD548E6190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172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448" name="Group 40">
            <a:extLst>
              <a:ext uri="{FF2B5EF4-FFF2-40B4-BE49-F238E27FC236}">
                <a16:creationId xmlns:a16="http://schemas.microsoft.com/office/drawing/2014/main" id="{26179F39-0C27-4782-B1BD-20DC3AFFA9B5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2133600"/>
            <a:ext cx="914400" cy="2438400"/>
            <a:chOff x="3216" y="1344"/>
            <a:chExt cx="576" cy="1536"/>
          </a:xfrm>
        </p:grpSpPr>
        <p:sp>
          <p:nvSpPr>
            <p:cNvPr id="19483" name="Line 28">
              <a:extLst>
                <a:ext uri="{FF2B5EF4-FFF2-40B4-BE49-F238E27FC236}">
                  <a16:creationId xmlns:a16="http://schemas.microsoft.com/office/drawing/2014/main" id="{AE93BDBA-3F4F-4A73-A48E-448581A32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344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4" name="Line 34">
              <a:extLst>
                <a:ext uri="{FF2B5EF4-FFF2-40B4-BE49-F238E27FC236}">
                  <a16:creationId xmlns:a16="http://schemas.microsoft.com/office/drawing/2014/main" id="{15289A30-14F0-4505-9862-706698BDB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1392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7449" name="Group 41">
            <a:extLst>
              <a:ext uri="{FF2B5EF4-FFF2-40B4-BE49-F238E27FC236}">
                <a16:creationId xmlns:a16="http://schemas.microsoft.com/office/drawing/2014/main" id="{32C7AFA6-16D3-4291-8964-DCF2D6E647BD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1524000"/>
            <a:ext cx="1981200" cy="3124200"/>
            <a:chOff x="3792" y="960"/>
            <a:chExt cx="1248" cy="1968"/>
          </a:xfrm>
        </p:grpSpPr>
        <p:sp>
          <p:nvSpPr>
            <p:cNvPr id="19480" name="Line 29">
              <a:extLst>
                <a:ext uri="{FF2B5EF4-FFF2-40B4-BE49-F238E27FC236}">
                  <a16:creationId xmlns:a16="http://schemas.microsoft.com/office/drawing/2014/main" id="{F95DE537-005A-4C27-9DA9-F9158C85B8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960"/>
              <a:ext cx="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1" name="Line 35">
              <a:extLst>
                <a:ext uri="{FF2B5EF4-FFF2-40B4-BE49-F238E27FC236}">
                  <a16:creationId xmlns:a16="http://schemas.microsoft.com/office/drawing/2014/main" id="{135E2B9F-315F-4DCB-88C3-912668257B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960"/>
              <a:ext cx="0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2" name="Line 36">
              <a:extLst>
                <a:ext uri="{FF2B5EF4-FFF2-40B4-BE49-F238E27FC236}">
                  <a16:creationId xmlns:a16="http://schemas.microsoft.com/office/drawing/2014/main" id="{7EA63EBA-3DAE-4601-8096-AB1F376A06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0" y="1008"/>
              <a:ext cx="0" cy="19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469" name="Group 16">
            <a:extLst>
              <a:ext uri="{FF2B5EF4-FFF2-40B4-BE49-F238E27FC236}">
                <a16:creationId xmlns:a16="http://schemas.microsoft.com/office/drawing/2014/main" id="{CEF4CF5D-D3C3-4CAE-B4A6-90A625C02AFC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286000"/>
            <a:ext cx="7010400" cy="2362200"/>
            <a:chOff x="720" y="1440"/>
            <a:chExt cx="4416" cy="1488"/>
          </a:xfrm>
        </p:grpSpPr>
        <p:sp>
          <p:nvSpPr>
            <p:cNvPr id="19472" name="Line 5">
              <a:extLst>
                <a:ext uri="{FF2B5EF4-FFF2-40B4-BE49-F238E27FC236}">
                  <a16:creationId xmlns:a16="http://schemas.microsoft.com/office/drawing/2014/main" id="{93EA0791-BC60-4A76-B5F6-2F51004784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880"/>
              <a:ext cx="4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73" name="Oval 6">
              <a:extLst>
                <a:ext uri="{FF2B5EF4-FFF2-40B4-BE49-F238E27FC236}">
                  <a16:creationId xmlns:a16="http://schemas.microsoft.com/office/drawing/2014/main" id="{A77E9D5D-1C52-40A1-AAF2-5432E1C0F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4" name="Oval 7">
              <a:extLst>
                <a:ext uri="{FF2B5EF4-FFF2-40B4-BE49-F238E27FC236}">
                  <a16:creationId xmlns:a16="http://schemas.microsoft.com/office/drawing/2014/main" id="{F9848F57-ED0E-46F7-B7BB-3CC78169E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5" name="Oval 8">
              <a:extLst>
                <a:ext uri="{FF2B5EF4-FFF2-40B4-BE49-F238E27FC236}">
                  <a16:creationId xmlns:a16="http://schemas.microsoft.com/office/drawing/2014/main" id="{32CCD361-99C4-4F6B-A44C-2CC810635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6" name="Oval 10">
              <a:extLst>
                <a:ext uri="{FF2B5EF4-FFF2-40B4-BE49-F238E27FC236}">
                  <a16:creationId xmlns:a16="http://schemas.microsoft.com/office/drawing/2014/main" id="{66DC6512-DA3D-43DE-96FF-103BF9A7C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2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7" name="Oval 11">
              <a:extLst>
                <a:ext uri="{FF2B5EF4-FFF2-40B4-BE49-F238E27FC236}">
                  <a16:creationId xmlns:a16="http://schemas.microsoft.com/office/drawing/2014/main" id="{8C1DF4CB-6EF3-440E-B717-3FBADCFE7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8" name="Oval 12">
              <a:extLst>
                <a:ext uri="{FF2B5EF4-FFF2-40B4-BE49-F238E27FC236}">
                  <a16:creationId xmlns:a16="http://schemas.microsoft.com/office/drawing/2014/main" id="{6B6C16BE-6D36-486B-BCE7-6A49A049C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832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9" name="Line 13">
              <a:extLst>
                <a:ext uri="{FF2B5EF4-FFF2-40B4-BE49-F238E27FC236}">
                  <a16:creationId xmlns:a16="http://schemas.microsoft.com/office/drawing/2014/main" id="{725FF645-EB38-473C-8A79-6530EFE6D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1440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17450" name="Object 42">
            <a:extLst>
              <a:ext uri="{FF2B5EF4-FFF2-40B4-BE49-F238E27FC236}">
                <a16:creationId xmlns:a16="http://schemas.microsoft.com/office/drawing/2014/main" id="{6AD423DC-BC3E-425A-BD2B-4BD3CEAEC6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5410200"/>
          <a:ext cx="4476750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52600" imgH="444500" progId="Equation.3">
                  <p:embed/>
                </p:oleObj>
              </mc:Choice>
              <mc:Fallback>
                <p:oleObj name="Equation" r:id="rId3" imgW="1752600" imgH="4445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410200"/>
                        <a:ext cx="4476750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43">
            <a:extLst>
              <a:ext uri="{FF2B5EF4-FFF2-40B4-BE49-F238E27FC236}">
                <a16:creationId xmlns:a16="http://schemas.microsoft.com/office/drawing/2014/main" id="{13A4F8C4-E172-45CD-851B-ABF19242E3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2209800"/>
          <a:ext cx="9413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140" imgH="203112" progId="Equation.3">
                  <p:embed/>
                </p:oleObj>
              </mc:Choice>
              <mc:Fallback>
                <p:oleObj name="Equation" r:id="rId5" imgW="368140" imgH="203112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09800"/>
                        <a:ext cx="9413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3C1AD337-801B-45F6-9613-329109AEF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4D2CC9A-5955-4B43-9667-2510BEE9EC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048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3766A2E6-1A33-4C69-94B9-FCBAE10BC7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Recall for Poisson RV with parameter a</a:t>
            </a:r>
          </a:p>
          <a:p>
            <a:pPr eaLnBrk="1" hangingPunct="1"/>
            <a:endParaRPr lang="en-US" altLang="en-US" sz="2800" b="1" i="1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2800" b="1" i="1">
              <a:latin typeface="Times New Roman" panose="02020603050405020304" pitchFamily="18" charset="0"/>
            </a:endParaRPr>
          </a:p>
          <a:p>
            <a:pPr eaLnBrk="1" hangingPunct="1"/>
            <a:endParaRPr lang="en-US" altLang="en-US" sz="2800" b="1" i="1"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Poisson Counting Process Expected Value is thus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9496" name="Object 40">
            <a:extLst>
              <a:ext uri="{FF2B5EF4-FFF2-40B4-BE49-F238E27FC236}">
                <a16:creationId xmlns:a16="http://schemas.microsoft.com/office/drawing/2014/main" id="{E0F8EFF9-5985-42A6-B85F-101BC72852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724400"/>
          <a:ext cx="35052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203200" progId="Equation.3">
                  <p:embed/>
                </p:oleObj>
              </mc:Choice>
              <mc:Fallback>
                <p:oleObj name="Equation" r:id="rId2" imgW="914400" imgH="203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724400"/>
                        <a:ext cx="35052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7" name="Object 41">
            <a:extLst>
              <a:ext uri="{FF2B5EF4-FFF2-40B4-BE49-F238E27FC236}">
                <a16:creationId xmlns:a16="http://schemas.microsoft.com/office/drawing/2014/main" id="{40B59E77-7369-45F4-870C-8439CBB49F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362200"/>
          <a:ext cx="3762375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200" imgH="444500" progId="Equation.3">
                  <p:embed/>
                </p:oleObj>
              </mc:Choice>
              <mc:Fallback>
                <p:oleObj name="Equation" r:id="rId4" imgW="1473200" imgH="4445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3762375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8" name="Object 42">
            <a:extLst>
              <a:ext uri="{FF2B5EF4-FFF2-40B4-BE49-F238E27FC236}">
                <a16:creationId xmlns:a16="http://schemas.microsoft.com/office/drawing/2014/main" id="{13DF684C-67B1-4887-B17C-564BD3B4E1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2743200"/>
          <a:ext cx="26590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0948" imgH="228501" progId="Equation.3">
                  <p:embed/>
                </p:oleObj>
              </mc:Choice>
              <mc:Fallback>
                <p:oleObj name="Equation" r:id="rId6" imgW="1040948" imgH="228501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43200"/>
                        <a:ext cx="2659063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35358FE3-07CD-490C-B5C3-6BC232D65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E0430E8-E745-4986-8EEF-0ACAC6F9C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150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41C3BAB-CAF0-478E-9784-47F70DB517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The Poisson Counting Process is independent increment process. Thus, for </a:t>
            </a:r>
            <a:r>
              <a:rPr lang="en-US" altLang="en-US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 </a:t>
            </a:r>
            <a:r>
              <a:rPr lang="en-US" altLang="en-US" sz="2800" b="1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 t and j </a:t>
            </a:r>
            <a:r>
              <a:rPr lang="en-US" altLang="en-US" sz="2800" b="1">
                <a:latin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en-US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 i,</a:t>
            </a:r>
            <a:endParaRPr lang="en-US" altLang="en-US" sz="28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1509" name="Object 39">
            <a:extLst>
              <a:ext uri="{FF2B5EF4-FFF2-40B4-BE49-F238E27FC236}">
                <a16:creationId xmlns:a16="http://schemas.microsoft.com/office/drawing/2014/main" id="{3F31DE13-6D09-45BC-9C0B-399F950E38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4988" y="2895600"/>
          <a:ext cx="5815012" cy="291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300" imgH="1143000" progId="Equation.3">
                  <p:embed/>
                </p:oleObj>
              </mc:Choice>
              <mc:Fallback>
                <p:oleObj name="Equation" r:id="rId2" imgW="2273300" imgH="11430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2895600"/>
                        <a:ext cx="5815012" cy="291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ECC52F16-E3A1-44DD-8D0E-824A1F10E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95EB5A3-87FC-4F37-9AE1-40024AC49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Batang" panose="02030600000101010101" pitchFamily="18" charset="-127"/>
              </a:rPr>
              <a:t>Example RP’s</a:t>
            </a:r>
            <a:endParaRPr lang="en-US" altLang="en-US" sz="2800" b="1">
              <a:latin typeface="Batang" panose="02030600000101010101" pitchFamily="18" charset="-127"/>
            </a:endParaRPr>
          </a:p>
        </p:txBody>
      </p:sp>
      <p:sp>
        <p:nvSpPr>
          <p:cNvPr id="410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3085BC8-94FA-4ABB-A8B2-A2251CF987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Example Random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Gaussian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/>
              <a:t>Recall Gaussian pdf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 b="1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 b="1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 b="1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 b="1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/>
              <a:t>Let </a:t>
            </a:r>
            <a:r>
              <a:rPr lang="en-US" altLang="en-US" sz="2400" b="1" i="1">
                <a:latin typeface="Times New Roman" panose="02020603050405020304" pitchFamily="18" charset="0"/>
              </a:rPr>
              <a:t>X</a:t>
            </a:r>
            <a:r>
              <a:rPr lang="en-US" altLang="en-US" sz="2400" b="1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400" b="1" i="1">
                <a:latin typeface="Times New Roman" panose="02020603050405020304" pitchFamily="18" charset="0"/>
              </a:rPr>
              <a:t>=X(t</a:t>
            </a:r>
            <a:r>
              <a:rPr lang="en-US" altLang="en-US" sz="2400" b="1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400" b="1" i="1">
                <a:latin typeface="Times New Roman" panose="02020603050405020304" pitchFamily="18" charset="0"/>
              </a:rPr>
              <a:t>) , 1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 k  n.</a:t>
            </a:r>
            <a:r>
              <a:rPr lang="en-US" altLang="en-US" sz="2400" b="1">
                <a:sym typeface="Symbol" panose="05050102010706020507" pitchFamily="18" charset="2"/>
              </a:rPr>
              <a:t>  Then if, for all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en-US" sz="2400" b="1">
                <a:sym typeface="Symbol" panose="05050102010706020507" pitchFamily="18" charset="2"/>
              </a:rPr>
              <a:t>, the corresponding pdf’s are Gaussian, then the RP is Gaussian.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ym typeface="Symbol" panose="05050102010706020507" pitchFamily="18" charset="2"/>
              </a:rPr>
              <a:t>The Gaussian RP is a useful model in signal processing.</a:t>
            </a:r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156BFD67-FCE3-4004-887D-C603ADDE1F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3625" y="2714625"/>
          <a:ext cx="6559550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400" imgH="520700" progId="Equation.3">
                  <p:embed/>
                </p:oleObj>
              </mc:Choice>
              <mc:Fallback>
                <p:oleObj name="Equation" r:id="rId2" imgW="25654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2714625"/>
                        <a:ext cx="6559550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>
            <a:extLst>
              <a:ext uri="{FF2B5EF4-FFF2-40B4-BE49-F238E27FC236}">
                <a16:creationId xmlns:a16="http://schemas.microsoft.com/office/drawing/2014/main" id="{A699764B-B922-456D-9ADC-C89AE9FCA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89C49E4-0C2E-441B-A3E1-FF7FA54751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253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429BD04-DA84-4FAE-8CF1-B3FD695A5B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Autocorrelation: If  </a:t>
            </a:r>
            <a:r>
              <a:rPr lang="en-US" altLang="en-US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 &gt; t</a:t>
            </a:r>
            <a:endParaRPr lang="en-US" altLang="en-US" sz="28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2533" name="Object 4">
            <a:extLst>
              <a:ext uri="{FF2B5EF4-FFF2-40B4-BE49-F238E27FC236}">
                <a16:creationId xmlns:a16="http://schemas.microsoft.com/office/drawing/2014/main" id="{CACC5885-FAA2-40F3-8ABC-DF5A89A801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133600"/>
          <a:ext cx="6010275" cy="401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500" imgH="1574800" progId="Equation.3">
                  <p:embed/>
                </p:oleObj>
              </mc:Choice>
              <mc:Fallback>
                <p:oleObj name="Equation" r:id="rId2" imgW="2349500" imgH="1574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6010275" cy="401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487" name="Group 7">
            <a:extLst>
              <a:ext uri="{FF2B5EF4-FFF2-40B4-BE49-F238E27FC236}">
                <a16:creationId xmlns:a16="http://schemas.microsoft.com/office/drawing/2014/main" id="{617E2397-64BA-4159-9A03-A91A3798DFF9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562600"/>
            <a:ext cx="6137275" cy="679450"/>
            <a:chOff x="1632" y="3504"/>
            <a:chExt cx="3866" cy="428"/>
          </a:xfrm>
        </p:grpSpPr>
        <p:graphicFrame>
          <p:nvGraphicFramePr>
            <p:cNvPr id="22541" name="Object 5">
              <a:extLst>
                <a:ext uri="{FF2B5EF4-FFF2-40B4-BE49-F238E27FC236}">
                  <a16:creationId xmlns:a16="http://schemas.microsoft.com/office/drawing/2014/main" id="{0A18A7C3-97EC-44D2-9B36-3D4AE696C0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3504"/>
            <a:ext cx="2906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802618" imgH="266584" progId="Equation.3">
                    <p:embed/>
                  </p:oleObj>
                </mc:Choice>
                <mc:Fallback>
                  <p:oleObj name="Equation" r:id="rId4" imgW="1802618" imgH="266584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3504"/>
                          <a:ext cx="2906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42" name="AutoShape 6">
              <a:extLst>
                <a:ext uri="{FF2B5EF4-FFF2-40B4-BE49-F238E27FC236}">
                  <a16:creationId xmlns:a16="http://schemas.microsoft.com/office/drawing/2014/main" id="{F91D9B5A-B63A-439C-A24E-079BFF964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648"/>
              <a:ext cx="960" cy="240"/>
            </a:xfrm>
            <a:prstGeom prst="rightArrow">
              <a:avLst>
                <a:gd name="adj1" fmla="val 50000"/>
                <a:gd name="adj2" fmla="val 10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2535" name="Group 14">
            <a:extLst>
              <a:ext uri="{FF2B5EF4-FFF2-40B4-BE49-F238E27FC236}">
                <a16:creationId xmlns:a16="http://schemas.microsoft.com/office/drawing/2014/main" id="{EAE27956-4CD9-4549-9161-0B0B6A0ADAF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295400"/>
            <a:ext cx="3352800" cy="1143000"/>
            <a:chOff x="3360" y="960"/>
            <a:chExt cx="2112" cy="720"/>
          </a:xfrm>
        </p:grpSpPr>
        <p:sp>
          <p:nvSpPr>
            <p:cNvPr id="22536" name="Line 8">
              <a:extLst>
                <a:ext uri="{FF2B5EF4-FFF2-40B4-BE49-F238E27FC236}">
                  <a16:creationId xmlns:a16="http://schemas.microsoft.com/office/drawing/2014/main" id="{25A99737-5CC2-4279-8AE0-5C5FC964A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1440"/>
              <a:ext cx="206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537" name="Oval 9">
              <a:extLst>
                <a:ext uri="{FF2B5EF4-FFF2-40B4-BE49-F238E27FC236}">
                  <a16:creationId xmlns:a16="http://schemas.microsoft.com/office/drawing/2014/main" id="{A5781790-8BD8-4492-9DB3-A23109188A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34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8" name="Oval 10">
              <a:extLst>
                <a:ext uri="{FF2B5EF4-FFF2-40B4-BE49-F238E27FC236}">
                  <a16:creationId xmlns:a16="http://schemas.microsoft.com/office/drawing/2014/main" id="{29DC13E2-8AF5-4506-BBC5-66E55B074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134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39" name="Text Box 12">
              <a:extLst>
                <a:ext uri="{FF2B5EF4-FFF2-40B4-BE49-F238E27FC236}">
                  <a16:creationId xmlns:a16="http://schemas.microsoft.com/office/drawing/2014/main" id="{772792C8-2AE6-4381-88AF-6D2AAB1E27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1008"/>
              <a:ext cx="720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en-US" altLang="en-US" sz="28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t</a:t>
              </a:r>
              <a:endParaRPr lang="en-US" altLang="en-US" sz="2800" b="1" i="1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altLang="en-US"/>
            </a:p>
          </p:txBody>
        </p:sp>
        <p:sp>
          <p:nvSpPr>
            <p:cNvPr id="22540" name="Text Box 13">
              <a:extLst>
                <a:ext uri="{FF2B5EF4-FFF2-40B4-BE49-F238E27FC236}">
                  <a16:creationId xmlns:a16="http://schemas.microsoft.com/office/drawing/2014/main" id="{BFF48E10-DAAF-44BD-B25A-899E76CDB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960"/>
              <a:ext cx="7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en-US" altLang="en-US" sz="28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endParaRPr lang="en-US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>
            <a:extLst>
              <a:ext uri="{FF2B5EF4-FFF2-40B4-BE49-F238E27FC236}">
                <a16:creationId xmlns:a16="http://schemas.microsoft.com/office/drawing/2014/main" id="{987055DD-09F7-46A8-AAFC-7C742BF6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FE8742D-D293-4610-807D-DE82E0E05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355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95C2C3EF-01E2-4F69-90EC-E240BB784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Autocovariance of a Poisson sum process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3557" name="Object 6">
            <a:extLst>
              <a:ext uri="{FF2B5EF4-FFF2-40B4-BE49-F238E27FC236}">
                <a16:creationId xmlns:a16="http://schemas.microsoft.com/office/drawing/2014/main" id="{C778AE02-467F-4304-A2D8-53949DA0F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2743200"/>
          <a:ext cx="7543800" cy="221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1100" imgH="723900" progId="Equation.3">
                  <p:embed/>
                </p:oleObj>
              </mc:Choice>
              <mc:Fallback>
                <p:oleObj name="Equation" r:id="rId2" imgW="2451100" imgH="723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43200"/>
                        <a:ext cx="7543800" cy="221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5D169A6A-9CD5-44BA-B5A7-04E6A0B67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CCB24381-566A-4935-A3B8-6E998FB47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2458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7767FE9-8163-42FB-A023-C50DEF44A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Other RP’s related to the Poisson process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Random telegraph signal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22574" name="Group 46">
            <a:extLst>
              <a:ext uri="{FF2B5EF4-FFF2-40B4-BE49-F238E27FC236}">
                <a16:creationId xmlns:a16="http://schemas.microsoft.com/office/drawing/2014/main" id="{76E9C136-DDEF-4DED-A550-25C9F08B3BF9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4343400"/>
            <a:ext cx="4572000" cy="1447800"/>
            <a:chOff x="2064" y="2736"/>
            <a:chExt cx="2880" cy="912"/>
          </a:xfrm>
        </p:grpSpPr>
        <p:sp>
          <p:nvSpPr>
            <p:cNvPr id="24604" name="Line 8">
              <a:extLst>
                <a:ext uri="{FF2B5EF4-FFF2-40B4-BE49-F238E27FC236}">
                  <a16:creationId xmlns:a16="http://schemas.microsoft.com/office/drawing/2014/main" id="{364BBF89-1B00-4636-9F3F-AA7B5CBA80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2736"/>
              <a:ext cx="43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5" name="Line 9">
              <a:extLst>
                <a:ext uri="{FF2B5EF4-FFF2-40B4-BE49-F238E27FC236}">
                  <a16:creationId xmlns:a16="http://schemas.microsoft.com/office/drawing/2014/main" id="{354488FC-B6F9-42DC-99C9-EEDA0B9AFA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73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6" name="Line 10">
              <a:extLst>
                <a:ext uri="{FF2B5EF4-FFF2-40B4-BE49-F238E27FC236}">
                  <a16:creationId xmlns:a16="http://schemas.microsoft.com/office/drawing/2014/main" id="{B3F8C59E-A4AE-48A5-8A54-47A4F0C05F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67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7" name="Line 11">
              <a:extLst>
                <a:ext uri="{FF2B5EF4-FFF2-40B4-BE49-F238E27FC236}">
                  <a16:creationId xmlns:a16="http://schemas.microsoft.com/office/drawing/2014/main" id="{6CEFEA4F-979B-424B-A87C-D0E0D8752A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120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608" name="Line 12">
              <a:extLst>
                <a:ext uri="{FF2B5EF4-FFF2-40B4-BE49-F238E27FC236}">
                  <a16:creationId xmlns:a16="http://schemas.microsoft.com/office/drawing/2014/main" id="{5D59791C-1ADC-482B-A09E-3D09A4F6C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2448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575" name="Group 47">
            <a:extLst>
              <a:ext uri="{FF2B5EF4-FFF2-40B4-BE49-F238E27FC236}">
                <a16:creationId xmlns:a16="http://schemas.microsoft.com/office/drawing/2014/main" id="{27BD1216-506B-4BBD-A845-C8869C1D175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743200"/>
            <a:ext cx="6477000" cy="2743200"/>
            <a:chOff x="1104" y="1728"/>
            <a:chExt cx="4080" cy="1728"/>
          </a:xfrm>
        </p:grpSpPr>
        <p:sp>
          <p:nvSpPr>
            <p:cNvPr id="24584" name="Line 15">
              <a:extLst>
                <a:ext uri="{FF2B5EF4-FFF2-40B4-BE49-F238E27FC236}">
                  <a16:creationId xmlns:a16="http://schemas.microsoft.com/office/drawing/2014/main" id="{79352F9C-4F5A-44C5-979C-5443F31802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11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85" name="Line 16">
              <a:extLst>
                <a:ext uri="{FF2B5EF4-FFF2-40B4-BE49-F238E27FC236}">
                  <a16:creationId xmlns:a16="http://schemas.microsoft.com/office/drawing/2014/main" id="{34645891-4702-454B-A97F-7F209BB938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2112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86" name="Line 18">
              <a:extLst>
                <a:ext uri="{FF2B5EF4-FFF2-40B4-BE49-F238E27FC236}">
                  <a16:creationId xmlns:a16="http://schemas.microsoft.com/office/drawing/2014/main" id="{F3558914-E744-41DC-9975-8137E84DED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3264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87" name="Line 19">
              <a:extLst>
                <a:ext uri="{FF2B5EF4-FFF2-40B4-BE49-F238E27FC236}">
                  <a16:creationId xmlns:a16="http://schemas.microsoft.com/office/drawing/2014/main" id="{A3CBF841-5A01-475B-ACF5-36175A6393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211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4588" name="Group 20">
              <a:extLst>
                <a:ext uri="{FF2B5EF4-FFF2-40B4-BE49-F238E27FC236}">
                  <a16:creationId xmlns:a16="http://schemas.microsoft.com/office/drawing/2014/main" id="{AE1BA73F-F326-4AC0-BD76-195B98C41D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6" y="2112"/>
              <a:ext cx="1008" cy="1152"/>
              <a:chOff x="2208" y="1728"/>
              <a:chExt cx="1008" cy="1152"/>
            </a:xfrm>
          </p:grpSpPr>
          <p:sp>
            <p:nvSpPr>
              <p:cNvPr id="24602" name="Line 21">
                <a:extLst>
                  <a:ext uri="{FF2B5EF4-FFF2-40B4-BE49-F238E27FC236}">
                    <a16:creationId xmlns:a16="http://schemas.microsoft.com/office/drawing/2014/main" id="{E35E5E9B-E313-4B36-AD07-F35A50A275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1728"/>
                <a:ext cx="10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3" name="Line 22">
                <a:extLst>
                  <a:ext uri="{FF2B5EF4-FFF2-40B4-BE49-F238E27FC236}">
                    <a16:creationId xmlns:a16="http://schemas.microsoft.com/office/drawing/2014/main" id="{43333DB5-7E46-403B-B1A4-E4E7608032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1728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4589" name="Line 24">
              <a:extLst>
                <a:ext uri="{FF2B5EF4-FFF2-40B4-BE49-F238E27FC236}">
                  <a16:creationId xmlns:a16="http://schemas.microsoft.com/office/drawing/2014/main" id="{6D95CD82-D9EB-43FE-9E53-AA8D9B4F7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3264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0" name="Line 25">
              <a:extLst>
                <a:ext uri="{FF2B5EF4-FFF2-40B4-BE49-F238E27FC236}">
                  <a16:creationId xmlns:a16="http://schemas.microsoft.com/office/drawing/2014/main" id="{E2EA3F92-2959-42DD-9D7C-3CB8A401C5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4" y="211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1" name="Line 27">
              <a:extLst>
                <a:ext uri="{FF2B5EF4-FFF2-40B4-BE49-F238E27FC236}">
                  <a16:creationId xmlns:a16="http://schemas.microsoft.com/office/drawing/2014/main" id="{22A4C374-9864-4C32-8D98-023012FFAA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112"/>
              <a:ext cx="1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2" name="Line 28">
              <a:extLst>
                <a:ext uri="{FF2B5EF4-FFF2-40B4-BE49-F238E27FC236}">
                  <a16:creationId xmlns:a16="http://schemas.microsoft.com/office/drawing/2014/main" id="{418D8CF9-3046-44C5-98CE-BB3EB150C9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112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3" name="Line 29">
              <a:extLst>
                <a:ext uri="{FF2B5EF4-FFF2-40B4-BE49-F238E27FC236}">
                  <a16:creationId xmlns:a16="http://schemas.microsoft.com/office/drawing/2014/main" id="{D8999927-61E0-42F7-88E2-28EC4E894F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160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4" name="Line 31">
              <a:extLst>
                <a:ext uri="{FF2B5EF4-FFF2-40B4-BE49-F238E27FC236}">
                  <a16:creationId xmlns:a16="http://schemas.microsoft.com/office/drawing/2014/main" id="{88BAA583-80DD-4F27-80F7-23126AA4CF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88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4595" name="Oval 33">
              <a:extLst>
                <a:ext uri="{FF2B5EF4-FFF2-40B4-BE49-F238E27FC236}">
                  <a16:creationId xmlns:a16="http://schemas.microsoft.com/office/drawing/2014/main" id="{5138869F-F4A7-4995-8760-3FD838874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6" name="Oval 34">
              <a:extLst>
                <a:ext uri="{FF2B5EF4-FFF2-40B4-BE49-F238E27FC236}">
                  <a16:creationId xmlns:a16="http://schemas.microsoft.com/office/drawing/2014/main" id="{A62495D9-0128-4560-8A22-C1DBD32CA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7" name="Oval 35">
              <a:extLst>
                <a:ext uri="{FF2B5EF4-FFF2-40B4-BE49-F238E27FC236}">
                  <a16:creationId xmlns:a16="http://schemas.microsoft.com/office/drawing/2014/main" id="{C8E966A1-E912-46E3-BA16-7F1A12592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8" name="Oval 36">
              <a:extLst>
                <a:ext uri="{FF2B5EF4-FFF2-40B4-BE49-F238E27FC236}">
                  <a16:creationId xmlns:a16="http://schemas.microsoft.com/office/drawing/2014/main" id="{84E66104-6D4F-4F33-BFEF-50102AB236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599" name="Oval 37">
              <a:extLst>
                <a:ext uri="{FF2B5EF4-FFF2-40B4-BE49-F238E27FC236}">
                  <a16:creationId xmlns:a16="http://schemas.microsoft.com/office/drawing/2014/main" id="{8BDBE760-6307-4064-855A-453A6010B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64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4600" name="Line 38">
              <a:extLst>
                <a:ext uri="{FF2B5EF4-FFF2-40B4-BE49-F238E27FC236}">
                  <a16:creationId xmlns:a16="http://schemas.microsoft.com/office/drawing/2014/main" id="{ED695453-54C2-448C-9B28-562F12C3AD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201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aphicFrame>
          <p:nvGraphicFramePr>
            <p:cNvPr id="24601" name="Object 40">
              <a:extLst>
                <a:ext uri="{FF2B5EF4-FFF2-40B4-BE49-F238E27FC236}">
                  <a16:creationId xmlns:a16="http://schemas.microsoft.com/office/drawing/2014/main" id="{8954B0D1-3D79-4464-9CAA-0B354B40226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2" y="1728"/>
            <a:ext cx="593" cy="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68140" imgH="203112" progId="Equation.3">
                    <p:embed/>
                  </p:oleObj>
                </mc:Choice>
                <mc:Fallback>
                  <p:oleObj name="Equation" r:id="rId2" imgW="368140" imgH="203112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1728"/>
                          <a:ext cx="593" cy="3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83" name="Text Box 45">
            <a:extLst>
              <a:ext uri="{FF2B5EF4-FFF2-40B4-BE49-F238E27FC236}">
                <a16:creationId xmlns:a16="http://schemas.microsoft.com/office/drawing/2014/main" id="{36FC4BDC-2137-4B6C-9107-01FDBDAB4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7150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Poisson Points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9BEC28BE-EA65-4D99-A0C8-AB67384B2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25603" name="Picture 35" descr="http://cialab.ee.washington.edu/Marks-Stuff/chortles/IMG00007.GIF">
            <a:extLst>
              <a:ext uri="{FF2B5EF4-FFF2-40B4-BE49-F238E27FC236}">
                <a16:creationId xmlns:a16="http://schemas.microsoft.com/office/drawing/2014/main" id="{71D4AFE8-FD9F-49BA-A26E-8DE638C56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887538"/>
            <a:ext cx="4724400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Rectangle 2">
            <a:extLst>
              <a:ext uri="{FF2B5EF4-FFF2-40B4-BE49-F238E27FC236}">
                <a16:creationId xmlns:a16="http://schemas.microsoft.com/office/drawing/2014/main" id="{ABE9195C-155D-4FDD-AE44-C46F82D2C2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2560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5F3411F-98BD-45C9-A486-9BDC6D5183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5606" name="Object 32">
            <a:extLst>
              <a:ext uri="{FF2B5EF4-FFF2-40B4-BE49-F238E27FC236}">
                <a16:creationId xmlns:a16="http://schemas.microsoft.com/office/drawing/2014/main" id="{F881C279-50B2-4BD8-BAC9-FEB5F3296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048000"/>
          <a:ext cx="38703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6755" imgH="266584" progId="Equation.3">
                  <p:embed/>
                </p:oleObj>
              </mc:Choice>
              <mc:Fallback>
                <p:oleObj name="Equation" r:id="rId3" imgW="1256755" imgH="266584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0"/>
                        <a:ext cx="387032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33">
            <a:extLst>
              <a:ext uri="{FF2B5EF4-FFF2-40B4-BE49-F238E27FC236}">
                <a16:creationId xmlns:a16="http://schemas.microsoft.com/office/drawing/2014/main" id="{01A1B9C9-5AB6-49AE-B659-E0CF41CF06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0738" y="2209800"/>
          <a:ext cx="3244850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3643" imgH="266584" progId="Equation.3">
                  <p:embed/>
                </p:oleObj>
              </mc:Choice>
              <mc:Fallback>
                <p:oleObj name="Equation" r:id="rId5" imgW="1053643" imgH="266584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2209800"/>
                        <a:ext cx="3244850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36">
            <a:extLst>
              <a:ext uri="{FF2B5EF4-FFF2-40B4-BE49-F238E27FC236}">
                <a16:creationId xmlns:a16="http://schemas.microsoft.com/office/drawing/2014/main" id="{252903EF-95D8-4AE0-85D0-AD6CC96F9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PROOF…</a:t>
            </a:r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C4CAD2CC-9DE7-449E-B83C-0F6F2F083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26627" name="Picture 9" descr="http://cialab.ee.washington.edu/Marks-Stuff/chortles/IMG00007.GIF">
            <a:extLst>
              <a:ext uri="{FF2B5EF4-FFF2-40B4-BE49-F238E27FC236}">
                <a16:creationId xmlns:a16="http://schemas.microsoft.com/office/drawing/2014/main" id="{1DC995D9-48F6-4B6E-8AA6-F8BFE18EB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697288"/>
            <a:ext cx="3581400" cy="316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3">
            <a:extLst>
              <a:ext uri="{FF2B5EF4-FFF2-40B4-BE49-F238E27FC236}">
                <a16:creationId xmlns:a16="http://schemas.microsoft.com/office/drawing/2014/main" id="{ED483D0A-361D-4870-87AD-34F5EA36E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26629" name="Rectangle 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534F8FF-E2DB-4456-9389-D2B3AFFE6D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t&gt;0,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6630" name="Object 6">
            <a:extLst>
              <a:ext uri="{FF2B5EF4-FFF2-40B4-BE49-F238E27FC236}">
                <a16:creationId xmlns:a16="http://schemas.microsoft.com/office/drawing/2014/main" id="{727567C3-3768-43F4-9038-D6BED11A37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514600"/>
          <a:ext cx="6819900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84500" imgH="673100" progId="Equation.3">
                  <p:embed/>
                </p:oleObj>
              </mc:Choice>
              <mc:Fallback>
                <p:oleObj name="Equation" r:id="rId3" imgW="2984500" imgH="673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14600"/>
                        <a:ext cx="6819900" cy="153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31" name="Picture 10" descr="http://cialab.ee.washington.edu/Marks-Stuff/chortles/IMG00007.GIF">
            <a:extLst>
              <a:ext uri="{FF2B5EF4-FFF2-40B4-BE49-F238E27FC236}">
                <a16:creationId xmlns:a16="http://schemas.microsoft.com/office/drawing/2014/main" id="{8C46872F-BF13-488B-963F-9ECD94254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70388"/>
            <a:ext cx="2819400" cy="248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11" descr="http://cialab.ee.washington.edu/Marks-Stuff/chortles/IMG00007.GIF">
            <a:extLst>
              <a:ext uri="{FF2B5EF4-FFF2-40B4-BE49-F238E27FC236}">
                <a16:creationId xmlns:a16="http://schemas.microsoft.com/office/drawing/2014/main" id="{7E39507F-9D1F-4839-9580-39D77BB49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110163"/>
            <a:ext cx="1981200" cy="174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>
            <a:extLst>
              <a:ext uri="{FF2B5EF4-FFF2-40B4-BE49-F238E27FC236}">
                <a16:creationId xmlns:a16="http://schemas.microsoft.com/office/drawing/2014/main" id="{82E9012A-2EFB-4891-8C4A-20E81729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27651" name="Picture 6" descr="http://cialab.ee.washington.edu/Marks-Stuff/chortles/IMG00007.GIF">
            <a:extLst>
              <a:ext uri="{FF2B5EF4-FFF2-40B4-BE49-F238E27FC236}">
                <a16:creationId xmlns:a16="http://schemas.microsoft.com/office/drawing/2014/main" id="{CD982485-7331-49C2-9D2E-5BB4B0473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743200"/>
            <a:ext cx="39624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Rectangle 2">
            <a:extLst>
              <a:ext uri="{FF2B5EF4-FFF2-40B4-BE49-F238E27FC236}">
                <a16:creationId xmlns:a16="http://schemas.microsoft.com/office/drawing/2014/main" id="{ADD3578C-4DC7-49AF-8971-8FA0663D0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2765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C6297A6-9324-44D1-8F03-71CFC92D6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t&gt;0,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7654" name="Object 5">
            <a:extLst>
              <a:ext uri="{FF2B5EF4-FFF2-40B4-BE49-F238E27FC236}">
                <a16:creationId xmlns:a16="http://schemas.microsoft.com/office/drawing/2014/main" id="{182211CC-58D1-4ED5-9F22-5EB9182DA6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614613"/>
          <a:ext cx="5135563" cy="222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47900" imgH="977900" progId="Equation.3">
                  <p:embed/>
                </p:oleObj>
              </mc:Choice>
              <mc:Fallback>
                <p:oleObj name="Equation" r:id="rId3" imgW="2247900" imgH="977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14613"/>
                        <a:ext cx="5135563" cy="222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BC9DCC79-5ACC-4B55-8B76-037614D83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28675" name="Picture 5" descr="http://cialab.ee.washington.edu/Marks-Stuff/chortles/IMG00007.GIF">
            <a:extLst>
              <a:ext uri="{FF2B5EF4-FFF2-40B4-BE49-F238E27FC236}">
                <a16:creationId xmlns:a16="http://schemas.microsoft.com/office/drawing/2014/main" id="{2A8F6B13-F1A2-468D-9575-13D789A01B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857370"/>
            <a:ext cx="2267744" cy="2000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Rectangle 2">
            <a:extLst>
              <a:ext uri="{FF2B5EF4-FFF2-40B4-BE49-F238E27FC236}">
                <a16:creationId xmlns:a16="http://schemas.microsoft.com/office/drawing/2014/main" id="{4338388F-4EC6-4050-A48B-1B9C7DF53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2867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47C4D44-565E-47EC-BBED-B24A06706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t&gt;0.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b="1" i="1">
                <a:latin typeface="Times New Roman" panose="02020603050405020304" pitchFamily="18" charset="0"/>
              </a:rPr>
              <a:t>Similarly…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28678" name="Object 4">
            <a:extLst>
              <a:ext uri="{FF2B5EF4-FFF2-40B4-BE49-F238E27FC236}">
                <a16:creationId xmlns:a16="http://schemas.microsoft.com/office/drawing/2014/main" id="{582C6C21-8FFC-46A2-AFDE-2122251BA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971800"/>
          <a:ext cx="4991100" cy="236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84400" imgH="1041400" progId="Equation.3">
                  <p:embed/>
                </p:oleObj>
              </mc:Choice>
              <mc:Fallback>
                <p:oleObj name="Equation" r:id="rId3" imgW="2184400" imgH="1041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71800"/>
                        <a:ext cx="4991100" cy="236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>
            <a:extLst>
              <a:ext uri="{FF2B5EF4-FFF2-40B4-BE49-F238E27FC236}">
                <a16:creationId xmlns:a16="http://schemas.microsoft.com/office/drawing/2014/main" id="{B1A063DD-B1E6-464F-B757-50EE8DA8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29699" name="Picture 2" descr="http://cialab.ee.washington.edu/Marks-Stuff/chortles/IMG00007.GIF">
            <a:extLst>
              <a:ext uri="{FF2B5EF4-FFF2-40B4-BE49-F238E27FC236}">
                <a16:creationId xmlns:a16="http://schemas.microsoft.com/office/drawing/2014/main" id="{F10C0E53-61DD-4446-9463-86F87AB37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219200"/>
            <a:ext cx="1905000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Rectangle 3">
            <a:extLst>
              <a:ext uri="{FF2B5EF4-FFF2-40B4-BE49-F238E27FC236}">
                <a16:creationId xmlns:a16="http://schemas.microsoft.com/office/drawing/2014/main" id="{493B16B7-40DA-4202-8342-0DA58D5D0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29701" name="Rectangle 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AB51DE5-52AA-4081-87FA-B5A16AA26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t&gt;0.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b="1" i="1">
                <a:latin typeface="Times New Roman" panose="02020603050405020304" pitchFamily="18" charset="0"/>
              </a:rPr>
              <a:t>Thus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5062" name="Object 6">
            <a:extLst>
              <a:ext uri="{FF2B5EF4-FFF2-40B4-BE49-F238E27FC236}">
                <a16:creationId xmlns:a16="http://schemas.microsoft.com/office/drawing/2014/main" id="{96A8DE6E-EF40-43D4-A2D3-63A412C207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2743200"/>
          <a:ext cx="6819900" cy="277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84500" imgH="1219200" progId="Equation.3">
                  <p:embed/>
                </p:oleObj>
              </mc:Choice>
              <mc:Fallback>
                <p:oleObj name="Equation" r:id="rId3" imgW="2984500" imgH="1219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6819900" cy="277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>
            <a:extLst>
              <a:ext uri="{FF2B5EF4-FFF2-40B4-BE49-F238E27FC236}">
                <a16:creationId xmlns:a16="http://schemas.microsoft.com/office/drawing/2014/main" id="{D31E09D1-74A6-4B31-BEDF-0F9674FEB0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5334000"/>
          <a:ext cx="3244850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3643" imgH="266584" progId="Equation.3">
                  <p:embed/>
                </p:oleObj>
              </mc:Choice>
              <mc:Fallback>
                <p:oleObj name="Equation" r:id="rId5" imgW="1053643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34000"/>
                        <a:ext cx="3244850" cy="817563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 w="9525">
                        <a:solidFill>
                          <a:srgbClr val="040408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4" name="Text Box 8">
            <a:extLst>
              <a:ext uri="{FF2B5EF4-FFF2-40B4-BE49-F238E27FC236}">
                <a16:creationId xmlns:a16="http://schemas.microsoft.com/office/drawing/2014/main" id="{F9280358-7671-4608-9793-6881416E1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6388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>
                <a:latin typeface="Times New Roman" panose="02020603050405020304" pitchFamily="18" charset="0"/>
              </a:rPr>
              <a:t>For all t…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>
            <a:extLst>
              <a:ext uri="{FF2B5EF4-FFF2-40B4-BE49-F238E27FC236}">
                <a16:creationId xmlns:a16="http://schemas.microsoft.com/office/drawing/2014/main" id="{FCDC66F1-A842-4B63-A9C8-F493EEB2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9EAA9201-F7C3-4778-A4B0-D71DD67540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993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5799ACD1-487A-4204-BDEC-5AE56FB4BE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,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39959" name="Group 23">
            <a:extLst>
              <a:ext uri="{FF2B5EF4-FFF2-40B4-BE49-F238E27FC236}">
                <a16:creationId xmlns:a16="http://schemas.microsoft.com/office/drawing/2014/main" id="{0FB930C6-22D6-4AD8-A28D-83B4FC3F4AB8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1295400"/>
            <a:ext cx="3124200" cy="2667000"/>
            <a:chOff x="1776" y="1344"/>
            <a:chExt cx="1968" cy="1680"/>
          </a:xfrm>
        </p:grpSpPr>
        <p:sp>
          <p:nvSpPr>
            <p:cNvPr id="30727" name="Line 5">
              <a:extLst>
                <a:ext uri="{FF2B5EF4-FFF2-40B4-BE49-F238E27FC236}">
                  <a16:creationId xmlns:a16="http://schemas.microsoft.com/office/drawing/2014/main" id="{68E5B346-25FF-4F8E-AC45-954791AFE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53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8" name="Line 6">
              <a:extLst>
                <a:ext uri="{FF2B5EF4-FFF2-40B4-BE49-F238E27FC236}">
                  <a16:creationId xmlns:a16="http://schemas.microsoft.com/office/drawing/2014/main" id="{C7FC17DC-6A26-4239-B735-116DF8D05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9" name="Text Box 7">
              <a:extLst>
                <a:ext uri="{FF2B5EF4-FFF2-40B4-BE49-F238E27FC236}">
                  <a16:creationId xmlns:a16="http://schemas.microsoft.com/office/drawing/2014/main" id="{C5BB7A4B-DD64-4AD1-87A9-255762BA73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5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X(t)</a:t>
              </a:r>
            </a:p>
          </p:txBody>
        </p:sp>
        <p:sp>
          <p:nvSpPr>
            <p:cNvPr id="30730" name="Rectangle 8">
              <a:extLst>
                <a:ext uri="{FF2B5EF4-FFF2-40B4-BE49-F238E27FC236}">
                  <a16:creationId xmlns:a16="http://schemas.microsoft.com/office/drawing/2014/main" id="{7CF9C20C-8DE1-4161-866F-523C7416A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344"/>
              <a:ext cx="47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</a:t>
              </a:r>
              <a:r>
                <a:rPr lang="en-US" altLang="en-US" sz="32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lang="en-US" altLang="en-US" i="1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30731" name="Line 9">
              <a:extLst>
                <a:ext uri="{FF2B5EF4-FFF2-40B4-BE49-F238E27FC236}">
                  <a16:creationId xmlns:a16="http://schemas.microsoft.com/office/drawing/2014/main" id="{ADA9D3CD-7A8F-4BDC-BF4E-ABF622918A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32" name="Line 10">
              <a:extLst>
                <a:ext uri="{FF2B5EF4-FFF2-40B4-BE49-F238E27FC236}">
                  <a16:creationId xmlns:a16="http://schemas.microsoft.com/office/drawing/2014/main" id="{151F9A27-CEEF-46F2-ADF5-8EFD538E94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33" name="Line 11">
              <a:extLst>
                <a:ext uri="{FF2B5EF4-FFF2-40B4-BE49-F238E27FC236}">
                  <a16:creationId xmlns:a16="http://schemas.microsoft.com/office/drawing/2014/main" id="{67DCD510-F4F4-41F6-81D0-5C4412A741D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163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34" name="Line 12">
              <a:extLst>
                <a:ext uri="{FF2B5EF4-FFF2-40B4-BE49-F238E27FC236}">
                  <a16:creationId xmlns:a16="http://schemas.microsoft.com/office/drawing/2014/main" id="{DBFD97A3-C1CE-4E46-B5F0-AC0DCAB8085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2784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35" name="Text Box 13">
              <a:extLst>
                <a:ext uri="{FF2B5EF4-FFF2-40B4-BE49-F238E27FC236}">
                  <a16:creationId xmlns:a16="http://schemas.microsoft.com/office/drawing/2014/main" id="{F613CE78-6168-473C-AAB6-0F2A1E8363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0736" name="Text Box 14">
              <a:extLst>
                <a:ext uri="{FF2B5EF4-FFF2-40B4-BE49-F238E27FC236}">
                  <a16:creationId xmlns:a16="http://schemas.microsoft.com/office/drawing/2014/main" id="{FBB0A6F1-45F1-4067-8E8A-3CC0296FAC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63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0737" name="Text Box 15">
              <a:extLst>
                <a:ext uri="{FF2B5EF4-FFF2-40B4-BE49-F238E27FC236}">
                  <a16:creationId xmlns:a16="http://schemas.microsoft.com/office/drawing/2014/main" id="{EA195538-1691-4027-810A-A640B36AC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0738" name="Text Box 16">
              <a:extLst>
                <a:ext uri="{FF2B5EF4-FFF2-40B4-BE49-F238E27FC236}">
                  <a16:creationId xmlns:a16="http://schemas.microsoft.com/office/drawing/2014/main" id="{5D8BC78E-1036-4982-8DEA-16A31978FB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0739" name="Oval 17">
              <a:extLst>
                <a:ext uri="{FF2B5EF4-FFF2-40B4-BE49-F238E27FC236}">
                  <a16:creationId xmlns:a16="http://schemas.microsoft.com/office/drawing/2014/main" id="{457844B2-B17E-4C1C-A72F-88559E629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63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0" name="Oval 19">
              <a:extLst>
                <a:ext uri="{FF2B5EF4-FFF2-40B4-BE49-F238E27FC236}">
                  <a16:creationId xmlns:a16="http://schemas.microsoft.com/office/drawing/2014/main" id="{6B717F70-F1B9-4819-8F5E-E144AE385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8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1" name="Rectangle 21">
              <a:extLst>
                <a:ext uri="{FF2B5EF4-FFF2-40B4-BE49-F238E27FC236}">
                  <a16:creationId xmlns:a16="http://schemas.microsoft.com/office/drawing/2014/main" id="{5C258086-B518-4F9E-B276-EE2721BCA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84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742" name="Rectangle 22">
              <a:extLst>
                <a:ext uri="{FF2B5EF4-FFF2-40B4-BE49-F238E27FC236}">
                  <a16:creationId xmlns:a16="http://schemas.microsoft.com/office/drawing/2014/main" id="{4DBD8DC4-808D-42B0-9ED2-F20A5B9DD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3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aphicFrame>
        <p:nvGraphicFramePr>
          <p:cNvPr id="39960" name="Object 24">
            <a:extLst>
              <a:ext uri="{FF2B5EF4-FFF2-40B4-BE49-F238E27FC236}">
                <a16:creationId xmlns:a16="http://schemas.microsoft.com/office/drawing/2014/main" id="{6482720F-A5C1-462D-A6B0-576DA1241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191000"/>
          <a:ext cx="6757988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2100" imgH="889000" progId="Equation.3">
                  <p:embed/>
                </p:oleObj>
              </mc:Choice>
              <mc:Fallback>
                <p:oleObj name="Equation" r:id="rId2" imgW="2832100" imgH="8890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91000"/>
                        <a:ext cx="6757988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>
            <a:extLst>
              <a:ext uri="{FF2B5EF4-FFF2-40B4-BE49-F238E27FC236}">
                <a16:creationId xmlns:a16="http://schemas.microsoft.com/office/drawing/2014/main" id="{75616EAF-AD20-48CA-B367-02B52C075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7DE67E4-1B9C-4C8F-B66E-829593991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174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5B406108-17DE-4B13-AE1E-267AC02D5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,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2005" name="Object 21">
            <a:extLst>
              <a:ext uri="{FF2B5EF4-FFF2-40B4-BE49-F238E27FC236}">
                <a16:creationId xmlns:a16="http://schemas.microsoft.com/office/drawing/2014/main" id="{60F396C9-96DD-4547-A6AE-271F464D97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1722438"/>
          <a:ext cx="5791200" cy="271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74900" imgH="1117600" progId="Equation.3">
                  <p:embed/>
                </p:oleObj>
              </mc:Choice>
              <mc:Fallback>
                <p:oleObj name="Equation" r:id="rId2" imgW="2374900" imgH="1117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722438"/>
                        <a:ext cx="5791200" cy="2716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6" name="Object 22">
            <a:extLst>
              <a:ext uri="{FF2B5EF4-FFF2-40B4-BE49-F238E27FC236}">
                <a16:creationId xmlns:a16="http://schemas.microsoft.com/office/drawing/2014/main" id="{B2638843-C226-4CDA-AC8E-5E06C03AB1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373563"/>
          <a:ext cx="5334000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5200" imgH="698500" progId="Equation.3">
                  <p:embed/>
                </p:oleObj>
              </mc:Choice>
              <mc:Fallback>
                <p:oleObj name="Equation" r:id="rId4" imgW="2235200" imgH="6985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73563"/>
                        <a:ext cx="5334000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7" name="Text Box 23">
            <a:extLst>
              <a:ext uri="{FF2B5EF4-FFF2-40B4-BE49-F238E27FC236}">
                <a16:creationId xmlns:a16="http://schemas.microsoft.com/office/drawing/2014/main" id="{EE175CDD-F202-4965-890E-08D5B1099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962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Thus…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BFC96941-5744-4F9D-97F8-3971281F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EC5F750-F70E-47DB-AB52-B345389EF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Batang" panose="02030600000101010101" pitchFamily="18" charset="-127"/>
              </a:rPr>
              <a:t>Flip Theorem</a:t>
            </a:r>
            <a:endParaRPr lang="en-US" altLang="en-US" sz="2800" b="1">
              <a:latin typeface="Batang" panose="02030600000101010101" pitchFamily="18" charset="-127"/>
            </a:endParaRPr>
          </a:p>
        </p:txBody>
      </p:sp>
      <p:sp>
        <p:nvSpPr>
          <p:cNvPr id="31750" name="Rectangle 6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9838B75-4A0D-446D-9F6F-F0681D0A8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Times New Roman" panose="02020603050405020304" pitchFamily="18" charset="0"/>
              </a:rPr>
              <a:t>Let A take on values of </a:t>
            </a:r>
            <a:r>
              <a:rPr lang="en-US" altLang="en-US">
                <a:latin typeface="Times New Roman" panose="02020603050405020304" pitchFamily="18" charset="0"/>
              </a:rPr>
              <a:t>+1</a:t>
            </a:r>
            <a:r>
              <a:rPr lang="en-US" altLang="en-US" i="1">
                <a:latin typeface="Times New Roman" panose="02020603050405020304" pitchFamily="18" charset="0"/>
              </a:rPr>
              <a:t> and </a:t>
            </a:r>
            <a:r>
              <a:rPr lang="en-US" altLang="en-US">
                <a:latin typeface="Times New Roman" panose="02020603050405020304" pitchFamily="18" charset="0"/>
              </a:rPr>
              <a:t>-1</a:t>
            </a:r>
            <a:r>
              <a:rPr lang="en-US" altLang="en-US" i="1">
                <a:latin typeface="Times New Roman" panose="02020603050405020304" pitchFamily="18" charset="0"/>
              </a:rPr>
              <a:t> with equal probability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Times New Roman" panose="02020603050405020304" pitchFamily="18" charset="0"/>
              </a:rPr>
              <a:t>Let X(t) have mean m(t) and autocorrelation R</a:t>
            </a:r>
            <a:r>
              <a:rPr lang="en-US" altLang="en-US" i="1" baseline="-25000">
                <a:latin typeface="Times New Roman" panose="02020603050405020304" pitchFamily="18" charset="0"/>
              </a:rPr>
              <a:t>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Times New Roman" panose="02020603050405020304" pitchFamily="18" charset="0"/>
              </a:rPr>
              <a:t>Let Y(t)=AX(t)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Times New Roman" panose="02020603050405020304" pitchFamily="18" charset="0"/>
              </a:rPr>
              <a:t>Then Y(t) has mean zero and autocorrelation R</a:t>
            </a:r>
            <a:r>
              <a:rPr lang="en-US" altLang="en-US" i="1" baseline="-25000">
                <a:latin typeface="Times New Roman" panose="02020603050405020304" pitchFamily="18" charset="0"/>
              </a:rPr>
              <a:t>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latin typeface="Times New Roman" panose="02020603050405020304" pitchFamily="18" charset="0"/>
              </a:rPr>
              <a:t>What about the autocovariances?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i="1"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" fill="hold"/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317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" fill="hold"/>
                                        <p:tgtEl>
                                          <p:spTgt spid="317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317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" fill="hold"/>
                                        <p:tgtEl>
                                          <p:spTgt spid="317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>
            <a:extLst>
              <a:ext uri="{FF2B5EF4-FFF2-40B4-BE49-F238E27FC236}">
                <a16:creationId xmlns:a16="http://schemas.microsoft.com/office/drawing/2014/main" id="{77C48D41-DE78-4C08-8B5B-372D87CC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3688E79-A046-4F0F-9CAE-5131E5F37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277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3F09B25-41D5-4D16-99D5-30125ABD01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,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7109" name="Object 5">
            <a:extLst>
              <a:ext uri="{FF2B5EF4-FFF2-40B4-BE49-F238E27FC236}">
                <a16:creationId xmlns:a16="http://schemas.microsoft.com/office/drawing/2014/main" id="{61FD3260-EB51-480D-B020-CD849FE4B3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1630363"/>
          <a:ext cx="5334000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5200" imgH="698500" progId="Equation.3">
                  <p:embed/>
                </p:oleObj>
              </mc:Choice>
              <mc:Fallback>
                <p:oleObj name="Equation" r:id="rId2" imgW="2235200" imgH="698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30363"/>
                        <a:ext cx="5334000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Text Box 6">
            <a:extLst>
              <a:ext uri="{FF2B5EF4-FFF2-40B4-BE49-F238E27FC236}">
                <a16:creationId xmlns:a16="http://schemas.microsoft.com/office/drawing/2014/main" id="{3D75BBDB-3B40-481F-B811-A33E7BBF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657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And…</a:t>
            </a:r>
          </a:p>
        </p:txBody>
      </p:sp>
      <p:graphicFrame>
        <p:nvGraphicFramePr>
          <p:cNvPr id="47111" name="Object 7">
            <a:extLst>
              <a:ext uri="{FF2B5EF4-FFF2-40B4-BE49-F238E27FC236}">
                <a16:creationId xmlns:a16="http://schemas.microsoft.com/office/drawing/2014/main" id="{51A320AA-F333-4D9E-8BE6-F74155051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297363"/>
          <a:ext cx="6030913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300" imgH="698500" progId="Equation.3">
                  <p:embed/>
                </p:oleObj>
              </mc:Choice>
              <mc:Fallback>
                <p:oleObj name="Equation" r:id="rId4" imgW="2527300" imgH="698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297363"/>
                        <a:ext cx="6030913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776" name="Group 8">
            <a:extLst>
              <a:ext uri="{FF2B5EF4-FFF2-40B4-BE49-F238E27FC236}">
                <a16:creationId xmlns:a16="http://schemas.microsoft.com/office/drawing/2014/main" id="{C4600053-053A-4018-AE42-07144EAD66AA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286000"/>
            <a:ext cx="3124200" cy="2667000"/>
            <a:chOff x="1776" y="1344"/>
            <a:chExt cx="1968" cy="1680"/>
          </a:xfrm>
        </p:grpSpPr>
        <p:sp>
          <p:nvSpPr>
            <p:cNvPr id="32779" name="Line 9">
              <a:extLst>
                <a:ext uri="{FF2B5EF4-FFF2-40B4-BE49-F238E27FC236}">
                  <a16:creationId xmlns:a16="http://schemas.microsoft.com/office/drawing/2014/main" id="{2F976DAD-FF88-4AC7-825A-89116CFD24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53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0" name="Line 10">
              <a:extLst>
                <a:ext uri="{FF2B5EF4-FFF2-40B4-BE49-F238E27FC236}">
                  <a16:creationId xmlns:a16="http://schemas.microsoft.com/office/drawing/2014/main" id="{D23A5CCE-C48F-42CB-B362-47EB890B0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1" name="Text Box 11">
              <a:extLst>
                <a:ext uri="{FF2B5EF4-FFF2-40B4-BE49-F238E27FC236}">
                  <a16:creationId xmlns:a16="http://schemas.microsoft.com/office/drawing/2014/main" id="{E2DB369C-DF18-4C43-99FE-37F8D3A114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5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X(t)</a:t>
              </a:r>
            </a:p>
          </p:txBody>
        </p:sp>
        <p:sp>
          <p:nvSpPr>
            <p:cNvPr id="32782" name="Rectangle 12">
              <a:extLst>
                <a:ext uri="{FF2B5EF4-FFF2-40B4-BE49-F238E27FC236}">
                  <a16:creationId xmlns:a16="http://schemas.microsoft.com/office/drawing/2014/main" id="{9A2C08E7-522F-4B0E-977C-6F0587CAB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344"/>
              <a:ext cx="47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</a:t>
              </a:r>
              <a:r>
                <a:rPr lang="en-US" altLang="en-US" sz="32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lang="en-US" altLang="en-US" i="1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32783" name="Line 13">
              <a:extLst>
                <a:ext uri="{FF2B5EF4-FFF2-40B4-BE49-F238E27FC236}">
                  <a16:creationId xmlns:a16="http://schemas.microsoft.com/office/drawing/2014/main" id="{EFD9BFC5-23D3-4BF1-B2AC-3A7B9EC657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4" name="Line 14">
              <a:extLst>
                <a:ext uri="{FF2B5EF4-FFF2-40B4-BE49-F238E27FC236}">
                  <a16:creationId xmlns:a16="http://schemas.microsoft.com/office/drawing/2014/main" id="{A96595D5-07A9-4862-95A0-3D6A090B1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5" name="Line 15">
              <a:extLst>
                <a:ext uri="{FF2B5EF4-FFF2-40B4-BE49-F238E27FC236}">
                  <a16:creationId xmlns:a16="http://schemas.microsoft.com/office/drawing/2014/main" id="{856A6DAA-7642-4114-878C-F8655E69D4C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163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6" name="Line 16">
              <a:extLst>
                <a:ext uri="{FF2B5EF4-FFF2-40B4-BE49-F238E27FC236}">
                  <a16:creationId xmlns:a16="http://schemas.microsoft.com/office/drawing/2014/main" id="{6AD16205-B69C-4561-9271-9B2B193290F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2784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787" name="Text Box 17">
              <a:extLst>
                <a:ext uri="{FF2B5EF4-FFF2-40B4-BE49-F238E27FC236}">
                  <a16:creationId xmlns:a16="http://schemas.microsoft.com/office/drawing/2014/main" id="{5AC3A1A7-7C3B-45DC-BFBB-8CEAF3D9C8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2788" name="Text Box 18">
              <a:extLst>
                <a:ext uri="{FF2B5EF4-FFF2-40B4-BE49-F238E27FC236}">
                  <a16:creationId xmlns:a16="http://schemas.microsoft.com/office/drawing/2014/main" id="{068FF9EC-4253-44EB-B01E-CE2FC38E9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63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2789" name="Text Box 19">
              <a:extLst>
                <a:ext uri="{FF2B5EF4-FFF2-40B4-BE49-F238E27FC236}">
                  <a16:creationId xmlns:a16="http://schemas.microsoft.com/office/drawing/2014/main" id="{68734DB9-1B18-4EFF-B501-4C9CA5FE71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2790" name="Text Box 20">
              <a:extLst>
                <a:ext uri="{FF2B5EF4-FFF2-40B4-BE49-F238E27FC236}">
                  <a16:creationId xmlns:a16="http://schemas.microsoft.com/office/drawing/2014/main" id="{0FA39400-924F-4093-BA0D-6EC924E77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2791" name="Oval 21">
              <a:extLst>
                <a:ext uri="{FF2B5EF4-FFF2-40B4-BE49-F238E27FC236}">
                  <a16:creationId xmlns:a16="http://schemas.microsoft.com/office/drawing/2014/main" id="{6E69B172-944B-4B9E-90F0-35DE91A98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63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92" name="Oval 22">
              <a:extLst>
                <a:ext uri="{FF2B5EF4-FFF2-40B4-BE49-F238E27FC236}">
                  <a16:creationId xmlns:a16="http://schemas.microsoft.com/office/drawing/2014/main" id="{646CB026-0773-46E8-A2AF-0062F6223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8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93" name="Rectangle 23">
              <a:extLst>
                <a:ext uri="{FF2B5EF4-FFF2-40B4-BE49-F238E27FC236}">
                  <a16:creationId xmlns:a16="http://schemas.microsoft.com/office/drawing/2014/main" id="{24B0B6F2-DCBE-4674-9E7D-16FA6DD42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84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94" name="Rectangle 24">
              <a:extLst>
                <a:ext uri="{FF2B5EF4-FFF2-40B4-BE49-F238E27FC236}">
                  <a16:creationId xmlns:a16="http://schemas.microsoft.com/office/drawing/2014/main" id="{C4C2BF4C-3003-40A5-83C7-5E065822A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3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7129" name="Line 25">
            <a:extLst>
              <a:ext uri="{FF2B5EF4-FFF2-40B4-BE49-F238E27FC236}">
                <a16:creationId xmlns:a16="http://schemas.microsoft.com/office/drawing/2014/main" id="{E95F1501-CA7F-4FBA-8CDB-3B1EE11A93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2895600"/>
            <a:ext cx="2971800" cy="152400"/>
          </a:xfrm>
          <a:prstGeom prst="line">
            <a:avLst/>
          </a:prstGeom>
          <a:noFill/>
          <a:ln w="76200">
            <a:solidFill>
              <a:srgbClr val="04040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7130" name="Line 26">
            <a:extLst>
              <a:ext uri="{FF2B5EF4-FFF2-40B4-BE49-F238E27FC236}">
                <a16:creationId xmlns:a16="http://schemas.microsoft.com/office/drawing/2014/main" id="{01C23CF1-560D-413D-A9C5-CA7F082CA5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76800" y="4724400"/>
            <a:ext cx="1524000" cy="990600"/>
          </a:xfrm>
          <a:prstGeom prst="line">
            <a:avLst/>
          </a:prstGeom>
          <a:noFill/>
          <a:ln w="76200">
            <a:solidFill>
              <a:srgbClr val="04040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>
            <a:extLst>
              <a:ext uri="{FF2B5EF4-FFF2-40B4-BE49-F238E27FC236}">
                <a16:creationId xmlns:a16="http://schemas.microsoft.com/office/drawing/2014/main" id="{95E0994D-1159-43E9-A867-19C022FFA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33795" name="Picture 8" descr="http://cialab.ee.washington.edu/Marks-Stuff/chortles/IMG00007.GIF">
            <a:extLst>
              <a:ext uri="{FF2B5EF4-FFF2-40B4-BE49-F238E27FC236}">
                <a16:creationId xmlns:a16="http://schemas.microsoft.com/office/drawing/2014/main" id="{21192FC8-053C-4650-9E1B-4E62FACEA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33863"/>
            <a:ext cx="2971800" cy="262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7" descr="http://cialab.ee.washington.edu/Marks-Stuff/chortles/IMG00007.GIF">
            <a:extLst>
              <a:ext uri="{FF2B5EF4-FFF2-40B4-BE49-F238E27FC236}">
                <a16:creationId xmlns:a16="http://schemas.microsoft.com/office/drawing/2014/main" id="{632AB687-9E78-41BC-B9CF-07FCA81DD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6400"/>
            <a:ext cx="2971800" cy="262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2">
            <a:extLst>
              <a:ext uri="{FF2B5EF4-FFF2-40B4-BE49-F238E27FC236}">
                <a16:creationId xmlns:a16="http://schemas.microsoft.com/office/drawing/2014/main" id="{40CBB104-7384-4BE5-AE61-CFFCCD1EF8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379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A2A98E8-F78F-4CC5-B5F5-02DCCAA94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i="1">
                <a:latin typeface="Times New Roman" panose="02020603050405020304" pitchFamily="18" charset="0"/>
              </a:rPr>
              <a:t>Onward…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6084" name="Object 4">
            <a:extLst>
              <a:ext uri="{FF2B5EF4-FFF2-40B4-BE49-F238E27FC236}">
                <a16:creationId xmlns:a16="http://schemas.microsoft.com/office/drawing/2014/main" id="{46938C08-F419-4B1C-8FB2-87E535875B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3170238"/>
          <a:ext cx="5667375" cy="271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24100" imgH="1117600" progId="Equation.3">
                  <p:embed/>
                </p:oleObj>
              </mc:Choice>
              <mc:Fallback>
                <p:oleObj name="Equation" r:id="rId3" imgW="2324100" imgH="1117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70238"/>
                        <a:ext cx="5667375" cy="2716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>
            <a:extLst>
              <a:ext uri="{FF2B5EF4-FFF2-40B4-BE49-F238E27FC236}">
                <a16:creationId xmlns:a16="http://schemas.microsoft.com/office/drawing/2014/main" id="{71920CFE-1E89-44A0-8DBD-55463D9E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F09C00E-DA3A-47C3-92BC-11AD03EF8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482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0F640DA-AD1A-4974-96E7-C615C7580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.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48133" name="Object 5">
            <a:extLst>
              <a:ext uri="{FF2B5EF4-FFF2-40B4-BE49-F238E27FC236}">
                <a16:creationId xmlns:a16="http://schemas.microsoft.com/office/drawing/2014/main" id="{F09FEB08-601D-4A79-BC56-1F16B9BC01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1554163"/>
          <a:ext cx="5576888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800" imgH="698500" progId="Equation.3">
                  <p:embed/>
                </p:oleObj>
              </mc:Choice>
              <mc:Fallback>
                <p:oleObj name="Equation" r:id="rId2" imgW="2336800" imgH="698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54163"/>
                        <a:ext cx="5576888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4" name="Text Box 6">
            <a:extLst>
              <a:ext uri="{FF2B5EF4-FFF2-40B4-BE49-F238E27FC236}">
                <a16:creationId xmlns:a16="http://schemas.microsoft.com/office/drawing/2014/main" id="{DCB3008A-49E7-430A-8E11-CFD0F7928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00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And…</a:t>
            </a:r>
          </a:p>
        </p:txBody>
      </p:sp>
      <p:graphicFrame>
        <p:nvGraphicFramePr>
          <p:cNvPr id="48135" name="Object 7">
            <a:extLst>
              <a:ext uri="{FF2B5EF4-FFF2-40B4-BE49-F238E27FC236}">
                <a16:creationId xmlns:a16="http://schemas.microsoft.com/office/drawing/2014/main" id="{8BE4B700-6F07-4C63-A452-82030DDA86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068763"/>
          <a:ext cx="5788025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698500" progId="Equation.3">
                  <p:embed/>
                </p:oleObj>
              </mc:Choice>
              <mc:Fallback>
                <p:oleObj name="Equation" r:id="rId4" imgW="2425700" imgH="698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68763"/>
                        <a:ext cx="5788025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824" name="Group 8">
            <a:extLst>
              <a:ext uri="{FF2B5EF4-FFF2-40B4-BE49-F238E27FC236}">
                <a16:creationId xmlns:a16="http://schemas.microsoft.com/office/drawing/2014/main" id="{852204C1-3073-496E-9143-E820017DD6BB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057400"/>
            <a:ext cx="3124200" cy="2667000"/>
            <a:chOff x="1776" y="1344"/>
            <a:chExt cx="1968" cy="1680"/>
          </a:xfrm>
        </p:grpSpPr>
        <p:sp>
          <p:nvSpPr>
            <p:cNvPr id="34827" name="Line 9">
              <a:extLst>
                <a:ext uri="{FF2B5EF4-FFF2-40B4-BE49-F238E27FC236}">
                  <a16:creationId xmlns:a16="http://schemas.microsoft.com/office/drawing/2014/main" id="{35534A8E-4DD2-45B7-9B24-D855908227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53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28" name="Line 10">
              <a:extLst>
                <a:ext uri="{FF2B5EF4-FFF2-40B4-BE49-F238E27FC236}">
                  <a16:creationId xmlns:a16="http://schemas.microsoft.com/office/drawing/2014/main" id="{677213A4-FF97-459A-8AE4-8EFA398609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29" name="Text Box 11">
              <a:extLst>
                <a:ext uri="{FF2B5EF4-FFF2-40B4-BE49-F238E27FC236}">
                  <a16:creationId xmlns:a16="http://schemas.microsoft.com/office/drawing/2014/main" id="{2BF2B2AB-04B6-4A25-9E40-B947B66439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5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X(t)</a:t>
              </a:r>
            </a:p>
          </p:txBody>
        </p:sp>
        <p:sp>
          <p:nvSpPr>
            <p:cNvPr id="34830" name="Rectangle 12">
              <a:extLst>
                <a:ext uri="{FF2B5EF4-FFF2-40B4-BE49-F238E27FC236}">
                  <a16:creationId xmlns:a16="http://schemas.microsoft.com/office/drawing/2014/main" id="{D289601E-5470-446E-A5A7-AEBE27856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344"/>
              <a:ext cx="47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</a:t>
              </a:r>
              <a:r>
                <a:rPr lang="en-US" altLang="en-US" sz="32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lang="en-US" altLang="en-US" i="1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34831" name="Line 13">
              <a:extLst>
                <a:ext uri="{FF2B5EF4-FFF2-40B4-BE49-F238E27FC236}">
                  <a16:creationId xmlns:a16="http://schemas.microsoft.com/office/drawing/2014/main" id="{E7A2FB0F-7026-4BE4-9D66-F9B31696D2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2" name="Line 14">
              <a:extLst>
                <a:ext uri="{FF2B5EF4-FFF2-40B4-BE49-F238E27FC236}">
                  <a16:creationId xmlns:a16="http://schemas.microsoft.com/office/drawing/2014/main" id="{8C8B1226-AAE2-4C43-AF7A-5A5219B219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3" name="Line 15">
              <a:extLst>
                <a:ext uri="{FF2B5EF4-FFF2-40B4-BE49-F238E27FC236}">
                  <a16:creationId xmlns:a16="http://schemas.microsoft.com/office/drawing/2014/main" id="{A9130696-7BDB-40AE-8D05-18C2A513BE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163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4" name="Line 16">
              <a:extLst>
                <a:ext uri="{FF2B5EF4-FFF2-40B4-BE49-F238E27FC236}">
                  <a16:creationId xmlns:a16="http://schemas.microsoft.com/office/drawing/2014/main" id="{256D123C-3A79-46DA-BFB8-35EF376C9B5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2784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35" name="Text Box 17">
              <a:extLst>
                <a:ext uri="{FF2B5EF4-FFF2-40B4-BE49-F238E27FC236}">
                  <a16:creationId xmlns:a16="http://schemas.microsoft.com/office/drawing/2014/main" id="{585116FF-8124-4CBA-8924-405168EC84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4836" name="Text Box 18">
              <a:extLst>
                <a:ext uri="{FF2B5EF4-FFF2-40B4-BE49-F238E27FC236}">
                  <a16:creationId xmlns:a16="http://schemas.microsoft.com/office/drawing/2014/main" id="{5CF373B3-D01A-47BA-BDAE-5542996E89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63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4837" name="Text Box 19">
              <a:extLst>
                <a:ext uri="{FF2B5EF4-FFF2-40B4-BE49-F238E27FC236}">
                  <a16:creationId xmlns:a16="http://schemas.microsoft.com/office/drawing/2014/main" id="{2D7E9263-5F7D-4CD0-AFE0-1D1DE7DCF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4838" name="Text Box 20">
              <a:extLst>
                <a:ext uri="{FF2B5EF4-FFF2-40B4-BE49-F238E27FC236}">
                  <a16:creationId xmlns:a16="http://schemas.microsoft.com/office/drawing/2014/main" id="{0600BAEB-2B78-4DF5-8BF8-2A108637E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4839" name="Oval 21">
              <a:extLst>
                <a:ext uri="{FF2B5EF4-FFF2-40B4-BE49-F238E27FC236}">
                  <a16:creationId xmlns:a16="http://schemas.microsoft.com/office/drawing/2014/main" id="{0F491C0C-0031-4956-8B32-D34214806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63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0" name="Oval 22">
              <a:extLst>
                <a:ext uri="{FF2B5EF4-FFF2-40B4-BE49-F238E27FC236}">
                  <a16:creationId xmlns:a16="http://schemas.microsoft.com/office/drawing/2014/main" id="{811AD571-1791-49F8-AD38-68AED169A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8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1" name="Rectangle 23">
              <a:extLst>
                <a:ext uri="{FF2B5EF4-FFF2-40B4-BE49-F238E27FC236}">
                  <a16:creationId xmlns:a16="http://schemas.microsoft.com/office/drawing/2014/main" id="{F13F17E4-5B89-4716-B9A9-8C0B87FB8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84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842" name="Rectangle 24">
              <a:extLst>
                <a:ext uri="{FF2B5EF4-FFF2-40B4-BE49-F238E27FC236}">
                  <a16:creationId xmlns:a16="http://schemas.microsoft.com/office/drawing/2014/main" id="{1BF10E80-E3C1-4EDB-9B93-8172F7AAB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3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8153" name="Line 25">
            <a:extLst>
              <a:ext uri="{FF2B5EF4-FFF2-40B4-BE49-F238E27FC236}">
                <a16:creationId xmlns:a16="http://schemas.microsoft.com/office/drawing/2014/main" id="{678BB627-53A0-40CF-933F-F6EDAC9B85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495800"/>
            <a:ext cx="3048000" cy="990600"/>
          </a:xfrm>
          <a:prstGeom prst="line">
            <a:avLst/>
          </a:prstGeom>
          <a:noFill/>
          <a:ln w="76200">
            <a:solidFill>
              <a:srgbClr val="04040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8154" name="Line 26">
            <a:extLst>
              <a:ext uri="{FF2B5EF4-FFF2-40B4-BE49-F238E27FC236}">
                <a16:creationId xmlns:a16="http://schemas.microsoft.com/office/drawing/2014/main" id="{7BCC483F-A676-46B5-B504-AB0D63B766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667000"/>
            <a:ext cx="1219200" cy="304800"/>
          </a:xfrm>
          <a:prstGeom prst="line">
            <a:avLst/>
          </a:prstGeom>
          <a:noFill/>
          <a:ln w="76200">
            <a:solidFill>
              <a:srgbClr val="04040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>
            <a:extLst>
              <a:ext uri="{FF2B5EF4-FFF2-40B4-BE49-F238E27FC236}">
                <a16:creationId xmlns:a16="http://schemas.microsoft.com/office/drawing/2014/main" id="{24290B35-F5E3-458E-8BE1-909EA73B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58E73B67-7E77-4281-8574-EEA08163A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584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057DF094-A1AA-4F8B-8513-28DAAEE2C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.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50180" name="Object 4">
            <a:extLst>
              <a:ext uri="{FF2B5EF4-FFF2-40B4-BE49-F238E27FC236}">
                <a16:creationId xmlns:a16="http://schemas.microsoft.com/office/drawing/2014/main" id="{571B197E-CD03-4AD3-9F40-8505E6C1E3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1554163"/>
          <a:ext cx="5576888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800" imgH="698500" progId="Equation.3">
                  <p:embed/>
                </p:oleObj>
              </mc:Choice>
              <mc:Fallback>
                <p:oleObj name="Equation" r:id="rId2" imgW="2336800" imgH="698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54163"/>
                        <a:ext cx="5576888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1" name="Text Box 5">
            <a:extLst>
              <a:ext uri="{FF2B5EF4-FFF2-40B4-BE49-F238E27FC236}">
                <a16:creationId xmlns:a16="http://schemas.microsoft.com/office/drawing/2014/main" id="{282288A4-346E-4761-90FB-89EF484E4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00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And…</a:t>
            </a:r>
          </a:p>
        </p:txBody>
      </p:sp>
      <p:graphicFrame>
        <p:nvGraphicFramePr>
          <p:cNvPr id="50182" name="Object 6">
            <a:extLst>
              <a:ext uri="{FF2B5EF4-FFF2-40B4-BE49-F238E27FC236}">
                <a16:creationId xmlns:a16="http://schemas.microsoft.com/office/drawing/2014/main" id="{0066A60A-D2C5-4D55-A4ED-E1B2FA224F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4068763"/>
          <a:ext cx="5788025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698500" progId="Equation.3">
                  <p:embed/>
                </p:oleObj>
              </mc:Choice>
              <mc:Fallback>
                <p:oleObj name="Equation" r:id="rId4" imgW="2425700" imgH="698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68763"/>
                        <a:ext cx="5788025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848" name="Group 7">
            <a:extLst>
              <a:ext uri="{FF2B5EF4-FFF2-40B4-BE49-F238E27FC236}">
                <a16:creationId xmlns:a16="http://schemas.microsoft.com/office/drawing/2014/main" id="{E7A037E4-297A-463E-85FB-195FCA6CFABF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057400"/>
            <a:ext cx="3124200" cy="2667000"/>
            <a:chOff x="1776" y="1344"/>
            <a:chExt cx="1968" cy="1680"/>
          </a:xfrm>
        </p:grpSpPr>
        <p:sp>
          <p:nvSpPr>
            <p:cNvPr id="35851" name="Line 8">
              <a:extLst>
                <a:ext uri="{FF2B5EF4-FFF2-40B4-BE49-F238E27FC236}">
                  <a16:creationId xmlns:a16="http://schemas.microsoft.com/office/drawing/2014/main" id="{0E28273D-028C-4584-8E2F-B670993AF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53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2" name="Line 9">
              <a:extLst>
                <a:ext uri="{FF2B5EF4-FFF2-40B4-BE49-F238E27FC236}">
                  <a16:creationId xmlns:a16="http://schemas.microsoft.com/office/drawing/2014/main" id="{80C6EC6C-57F7-461C-9B3C-87791D9B2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3" name="Text Box 10">
              <a:extLst>
                <a:ext uri="{FF2B5EF4-FFF2-40B4-BE49-F238E27FC236}">
                  <a16:creationId xmlns:a16="http://schemas.microsoft.com/office/drawing/2014/main" id="{149005AF-B254-4A84-9367-6058647597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5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X(t)</a:t>
              </a:r>
            </a:p>
          </p:txBody>
        </p:sp>
        <p:sp>
          <p:nvSpPr>
            <p:cNvPr id="35854" name="Rectangle 11">
              <a:extLst>
                <a:ext uri="{FF2B5EF4-FFF2-40B4-BE49-F238E27FC236}">
                  <a16:creationId xmlns:a16="http://schemas.microsoft.com/office/drawing/2014/main" id="{B4FA4311-D50F-4E7B-9A0A-BE36CF191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344"/>
              <a:ext cx="47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</a:t>
              </a:r>
              <a:r>
                <a:rPr lang="en-US" altLang="en-US" sz="32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lang="en-US" altLang="en-US" i="1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35855" name="Line 12">
              <a:extLst>
                <a:ext uri="{FF2B5EF4-FFF2-40B4-BE49-F238E27FC236}">
                  <a16:creationId xmlns:a16="http://schemas.microsoft.com/office/drawing/2014/main" id="{D9EAA8E7-5050-4B97-8C99-16EB091486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6" name="Line 13">
              <a:extLst>
                <a:ext uri="{FF2B5EF4-FFF2-40B4-BE49-F238E27FC236}">
                  <a16:creationId xmlns:a16="http://schemas.microsoft.com/office/drawing/2014/main" id="{A83C2D6E-D3CF-4401-B2BA-703BCC00B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7" name="Line 14">
              <a:extLst>
                <a:ext uri="{FF2B5EF4-FFF2-40B4-BE49-F238E27FC236}">
                  <a16:creationId xmlns:a16="http://schemas.microsoft.com/office/drawing/2014/main" id="{79CA253F-5BAE-4FDF-B1DC-8BA1702E7D9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163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8" name="Line 15">
              <a:extLst>
                <a:ext uri="{FF2B5EF4-FFF2-40B4-BE49-F238E27FC236}">
                  <a16:creationId xmlns:a16="http://schemas.microsoft.com/office/drawing/2014/main" id="{BFC6FFBF-01C1-48BD-9A0C-25E1174D00F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2784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5859" name="Text Box 16">
              <a:extLst>
                <a:ext uri="{FF2B5EF4-FFF2-40B4-BE49-F238E27FC236}">
                  <a16:creationId xmlns:a16="http://schemas.microsoft.com/office/drawing/2014/main" id="{22643AB5-D40C-431B-A078-FDE445937B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5860" name="Text Box 17">
              <a:extLst>
                <a:ext uri="{FF2B5EF4-FFF2-40B4-BE49-F238E27FC236}">
                  <a16:creationId xmlns:a16="http://schemas.microsoft.com/office/drawing/2014/main" id="{FD84A67F-3C1E-48A3-96AA-1C48C4B87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63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5861" name="Text Box 18">
              <a:extLst>
                <a:ext uri="{FF2B5EF4-FFF2-40B4-BE49-F238E27FC236}">
                  <a16:creationId xmlns:a16="http://schemas.microsoft.com/office/drawing/2014/main" id="{F2639084-F9C0-4477-9154-DAB16AA0B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5862" name="Text Box 19">
              <a:extLst>
                <a:ext uri="{FF2B5EF4-FFF2-40B4-BE49-F238E27FC236}">
                  <a16:creationId xmlns:a16="http://schemas.microsoft.com/office/drawing/2014/main" id="{FDD16B13-31D2-4B15-A560-D36EE4CA34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5863" name="Oval 20">
              <a:extLst>
                <a:ext uri="{FF2B5EF4-FFF2-40B4-BE49-F238E27FC236}">
                  <a16:creationId xmlns:a16="http://schemas.microsoft.com/office/drawing/2014/main" id="{DAE4D3C9-55E5-4E6F-93A6-60CDCD1CC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63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64" name="Oval 21">
              <a:extLst>
                <a:ext uri="{FF2B5EF4-FFF2-40B4-BE49-F238E27FC236}">
                  <a16:creationId xmlns:a16="http://schemas.microsoft.com/office/drawing/2014/main" id="{44D83C0E-25F2-45CB-9F59-5CB340A7B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8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65" name="Rectangle 22">
              <a:extLst>
                <a:ext uri="{FF2B5EF4-FFF2-40B4-BE49-F238E27FC236}">
                  <a16:creationId xmlns:a16="http://schemas.microsoft.com/office/drawing/2014/main" id="{7BC23F33-7AED-4859-8A9F-3AD04B1B4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84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5866" name="Rectangle 23">
              <a:extLst>
                <a:ext uri="{FF2B5EF4-FFF2-40B4-BE49-F238E27FC236}">
                  <a16:creationId xmlns:a16="http://schemas.microsoft.com/office/drawing/2014/main" id="{52DC7576-CDD0-4687-ABD4-4F6D0A28C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3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50200" name="Line 24">
            <a:extLst>
              <a:ext uri="{FF2B5EF4-FFF2-40B4-BE49-F238E27FC236}">
                <a16:creationId xmlns:a16="http://schemas.microsoft.com/office/drawing/2014/main" id="{6032C50A-33B1-453C-AEBA-9D922FCDF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495800"/>
            <a:ext cx="3048000" cy="990600"/>
          </a:xfrm>
          <a:prstGeom prst="line">
            <a:avLst/>
          </a:prstGeom>
          <a:noFill/>
          <a:ln w="76200">
            <a:solidFill>
              <a:srgbClr val="04040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201" name="Line 25">
            <a:extLst>
              <a:ext uri="{FF2B5EF4-FFF2-40B4-BE49-F238E27FC236}">
                <a16:creationId xmlns:a16="http://schemas.microsoft.com/office/drawing/2014/main" id="{3EBDEF97-5146-44DC-B1D8-43CE8AD0E1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2667000"/>
            <a:ext cx="1219200" cy="304800"/>
          </a:xfrm>
          <a:prstGeom prst="line">
            <a:avLst/>
          </a:prstGeom>
          <a:noFill/>
          <a:ln w="76200">
            <a:solidFill>
              <a:srgbClr val="04040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>
            <a:extLst>
              <a:ext uri="{FF2B5EF4-FFF2-40B4-BE49-F238E27FC236}">
                <a16:creationId xmlns:a16="http://schemas.microsoft.com/office/drawing/2014/main" id="{09F3D2CC-21D4-4ED1-860D-FEC50647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565747E-5A08-42C3-8EAB-0DC8059F4A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295400" y="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Poisson Random Processes</a:t>
            </a:r>
          </a:p>
        </p:txBody>
      </p:sp>
      <p:sp>
        <p:nvSpPr>
          <p:cNvPr id="3686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A09DB09-CE5A-445E-8DD4-34E835BFA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304800" y="914400"/>
            <a:ext cx="7772400" cy="4648200"/>
          </a:xfrm>
        </p:spPr>
        <p:txBody>
          <a:bodyPr/>
          <a:lstStyle/>
          <a:p>
            <a:pPr lvl="1" eaLnBrk="1" hangingPunct="1"/>
            <a:r>
              <a:rPr lang="en-US" altLang="en-US" b="1" i="1">
                <a:latin typeface="Times New Roman" panose="02020603050405020304" pitchFamily="18" charset="0"/>
              </a:rPr>
              <a:t>Random telegraph signal.  For t &gt; </a:t>
            </a:r>
            <a:r>
              <a:rPr lang="en-US" altLang="en-US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>
                <a:latin typeface="Times New Roman" panose="02020603050405020304" pitchFamily="18" charset="0"/>
              </a:rPr>
              <a:t>.</a:t>
            </a: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6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16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51206" name="Object 6">
            <a:extLst>
              <a:ext uri="{FF2B5EF4-FFF2-40B4-BE49-F238E27FC236}">
                <a16:creationId xmlns:a16="http://schemas.microsoft.com/office/drawing/2014/main" id="{C9A4C2BE-7852-4124-B21C-246783471B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388" y="3259138"/>
          <a:ext cx="8404225" cy="220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68700" imgH="939800" progId="Equation.3">
                  <p:embed/>
                </p:oleObj>
              </mc:Choice>
              <mc:Fallback>
                <p:oleObj name="Equation" r:id="rId2" imgW="3568700" imgH="939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3259138"/>
                        <a:ext cx="8404225" cy="2205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870" name="Group 7">
            <a:extLst>
              <a:ext uri="{FF2B5EF4-FFF2-40B4-BE49-F238E27FC236}">
                <a16:creationId xmlns:a16="http://schemas.microsoft.com/office/drawing/2014/main" id="{88B855C1-99A5-4EFF-9C9E-FC2BB41AB2F8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914400"/>
            <a:ext cx="3124200" cy="2667000"/>
            <a:chOff x="1776" y="1344"/>
            <a:chExt cx="1968" cy="1680"/>
          </a:xfrm>
        </p:grpSpPr>
        <p:sp>
          <p:nvSpPr>
            <p:cNvPr id="36876" name="Line 8">
              <a:extLst>
                <a:ext uri="{FF2B5EF4-FFF2-40B4-BE49-F238E27FC236}">
                  <a16:creationId xmlns:a16="http://schemas.microsoft.com/office/drawing/2014/main" id="{E913D85A-34B9-414A-B004-AA1E1AC08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536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77" name="Line 9">
              <a:extLst>
                <a:ext uri="{FF2B5EF4-FFF2-40B4-BE49-F238E27FC236}">
                  <a16:creationId xmlns:a16="http://schemas.microsoft.com/office/drawing/2014/main" id="{54D71E3A-C642-4618-9DE4-A2C0E6DAFA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304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78" name="Text Box 10">
              <a:extLst>
                <a:ext uri="{FF2B5EF4-FFF2-40B4-BE49-F238E27FC236}">
                  <a16:creationId xmlns:a16="http://schemas.microsoft.com/office/drawing/2014/main" id="{65128A1F-58EE-4CF4-B2CD-17DA4E765D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5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X(t)</a:t>
              </a:r>
            </a:p>
          </p:txBody>
        </p:sp>
        <p:sp>
          <p:nvSpPr>
            <p:cNvPr id="36879" name="Rectangle 11">
              <a:extLst>
                <a:ext uri="{FF2B5EF4-FFF2-40B4-BE49-F238E27FC236}">
                  <a16:creationId xmlns:a16="http://schemas.microsoft.com/office/drawing/2014/main" id="{D3A6B3C4-87F1-49E3-BE7E-B0C66F55E4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344"/>
              <a:ext cx="47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>
                  <a:latin typeface="Times New Roman" panose="02020603050405020304" pitchFamily="18" charset="0"/>
                </a:rPr>
                <a:t>X(</a:t>
              </a:r>
              <a:r>
                <a:rPr lang="en-US" altLang="en-US" sz="3200" b="1" i="1">
                  <a:latin typeface="Times New Roman" panose="02020603050405020304" pitchFamily="18" charset="0"/>
                  <a:sym typeface="Symbol" panose="05050102010706020507" pitchFamily="18" charset="2"/>
                </a:rPr>
                <a:t></a:t>
              </a:r>
              <a:r>
                <a:rPr lang="en-US" altLang="en-US" i="1"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36880" name="Line 12">
              <a:extLst>
                <a:ext uri="{FF2B5EF4-FFF2-40B4-BE49-F238E27FC236}">
                  <a16:creationId xmlns:a16="http://schemas.microsoft.com/office/drawing/2014/main" id="{F1217B8A-2F4B-4970-AA2E-482851ABA9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1" name="Line 13">
              <a:extLst>
                <a:ext uri="{FF2B5EF4-FFF2-40B4-BE49-F238E27FC236}">
                  <a16:creationId xmlns:a16="http://schemas.microsoft.com/office/drawing/2014/main" id="{72A17CBF-D31E-4225-AA4A-034437B0C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2" y="2208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2" name="Line 14">
              <a:extLst>
                <a:ext uri="{FF2B5EF4-FFF2-40B4-BE49-F238E27FC236}">
                  <a16:creationId xmlns:a16="http://schemas.microsoft.com/office/drawing/2014/main" id="{3180D88F-5C3D-41F3-9592-FA37A194590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163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3" name="Line 15">
              <a:extLst>
                <a:ext uri="{FF2B5EF4-FFF2-40B4-BE49-F238E27FC236}">
                  <a16:creationId xmlns:a16="http://schemas.microsoft.com/office/drawing/2014/main" id="{9E903908-C8BA-4000-8E60-5CB1F477301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2496" y="2784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6884" name="Text Box 16">
              <a:extLst>
                <a:ext uri="{FF2B5EF4-FFF2-40B4-BE49-F238E27FC236}">
                  <a16:creationId xmlns:a16="http://schemas.microsoft.com/office/drawing/2014/main" id="{34ADB54C-0850-40BF-B5C6-F8D7C8E2B3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273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6885" name="Text Box 17">
              <a:extLst>
                <a:ext uri="{FF2B5EF4-FFF2-40B4-BE49-F238E27FC236}">
                  <a16:creationId xmlns:a16="http://schemas.microsoft.com/office/drawing/2014/main" id="{EEB75AB9-3240-4485-9976-E95690094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63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6886" name="Text Box 18">
              <a:extLst>
                <a:ext uri="{FF2B5EF4-FFF2-40B4-BE49-F238E27FC236}">
                  <a16:creationId xmlns:a16="http://schemas.microsoft.com/office/drawing/2014/main" id="{D733C90E-C47D-4176-8BD8-7D091859CE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1</a:t>
              </a:r>
            </a:p>
          </p:txBody>
        </p:sp>
        <p:sp>
          <p:nvSpPr>
            <p:cNvPr id="36887" name="Text Box 19">
              <a:extLst>
                <a:ext uri="{FF2B5EF4-FFF2-40B4-BE49-F238E27FC236}">
                  <a16:creationId xmlns:a16="http://schemas.microsoft.com/office/drawing/2014/main" id="{36234A70-490D-4DCC-AD8E-C1409CE12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35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-1</a:t>
              </a:r>
            </a:p>
          </p:txBody>
        </p:sp>
        <p:sp>
          <p:nvSpPr>
            <p:cNvPr id="36888" name="Oval 20">
              <a:extLst>
                <a:ext uri="{FF2B5EF4-FFF2-40B4-BE49-F238E27FC236}">
                  <a16:creationId xmlns:a16="http://schemas.microsoft.com/office/drawing/2014/main" id="{740E1A46-AF17-46DD-9C75-EDC89FD84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632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6889" name="Oval 21">
              <a:extLst>
                <a:ext uri="{FF2B5EF4-FFF2-40B4-BE49-F238E27FC236}">
                  <a16:creationId xmlns:a16="http://schemas.microsoft.com/office/drawing/2014/main" id="{22B10E50-5919-42DE-A3E0-98ED61FA4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8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6890" name="Rectangle 22">
              <a:extLst>
                <a:ext uri="{FF2B5EF4-FFF2-40B4-BE49-F238E27FC236}">
                  <a16:creationId xmlns:a16="http://schemas.microsoft.com/office/drawing/2014/main" id="{C1A935FF-6CDB-4251-9AAF-7F2B318B8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84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6891" name="Rectangle 23">
              <a:extLst>
                <a:ext uri="{FF2B5EF4-FFF2-40B4-BE49-F238E27FC236}">
                  <a16:creationId xmlns:a16="http://schemas.microsoft.com/office/drawing/2014/main" id="{2D87719F-7617-478F-968C-9095A4E7A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632"/>
              <a:ext cx="192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36871" name="Picture 27" descr="http://cialab.ee.washington.edu/Marks-Stuff/chortles/IMG00007.GIF">
            <a:extLst>
              <a:ext uri="{FF2B5EF4-FFF2-40B4-BE49-F238E27FC236}">
                <a16:creationId xmlns:a16="http://schemas.microsoft.com/office/drawing/2014/main" id="{043D469D-5F87-43E2-A046-85D636E28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16764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29" descr="http://cialab.ee.washington.edu/Marks-Stuff/chortles/IMG00007.GIF">
            <a:extLst>
              <a:ext uri="{FF2B5EF4-FFF2-40B4-BE49-F238E27FC236}">
                <a16:creationId xmlns:a16="http://schemas.microsoft.com/office/drawing/2014/main" id="{648BF0D6-437F-4A95-B7F0-E3D1734D6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524000"/>
            <a:ext cx="16764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30" descr="http://cialab.ee.washington.edu/Marks-Stuff/chortles/IMG00007.GIF">
            <a:extLst>
              <a:ext uri="{FF2B5EF4-FFF2-40B4-BE49-F238E27FC236}">
                <a16:creationId xmlns:a16="http://schemas.microsoft.com/office/drawing/2014/main" id="{42808B05-5584-44DE-80D1-276C79DED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0"/>
            <a:ext cx="16764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1" name="Text Box 31">
            <a:extLst>
              <a:ext uri="{FF2B5EF4-FFF2-40B4-BE49-F238E27FC236}">
                <a16:creationId xmlns:a16="http://schemas.microsoft.com/office/drawing/2014/main" id="{82B9FE97-CD32-40D0-B644-88DEE237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53340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4040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 general…</a:t>
            </a:r>
          </a:p>
        </p:txBody>
      </p:sp>
      <p:graphicFrame>
        <p:nvGraphicFramePr>
          <p:cNvPr id="51232" name="Object 32">
            <a:extLst>
              <a:ext uri="{FF2B5EF4-FFF2-40B4-BE49-F238E27FC236}">
                <a16:creationId xmlns:a16="http://schemas.microsoft.com/office/drawing/2014/main" id="{B89D506E-B21C-49D8-B395-D696956EDC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5638800"/>
          <a:ext cx="672465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16200" imgH="266700" progId="Equation.3">
                  <p:embed/>
                </p:oleObj>
              </mc:Choice>
              <mc:Fallback>
                <p:oleObj name="Equation" r:id="rId5" imgW="2616200" imgH="2667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638800"/>
                        <a:ext cx="6724650" cy="682625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 w="9525">
                        <a:solidFill>
                          <a:srgbClr val="040408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1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>
            <a:extLst>
              <a:ext uri="{FF2B5EF4-FFF2-40B4-BE49-F238E27FC236}">
                <a16:creationId xmlns:a16="http://schemas.microsoft.com/office/drawing/2014/main" id="{DE02B15F-FC55-4CC7-8C47-A293BAD5F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5D075E87-4670-4D92-85AB-383F4D35D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3789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AA0F55D2-8E06-4F66-A1CE-7C3811D51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Other RP’s related to the Poisson process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Poisson point process, Z(t)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Let X(t) be a Poisson sum process.  Then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1400" b="1" i="1">
                <a:latin typeface="Times New Roman" panose="02020603050405020304" pitchFamily="18" charset="0"/>
              </a:rPr>
              <a:t>pp.352</a:t>
            </a:r>
          </a:p>
          <a:p>
            <a:pPr lvl="1" eaLnBrk="1" hangingPunct="1"/>
            <a:endParaRPr lang="en-US" altLang="en-US" sz="1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37893" name="Object 5">
            <a:extLst>
              <a:ext uri="{FF2B5EF4-FFF2-40B4-BE49-F238E27FC236}">
                <a16:creationId xmlns:a16="http://schemas.microsoft.com/office/drawing/2014/main" id="{C38D250E-868A-4181-AD07-AEBAD5AB4A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895600"/>
          <a:ext cx="5865813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000" imgH="431800" progId="Equation.3">
                  <p:embed/>
                </p:oleObj>
              </mc:Choice>
              <mc:Fallback>
                <p:oleObj name="Equation" r:id="rId2" imgW="19050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95600"/>
                        <a:ext cx="5865813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894" name="Group 34">
            <a:extLst>
              <a:ext uri="{FF2B5EF4-FFF2-40B4-BE49-F238E27FC236}">
                <a16:creationId xmlns:a16="http://schemas.microsoft.com/office/drawing/2014/main" id="{30FBE8E8-3E30-49F2-A29B-6E70767640F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191000"/>
            <a:ext cx="4876800" cy="990600"/>
            <a:chOff x="2016" y="2784"/>
            <a:chExt cx="3072" cy="624"/>
          </a:xfrm>
        </p:grpSpPr>
        <p:sp>
          <p:nvSpPr>
            <p:cNvPr id="37911" name="Line 28">
              <a:extLst>
                <a:ext uri="{FF2B5EF4-FFF2-40B4-BE49-F238E27FC236}">
                  <a16:creationId xmlns:a16="http://schemas.microsoft.com/office/drawing/2014/main" id="{E0EE77CB-3293-4BD7-B7EA-65702A21B3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6" y="2784"/>
              <a:ext cx="0" cy="624"/>
            </a:xfrm>
            <a:prstGeom prst="line">
              <a:avLst/>
            </a:prstGeom>
            <a:noFill/>
            <a:ln w="38100">
              <a:solidFill>
                <a:srgbClr val="CA100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12" name="Line 30">
              <a:extLst>
                <a:ext uri="{FF2B5EF4-FFF2-40B4-BE49-F238E27FC236}">
                  <a16:creationId xmlns:a16="http://schemas.microsoft.com/office/drawing/2014/main" id="{2BCBA0B8-685D-4203-B76A-B576E20CCF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2784"/>
              <a:ext cx="0" cy="624"/>
            </a:xfrm>
            <a:prstGeom prst="line">
              <a:avLst/>
            </a:prstGeom>
            <a:noFill/>
            <a:ln w="38100">
              <a:solidFill>
                <a:srgbClr val="CA100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13" name="Line 31">
              <a:extLst>
                <a:ext uri="{FF2B5EF4-FFF2-40B4-BE49-F238E27FC236}">
                  <a16:creationId xmlns:a16="http://schemas.microsoft.com/office/drawing/2014/main" id="{E3AFC3FA-25C9-4690-94F8-1749E4C265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64" y="2784"/>
              <a:ext cx="0" cy="624"/>
            </a:xfrm>
            <a:prstGeom prst="line">
              <a:avLst/>
            </a:prstGeom>
            <a:noFill/>
            <a:ln w="38100">
              <a:solidFill>
                <a:srgbClr val="CA100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14" name="Line 32">
              <a:extLst>
                <a:ext uri="{FF2B5EF4-FFF2-40B4-BE49-F238E27FC236}">
                  <a16:creationId xmlns:a16="http://schemas.microsoft.com/office/drawing/2014/main" id="{B9F14C05-263B-432E-88F6-EB4213D87D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784"/>
              <a:ext cx="0" cy="624"/>
            </a:xfrm>
            <a:prstGeom prst="line">
              <a:avLst/>
            </a:prstGeom>
            <a:noFill/>
            <a:ln w="38100">
              <a:solidFill>
                <a:srgbClr val="CA100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15" name="Line 33">
              <a:extLst>
                <a:ext uri="{FF2B5EF4-FFF2-40B4-BE49-F238E27FC236}">
                  <a16:creationId xmlns:a16="http://schemas.microsoft.com/office/drawing/2014/main" id="{799055AC-5608-4412-9FA6-FFB9D463BF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784"/>
              <a:ext cx="0" cy="624"/>
            </a:xfrm>
            <a:prstGeom prst="line">
              <a:avLst/>
            </a:prstGeom>
            <a:noFill/>
            <a:ln w="38100">
              <a:solidFill>
                <a:srgbClr val="CA100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895" name="Group 29">
            <a:extLst>
              <a:ext uri="{FF2B5EF4-FFF2-40B4-BE49-F238E27FC236}">
                <a16:creationId xmlns:a16="http://schemas.microsoft.com/office/drawing/2014/main" id="{A4EBDCBD-B7F0-4270-8A92-70048E1BD406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6477000" cy="1295400"/>
            <a:chOff x="1104" y="2688"/>
            <a:chExt cx="4080" cy="816"/>
          </a:xfrm>
        </p:grpSpPr>
        <p:sp>
          <p:nvSpPr>
            <p:cNvPr id="37903" name="Line 19">
              <a:extLst>
                <a:ext uri="{FF2B5EF4-FFF2-40B4-BE49-F238E27FC236}">
                  <a16:creationId xmlns:a16="http://schemas.microsoft.com/office/drawing/2014/main" id="{03BEB3CD-ECB3-42F7-B6B8-CD3E501E69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3408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04" name="Oval 20">
              <a:extLst>
                <a:ext uri="{FF2B5EF4-FFF2-40B4-BE49-F238E27FC236}">
                  <a16:creationId xmlns:a16="http://schemas.microsoft.com/office/drawing/2014/main" id="{B0318473-34D4-4F69-AB07-5DC117D3C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3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5" name="Oval 21">
              <a:extLst>
                <a:ext uri="{FF2B5EF4-FFF2-40B4-BE49-F238E27FC236}">
                  <a16:creationId xmlns:a16="http://schemas.microsoft.com/office/drawing/2014/main" id="{1D65C68A-5FFE-4093-9229-F77EF8298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3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6" name="Oval 22">
              <a:extLst>
                <a:ext uri="{FF2B5EF4-FFF2-40B4-BE49-F238E27FC236}">
                  <a16:creationId xmlns:a16="http://schemas.microsoft.com/office/drawing/2014/main" id="{5166F2D0-3558-4E20-9153-A3A78CB26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3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7" name="Oval 23">
              <a:extLst>
                <a:ext uri="{FF2B5EF4-FFF2-40B4-BE49-F238E27FC236}">
                  <a16:creationId xmlns:a16="http://schemas.microsoft.com/office/drawing/2014/main" id="{3165F512-7DF0-4B9A-BB7D-A269F88C0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33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8" name="Oval 24">
              <a:extLst>
                <a:ext uri="{FF2B5EF4-FFF2-40B4-BE49-F238E27FC236}">
                  <a16:creationId xmlns:a16="http://schemas.microsoft.com/office/drawing/2014/main" id="{AB6F8DE5-FD7C-429B-96D1-9751101D3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336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7909" name="Line 25">
              <a:extLst>
                <a:ext uri="{FF2B5EF4-FFF2-40B4-BE49-F238E27FC236}">
                  <a16:creationId xmlns:a16="http://schemas.microsoft.com/office/drawing/2014/main" id="{4B6C5A64-2716-4974-AC1C-57A5587EB0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4" y="2736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aphicFrame>
          <p:nvGraphicFramePr>
            <p:cNvPr id="37910" name="Object 26">
              <a:extLst>
                <a:ext uri="{FF2B5EF4-FFF2-40B4-BE49-F238E27FC236}">
                  <a16:creationId xmlns:a16="http://schemas.microsoft.com/office/drawing/2014/main" id="{CDC2C1A0-972B-4E0B-AA25-92B49D69CE7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4" y="2688"/>
            <a:ext cx="552" cy="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42751" imgH="203112" progId="Equation.3">
                    <p:embed/>
                  </p:oleObj>
                </mc:Choice>
                <mc:Fallback>
                  <p:oleObj name="Equation" r:id="rId4" imgW="342751" imgH="203112" progId="Equation.3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688"/>
                          <a:ext cx="552" cy="3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659" name="Group 35">
            <a:extLst>
              <a:ext uri="{FF2B5EF4-FFF2-40B4-BE49-F238E27FC236}">
                <a16:creationId xmlns:a16="http://schemas.microsoft.com/office/drawing/2014/main" id="{8581D9EA-4EB6-45C1-B554-E14BC2E63C1E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257800"/>
            <a:ext cx="4572000" cy="685800"/>
            <a:chOff x="2064" y="2736"/>
            <a:chExt cx="2880" cy="912"/>
          </a:xfrm>
        </p:grpSpPr>
        <p:sp>
          <p:nvSpPr>
            <p:cNvPr id="37898" name="Line 36">
              <a:extLst>
                <a:ext uri="{FF2B5EF4-FFF2-40B4-BE49-F238E27FC236}">
                  <a16:creationId xmlns:a16="http://schemas.microsoft.com/office/drawing/2014/main" id="{6EEF08C9-490D-424C-B751-0D1CE557CB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2736"/>
              <a:ext cx="43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899" name="Line 37">
              <a:extLst>
                <a:ext uri="{FF2B5EF4-FFF2-40B4-BE49-F238E27FC236}">
                  <a16:creationId xmlns:a16="http://schemas.microsoft.com/office/drawing/2014/main" id="{C2B22B10-330B-4FCE-B6DD-E8C7E7E638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73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00" name="Line 38">
              <a:extLst>
                <a:ext uri="{FF2B5EF4-FFF2-40B4-BE49-F238E27FC236}">
                  <a16:creationId xmlns:a16="http://schemas.microsoft.com/office/drawing/2014/main" id="{BF61BBC7-F4F1-42B7-8253-5E0BB8DA3E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67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01" name="Line 39">
              <a:extLst>
                <a:ext uri="{FF2B5EF4-FFF2-40B4-BE49-F238E27FC236}">
                  <a16:creationId xmlns:a16="http://schemas.microsoft.com/office/drawing/2014/main" id="{4E9CDB44-86D7-49B6-8775-5DF6214C8B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120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7902" name="Line 40">
              <a:extLst>
                <a:ext uri="{FF2B5EF4-FFF2-40B4-BE49-F238E27FC236}">
                  <a16:creationId xmlns:a16="http://schemas.microsoft.com/office/drawing/2014/main" id="{312229CC-ECCC-4FFD-9F22-8BB2B66883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2448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897" name="Text Box 41">
            <a:extLst>
              <a:ext uri="{FF2B5EF4-FFF2-40B4-BE49-F238E27FC236}">
                <a16:creationId xmlns:a16="http://schemas.microsoft.com/office/drawing/2014/main" id="{4596739F-E47F-4F1F-8889-D34D42511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8674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Poisson Points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>
            <a:extLst>
              <a:ext uri="{FF2B5EF4-FFF2-40B4-BE49-F238E27FC236}">
                <a16:creationId xmlns:a16="http://schemas.microsoft.com/office/drawing/2014/main" id="{9E1013A1-ED5E-46D7-B330-6CDEEABD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77F9727C-168F-4C4C-BF3A-60EBF198F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3891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0EEA3D6-E5D8-4C07-B7C6-1E1F15C98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Other RP’s related to the Poisson process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Shot Noise, V(t)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Z(t)     		     V(t)</a:t>
            </a:r>
          </a:p>
          <a:p>
            <a:pPr lvl="1" eaLnBrk="1" hangingPunct="1"/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1400" b="1" i="1">
                <a:latin typeface="Times New Roman" panose="02020603050405020304" pitchFamily="18" charset="0"/>
              </a:rPr>
              <a:t>pp.352</a:t>
            </a:r>
          </a:p>
          <a:p>
            <a:pPr lvl="1" eaLnBrk="1" hangingPunct="1"/>
            <a:endParaRPr lang="en-US" altLang="en-US" sz="1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38917" name="Object 4">
            <a:extLst>
              <a:ext uri="{FF2B5EF4-FFF2-40B4-BE49-F238E27FC236}">
                <a16:creationId xmlns:a16="http://schemas.microsoft.com/office/drawing/2014/main" id="{B342D42C-BE48-4979-B527-F29D9EAF3C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3352800"/>
          <a:ext cx="383222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342900" progId="Equation.3">
                  <p:embed/>
                </p:oleObj>
              </mc:Choice>
              <mc:Fallback>
                <p:oleObj name="Equation" r:id="rId2" imgW="1244600" imgH="342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52800"/>
                        <a:ext cx="3832225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668" name="Group 20">
            <a:extLst>
              <a:ext uri="{FF2B5EF4-FFF2-40B4-BE49-F238E27FC236}">
                <a16:creationId xmlns:a16="http://schemas.microsoft.com/office/drawing/2014/main" id="{9D2D787A-24D6-4609-8EA0-8E0442A3718B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5638800"/>
            <a:ext cx="4572000" cy="381000"/>
            <a:chOff x="2064" y="2736"/>
            <a:chExt cx="2880" cy="912"/>
          </a:xfrm>
        </p:grpSpPr>
        <p:sp>
          <p:nvSpPr>
            <p:cNvPr id="38941" name="Line 21">
              <a:extLst>
                <a:ext uri="{FF2B5EF4-FFF2-40B4-BE49-F238E27FC236}">
                  <a16:creationId xmlns:a16="http://schemas.microsoft.com/office/drawing/2014/main" id="{745996E1-8FE1-4442-92C4-49468FD26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2736"/>
              <a:ext cx="43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2" name="Line 22">
              <a:extLst>
                <a:ext uri="{FF2B5EF4-FFF2-40B4-BE49-F238E27FC236}">
                  <a16:creationId xmlns:a16="http://schemas.microsoft.com/office/drawing/2014/main" id="{5A25B3D5-5E19-4B7A-BF73-30E2CCCA7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73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3" name="Line 23">
              <a:extLst>
                <a:ext uri="{FF2B5EF4-FFF2-40B4-BE49-F238E27FC236}">
                  <a16:creationId xmlns:a16="http://schemas.microsoft.com/office/drawing/2014/main" id="{B53F662B-A459-4397-8A8E-4C2BE402E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67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4" name="Line 24">
              <a:extLst>
                <a:ext uri="{FF2B5EF4-FFF2-40B4-BE49-F238E27FC236}">
                  <a16:creationId xmlns:a16="http://schemas.microsoft.com/office/drawing/2014/main" id="{243BAC9F-4232-440F-917B-D551F57BF3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120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5" name="Line 25">
              <a:extLst>
                <a:ext uri="{FF2B5EF4-FFF2-40B4-BE49-F238E27FC236}">
                  <a16:creationId xmlns:a16="http://schemas.microsoft.com/office/drawing/2014/main" id="{09CEA8A7-A2EB-4966-B5BB-0FF02517B2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2448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8919" name="Text Box 26">
            <a:extLst>
              <a:ext uri="{FF2B5EF4-FFF2-40B4-BE49-F238E27FC236}">
                <a16:creationId xmlns:a16="http://schemas.microsoft.com/office/drawing/2014/main" id="{4C364158-D855-4BCC-837E-726149031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198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Poisson Points</a:t>
            </a:r>
          </a:p>
        </p:txBody>
      </p:sp>
      <p:grpSp>
        <p:nvGrpSpPr>
          <p:cNvPr id="27686" name="Group 38">
            <a:extLst>
              <a:ext uri="{FF2B5EF4-FFF2-40B4-BE49-F238E27FC236}">
                <a16:creationId xmlns:a16="http://schemas.microsoft.com/office/drawing/2014/main" id="{4BF7273C-8D68-4D28-8404-FC28D6AEF03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590800"/>
            <a:ext cx="3657600" cy="838200"/>
            <a:chOff x="720" y="1632"/>
            <a:chExt cx="2304" cy="528"/>
          </a:xfrm>
        </p:grpSpPr>
        <p:sp>
          <p:nvSpPr>
            <p:cNvPr id="38937" name="Line 27">
              <a:extLst>
                <a:ext uri="{FF2B5EF4-FFF2-40B4-BE49-F238E27FC236}">
                  <a16:creationId xmlns:a16="http://schemas.microsoft.com/office/drawing/2014/main" id="{8FE17D12-D539-4D5A-B862-0C5C7482B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872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38" name="Rectangle 28">
              <a:extLst>
                <a:ext uri="{FF2B5EF4-FFF2-40B4-BE49-F238E27FC236}">
                  <a16:creationId xmlns:a16="http://schemas.microsoft.com/office/drawing/2014/main" id="{DB0FBCD1-A1B9-4DC5-819C-EE29F3970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32"/>
              <a:ext cx="816" cy="528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9" name="Text Box 29">
              <a:extLst>
                <a:ext uri="{FF2B5EF4-FFF2-40B4-BE49-F238E27FC236}">
                  <a16:creationId xmlns:a16="http://schemas.microsoft.com/office/drawing/2014/main" id="{28762C60-A75F-4753-AA6A-20291FFC9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28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i="1">
                  <a:solidFill>
                    <a:schemeClr val="bg1"/>
                  </a:solidFill>
                  <a:latin typeface="Times New Roman" panose="02020603050405020304" pitchFamily="18" charset="0"/>
                </a:rPr>
                <a:t>h(t)</a:t>
              </a:r>
            </a:p>
          </p:txBody>
        </p:sp>
        <p:sp>
          <p:nvSpPr>
            <p:cNvPr id="38940" name="Line 30">
              <a:extLst>
                <a:ext uri="{FF2B5EF4-FFF2-40B4-BE49-F238E27FC236}">
                  <a16:creationId xmlns:a16="http://schemas.microsoft.com/office/drawing/2014/main" id="{6CBBB9A5-CCF7-454A-8F18-B2221CA94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872"/>
              <a:ext cx="72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7679" name="Freeform 31">
            <a:extLst>
              <a:ext uri="{FF2B5EF4-FFF2-40B4-BE49-F238E27FC236}">
                <a16:creationId xmlns:a16="http://schemas.microsoft.com/office/drawing/2014/main" id="{EFE5399C-C3CF-4F3E-B4A3-3B54C79EAB8F}"/>
              </a:ext>
            </a:extLst>
          </p:cNvPr>
          <p:cNvSpPr>
            <a:spLocks/>
          </p:cNvSpPr>
          <p:nvPr/>
        </p:nvSpPr>
        <p:spPr bwMode="auto">
          <a:xfrm>
            <a:off x="2816225" y="4848225"/>
            <a:ext cx="1450975" cy="714375"/>
          </a:xfrm>
          <a:custGeom>
            <a:avLst/>
            <a:gdLst>
              <a:gd name="T0" fmla="*/ 0 w 914"/>
              <a:gd name="T1" fmla="*/ 711200 h 450"/>
              <a:gd name="T2" fmla="*/ 71438 w 914"/>
              <a:gd name="T3" fmla="*/ 449263 h 450"/>
              <a:gd name="T4" fmla="*/ 115888 w 914"/>
              <a:gd name="T5" fmla="*/ 319088 h 450"/>
              <a:gd name="T6" fmla="*/ 144463 w 914"/>
              <a:gd name="T7" fmla="*/ 28575 h 450"/>
              <a:gd name="T8" fmla="*/ 188913 w 914"/>
              <a:gd name="T9" fmla="*/ 0 h 450"/>
              <a:gd name="T10" fmla="*/ 319088 w 914"/>
              <a:gd name="T11" fmla="*/ 188913 h 450"/>
              <a:gd name="T12" fmla="*/ 347663 w 914"/>
              <a:gd name="T13" fmla="*/ 231775 h 450"/>
              <a:gd name="T14" fmla="*/ 392113 w 914"/>
              <a:gd name="T15" fmla="*/ 246063 h 450"/>
              <a:gd name="T16" fmla="*/ 711200 w 914"/>
              <a:gd name="T17" fmla="*/ 508000 h 450"/>
              <a:gd name="T18" fmla="*/ 798513 w 914"/>
              <a:gd name="T19" fmla="*/ 565150 h 450"/>
              <a:gd name="T20" fmla="*/ 827088 w 914"/>
              <a:gd name="T21" fmla="*/ 595313 h 450"/>
              <a:gd name="T22" fmla="*/ 957263 w 914"/>
              <a:gd name="T23" fmla="*/ 638175 h 450"/>
              <a:gd name="T24" fmla="*/ 1174750 w 914"/>
              <a:gd name="T25" fmla="*/ 696913 h 450"/>
              <a:gd name="T26" fmla="*/ 1450975 w 914"/>
              <a:gd name="T27" fmla="*/ 714375 h 45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14" h="450">
                <a:moveTo>
                  <a:pt x="0" y="448"/>
                </a:moveTo>
                <a:cubicBezTo>
                  <a:pt x="17" y="381"/>
                  <a:pt x="23" y="343"/>
                  <a:pt x="45" y="283"/>
                </a:cubicBezTo>
                <a:cubicBezTo>
                  <a:pt x="55" y="256"/>
                  <a:pt x="73" y="201"/>
                  <a:pt x="73" y="201"/>
                </a:cubicBezTo>
                <a:cubicBezTo>
                  <a:pt x="78" y="140"/>
                  <a:pt x="70" y="75"/>
                  <a:pt x="91" y="18"/>
                </a:cubicBezTo>
                <a:cubicBezTo>
                  <a:pt x="95" y="8"/>
                  <a:pt x="110" y="6"/>
                  <a:pt x="119" y="0"/>
                </a:cubicBezTo>
                <a:cubicBezTo>
                  <a:pt x="137" y="54"/>
                  <a:pt x="169" y="78"/>
                  <a:pt x="201" y="119"/>
                </a:cubicBezTo>
                <a:cubicBezTo>
                  <a:pt x="208" y="128"/>
                  <a:pt x="210" y="139"/>
                  <a:pt x="219" y="146"/>
                </a:cubicBezTo>
                <a:cubicBezTo>
                  <a:pt x="227" y="152"/>
                  <a:pt x="238" y="152"/>
                  <a:pt x="247" y="155"/>
                </a:cubicBezTo>
                <a:cubicBezTo>
                  <a:pt x="319" y="203"/>
                  <a:pt x="363" y="293"/>
                  <a:pt x="448" y="320"/>
                </a:cubicBezTo>
                <a:cubicBezTo>
                  <a:pt x="466" y="332"/>
                  <a:pt x="485" y="344"/>
                  <a:pt x="503" y="356"/>
                </a:cubicBezTo>
                <a:cubicBezTo>
                  <a:pt x="510" y="361"/>
                  <a:pt x="513" y="371"/>
                  <a:pt x="521" y="375"/>
                </a:cubicBezTo>
                <a:cubicBezTo>
                  <a:pt x="547" y="388"/>
                  <a:pt x="576" y="393"/>
                  <a:pt x="603" y="402"/>
                </a:cubicBezTo>
                <a:cubicBezTo>
                  <a:pt x="648" y="417"/>
                  <a:pt x="692" y="439"/>
                  <a:pt x="740" y="439"/>
                </a:cubicBezTo>
                <a:lnTo>
                  <a:pt x="914" y="45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0" name="Freeform 32">
            <a:extLst>
              <a:ext uri="{FF2B5EF4-FFF2-40B4-BE49-F238E27FC236}">
                <a16:creationId xmlns:a16="http://schemas.microsoft.com/office/drawing/2014/main" id="{90C2822B-94FE-4BF7-9219-8E4097F4B86B}"/>
              </a:ext>
            </a:extLst>
          </p:cNvPr>
          <p:cNvSpPr>
            <a:spLocks/>
          </p:cNvSpPr>
          <p:nvPr/>
        </p:nvSpPr>
        <p:spPr bwMode="auto">
          <a:xfrm>
            <a:off x="4800600" y="4800600"/>
            <a:ext cx="1450975" cy="714375"/>
          </a:xfrm>
          <a:custGeom>
            <a:avLst/>
            <a:gdLst>
              <a:gd name="T0" fmla="*/ 0 w 914"/>
              <a:gd name="T1" fmla="*/ 711200 h 450"/>
              <a:gd name="T2" fmla="*/ 71438 w 914"/>
              <a:gd name="T3" fmla="*/ 449263 h 450"/>
              <a:gd name="T4" fmla="*/ 115888 w 914"/>
              <a:gd name="T5" fmla="*/ 319088 h 450"/>
              <a:gd name="T6" fmla="*/ 144463 w 914"/>
              <a:gd name="T7" fmla="*/ 28575 h 450"/>
              <a:gd name="T8" fmla="*/ 188913 w 914"/>
              <a:gd name="T9" fmla="*/ 0 h 450"/>
              <a:gd name="T10" fmla="*/ 319088 w 914"/>
              <a:gd name="T11" fmla="*/ 188913 h 450"/>
              <a:gd name="T12" fmla="*/ 347663 w 914"/>
              <a:gd name="T13" fmla="*/ 231775 h 450"/>
              <a:gd name="T14" fmla="*/ 392113 w 914"/>
              <a:gd name="T15" fmla="*/ 246063 h 450"/>
              <a:gd name="T16" fmla="*/ 711200 w 914"/>
              <a:gd name="T17" fmla="*/ 508000 h 450"/>
              <a:gd name="T18" fmla="*/ 798513 w 914"/>
              <a:gd name="T19" fmla="*/ 565150 h 450"/>
              <a:gd name="T20" fmla="*/ 827088 w 914"/>
              <a:gd name="T21" fmla="*/ 595313 h 450"/>
              <a:gd name="T22" fmla="*/ 957263 w 914"/>
              <a:gd name="T23" fmla="*/ 638175 h 450"/>
              <a:gd name="T24" fmla="*/ 1174750 w 914"/>
              <a:gd name="T25" fmla="*/ 696913 h 450"/>
              <a:gd name="T26" fmla="*/ 1450975 w 914"/>
              <a:gd name="T27" fmla="*/ 714375 h 45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14" h="450">
                <a:moveTo>
                  <a:pt x="0" y="448"/>
                </a:moveTo>
                <a:cubicBezTo>
                  <a:pt x="17" y="381"/>
                  <a:pt x="23" y="343"/>
                  <a:pt x="45" y="283"/>
                </a:cubicBezTo>
                <a:cubicBezTo>
                  <a:pt x="55" y="256"/>
                  <a:pt x="73" y="201"/>
                  <a:pt x="73" y="201"/>
                </a:cubicBezTo>
                <a:cubicBezTo>
                  <a:pt x="78" y="140"/>
                  <a:pt x="70" y="75"/>
                  <a:pt x="91" y="18"/>
                </a:cubicBezTo>
                <a:cubicBezTo>
                  <a:pt x="95" y="8"/>
                  <a:pt x="110" y="6"/>
                  <a:pt x="119" y="0"/>
                </a:cubicBezTo>
                <a:cubicBezTo>
                  <a:pt x="137" y="54"/>
                  <a:pt x="169" y="78"/>
                  <a:pt x="201" y="119"/>
                </a:cubicBezTo>
                <a:cubicBezTo>
                  <a:pt x="208" y="128"/>
                  <a:pt x="210" y="139"/>
                  <a:pt x="219" y="146"/>
                </a:cubicBezTo>
                <a:cubicBezTo>
                  <a:pt x="227" y="152"/>
                  <a:pt x="238" y="152"/>
                  <a:pt x="247" y="155"/>
                </a:cubicBezTo>
                <a:cubicBezTo>
                  <a:pt x="319" y="203"/>
                  <a:pt x="363" y="293"/>
                  <a:pt x="448" y="320"/>
                </a:cubicBezTo>
                <a:cubicBezTo>
                  <a:pt x="466" y="332"/>
                  <a:pt x="485" y="344"/>
                  <a:pt x="503" y="356"/>
                </a:cubicBezTo>
                <a:cubicBezTo>
                  <a:pt x="510" y="361"/>
                  <a:pt x="513" y="371"/>
                  <a:pt x="521" y="375"/>
                </a:cubicBezTo>
                <a:cubicBezTo>
                  <a:pt x="547" y="388"/>
                  <a:pt x="576" y="393"/>
                  <a:pt x="603" y="402"/>
                </a:cubicBezTo>
                <a:cubicBezTo>
                  <a:pt x="648" y="417"/>
                  <a:pt x="692" y="439"/>
                  <a:pt x="740" y="439"/>
                </a:cubicBezTo>
                <a:lnTo>
                  <a:pt x="914" y="45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1" name="Freeform 33">
            <a:extLst>
              <a:ext uri="{FF2B5EF4-FFF2-40B4-BE49-F238E27FC236}">
                <a16:creationId xmlns:a16="http://schemas.microsoft.com/office/drawing/2014/main" id="{57C64556-8EDF-4374-812B-99573E05F455}"/>
              </a:ext>
            </a:extLst>
          </p:cNvPr>
          <p:cNvSpPr>
            <a:spLocks/>
          </p:cNvSpPr>
          <p:nvPr/>
        </p:nvSpPr>
        <p:spPr bwMode="auto">
          <a:xfrm>
            <a:off x="5791200" y="4800600"/>
            <a:ext cx="1450975" cy="714375"/>
          </a:xfrm>
          <a:custGeom>
            <a:avLst/>
            <a:gdLst>
              <a:gd name="T0" fmla="*/ 0 w 914"/>
              <a:gd name="T1" fmla="*/ 711200 h 450"/>
              <a:gd name="T2" fmla="*/ 71438 w 914"/>
              <a:gd name="T3" fmla="*/ 449263 h 450"/>
              <a:gd name="T4" fmla="*/ 115888 w 914"/>
              <a:gd name="T5" fmla="*/ 319088 h 450"/>
              <a:gd name="T6" fmla="*/ 144463 w 914"/>
              <a:gd name="T7" fmla="*/ 28575 h 450"/>
              <a:gd name="T8" fmla="*/ 188913 w 914"/>
              <a:gd name="T9" fmla="*/ 0 h 450"/>
              <a:gd name="T10" fmla="*/ 319088 w 914"/>
              <a:gd name="T11" fmla="*/ 188913 h 450"/>
              <a:gd name="T12" fmla="*/ 347663 w 914"/>
              <a:gd name="T13" fmla="*/ 231775 h 450"/>
              <a:gd name="T14" fmla="*/ 392113 w 914"/>
              <a:gd name="T15" fmla="*/ 246063 h 450"/>
              <a:gd name="T16" fmla="*/ 711200 w 914"/>
              <a:gd name="T17" fmla="*/ 508000 h 450"/>
              <a:gd name="T18" fmla="*/ 798513 w 914"/>
              <a:gd name="T19" fmla="*/ 565150 h 450"/>
              <a:gd name="T20" fmla="*/ 827088 w 914"/>
              <a:gd name="T21" fmla="*/ 595313 h 450"/>
              <a:gd name="T22" fmla="*/ 957263 w 914"/>
              <a:gd name="T23" fmla="*/ 638175 h 450"/>
              <a:gd name="T24" fmla="*/ 1174750 w 914"/>
              <a:gd name="T25" fmla="*/ 696913 h 450"/>
              <a:gd name="T26" fmla="*/ 1450975 w 914"/>
              <a:gd name="T27" fmla="*/ 714375 h 45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14" h="450">
                <a:moveTo>
                  <a:pt x="0" y="448"/>
                </a:moveTo>
                <a:cubicBezTo>
                  <a:pt x="17" y="381"/>
                  <a:pt x="23" y="343"/>
                  <a:pt x="45" y="283"/>
                </a:cubicBezTo>
                <a:cubicBezTo>
                  <a:pt x="55" y="256"/>
                  <a:pt x="73" y="201"/>
                  <a:pt x="73" y="201"/>
                </a:cubicBezTo>
                <a:cubicBezTo>
                  <a:pt x="78" y="140"/>
                  <a:pt x="70" y="75"/>
                  <a:pt x="91" y="18"/>
                </a:cubicBezTo>
                <a:cubicBezTo>
                  <a:pt x="95" y="8"/>
                  <a:pt x="110" y="6"/>
                  <a:pt x="119" y="0"/>
                </a:cubicBezTo>
                <a:cubicBezTo>
                  <a:pt x="137" y="54"/>
                  <a:pt x="169" y="78"/>
                  <a:pt x="201" y="119"/>
                </a:cubicBezTo>
                <a:cubicBezTo>
                  <a:pt x="208" y="128"/>
                  <a:pt x="210" y="139"/>
                  <a:pt x="219" y="146"/>
                </a:cubicBezTo>
                <a:cubicBezTo>
                  <a:pt x="227" y="152"/>
                  <a:pt x="238" y="152"/>
                  <a:pt x="247" y="155"/>
                </a:cubicBezTo>
                <a:cubicBezTo>
                  <a:pt x="319" y="203"/>
                  <a:pt x="363" y="293"/>
                  <a:pt x="448" y="320"/>
                </a:cubicBezTo>
                <a:cubicBezTo>
                  <a:pt x="466" y="332"/>
                  <a:pt x="485" y="344"/>
                  <a:pt x="503" y="356"/>
                </a:cubicBezTo>
                <a:cubicBezTo>
                  <a:pt x="510" y="361"/>
                  <a:pt x="513" y="371"/>
                  <a:pt x="521" y="375"/>
                </a:cubicBezTo>
                <a:cubicBezTo>
                  <a:pt x="547" y="388"/>
                  <a:pt x="576" y="393"/>
                  <a:pt x="603" y="402"/>
                </a:cubicBezTo>
                <a:cubicBezTo>
                  <a:pt x="648" y="417"/>
                  <a:pt x="692" y="439"/>
                  <a:pt x="740" y="439"/>
                </a:cubicBezTo>
                <a:lnTo>
                  <a:pt x="914" y="45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2" name="Freeform 34">
            <a:extLst>
              <a:ext uri="{FF2B5EF4-FFF2-40B4-BE49-F238E27FC236}">
                <a16:creationId xmlns:a16="http://schemas.microsoft.com/office/drawing/2014/main" id="{BFD6A2E8-E8C7-43CB-B4C8-328F707124D3}"/>
              </a:ext>
            </a:extLst>
          </p:cNvPr>
          <p:cNvSpPr>
            <a:spLocks/>
          </p:cNvSpPr>
          <p:nvPr/>
        </p:nvSpPr>
        <p:spPr bwMode="auto">
          <a:xfrm>
            <a:off x="7696200" y="4800600"/>
            <a:ext cx="1450975" cy="714375"/>
          </a:xfrm>
          <a:custGeom>
            <a:avLst/>
            <a:gdLst>
              <a:gd name="T0" fmla="*/ 0 w 914"/>
              <a:gd name="T1" fmla="*/ 711200 h 450"/>
              <a:gd name="T2" fmla="*/ 71438 w 914"/>
              <a:gd name="T3" fmla="*/ 449263 h 450"/>
              <a:gd name="T4" fmla="*/ 115888 w 914"/>
              <a:gd name="T5" fmla="*/ 319088 h 450"/>
              <a:gd name="T6" fmla="*/ 144463 w 914"/>
              <a:gd name="T7" fmla="*/ 28575 h 450"/>
              <a:gd name="T8" fmla="*/ 188913 w 914"/>
              <a:gd name="T9" fmla="*/ 0 h 450"/>
              <a:gd name="T10" fmla="*/ 319088 w 914"/>
              <a:gd name="T11" fmla="*/ 188913 h 450"/>
              <a:gd name="T12" fmla="*/ 347663 w 914"/>
              <a:gd name="T13" fmla="*/ 231775 h 450"/>
              <a:gd name="T14" fmla="*/ 392113 w 914"/>
              <a:gd name="T15" fmla="*/ 246063 h 450"/>
              <a:gd name="T16" fmla="*/ 711200 w 914"/>
              <a:gd name="T17" fmla="*/ 508000 h 450"/>
              <a:gd name="T18" fmla="*/ 798513 w 914"/>
              <a:gd name="T19" fmla="*/ 565150 h 450"/>
              <a:gd name="T20" fmla="*/ 827088 w 914"/>
              <a:gd name="T21" fmla="*/ 595313 h 450"/>
              <a:gd name="T22" fmla="*/ 957263 w 914"/>
              <a:gd name="T23" fmla="*/ 638175 h 450"/>
              <a:gd name="T24" fmla="*/ 1174750 w 914"/>
              <a:gd name="T25" fmla="*/ 696913 h 450"/>
              <a:gd name="T26" fmla="*/ 1450975 w 914"/>
              <a:gd name="T27" fmla="*/ 714375 h 45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14" h="450">
                <a:moveTo>
                  <a:pt x="0" y="448"/>
                </a:moveTo>
                <a:cubicBezTo>
                  <a:pt x="17" y="381"/>
                  <a:pt x="23" y="343"/>
                  <a:pt x="45" y="283"/>
                </a:cubicBezTo>
                <a:cubicBezTo>
                  <a:pt x="55" y="256"/>
                  <a:pt x="73" y="201"/>
                  <a:pt x="73" y="201"/>
                </a:cubicBezTo>
                <a:cubicBezTo>
                  <a:pt x="78" y="140"/>
                  <a:pt x="70" y="75"/>
                  <a:pt x="91" y="18"/>
                </a:cubicBezTo>
                <a:cubicBezTo>
                  <a:pt x="95" y="8"/>
                  <a:pt x="110" y="6"/>
                  <a:pt x="119" y="0"/>
                </a:cubicBezTo>
                <a:cubicBezTo>
                  <a:pt x="137" y="54"/>
                  <a:pt x="169" y="78"/>
                  <a:pt x="201" y="119"/>
                </a:cubicBezTo>
                <a:cubicBezTo>
                  <a:pt x="208" y="128"/>
                  <a:pt x="210" y="139"/>
                  <a:pt x="219" y="146"/>
                </a:cubicBezTo>
                <a:cubicBezTo>
                  <a:pt x="227" y="152"/>
                  <a:pt x="238" y="152"/>
                  <a:pt x="247" y="155"/>
                </a:cubicBezTo>
                <a:cubicBezTo>
                  <a:pt x="319" y="203"/>
                  <a:pt x="363" y="293"/>
                  <a:pt x="448" y="320"/>
                </a:cubicBezTo>
                <a:cubicBezTo>
                  <a:pt x="466" y="332"/>
                  <a:pt x="485" y="344"/>
                  <a:pt x="503" y="356"/>
                </a:cubicBezTo>
                <a:cubicBezTo>
                  <a:pt x="510" y="361"/>
                  <a:pt x="513" y="371"/>
                  <a:pt x="521" y="375"/>
                </a:cubicBezTo>
                <a:cubicBezTo>
                  <a:pt x="547" y="388"/>
                  <a:pt x="576" y="393"/>
                  <a:pt x="603" y="402"/>
                </a:cubicBezTo>
                <a:cubicBezTo>
                  <a:pt x="648" y="417"/>
                  <a:pt x="692" y="439"/>
                  <a:pt x="740" y="439"/>
                </a:cubicBezTo>
                <a:lnTo>
                  <a:pt x="914" y="45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3" name="Freeform 35">
            <a:extLst>
              <a:ext uri="{FF2B5EF4-FFF2-40B4-BE49-F238E27FC236}">
                <a16:creationId xmlns:a16="http://schemas.microsoft.com/office/drawing/2014/main" id="{1A7FCB38-D214-40D5-A1F6-CACB1249638F}"/>
              </a:ext>
            </a:extLst>
          </p:cNvPr>
          <p:cNvSpPr>
            <a:spLocks/>
          </p:cNvSpPr>
          <p:nvPr/>
        </p:nvSpPr>
        <p:spPr bwMode="auto">
          <a:xfrm>
            <a:off x="3200400" y="4876800"/>
            <a:ext cx="1450975" cy="714375"/>
          </a:xfrm>
          <a:custGeom>
            <a:avLst/>
            <a:gdLst>
              <a:gd name="T0" fmla="*/ 0 w 914"/>
              <a:gd name="T1" fmla="*/ 711200 h 450"/>
              <a:gd name="T2" fmla="*/ 71438 w 914"/>
              <a:gd name="T3" fmla="*/ 449263 h 450"/>
              <a:gd name="T4" fmla="*/ 115888 w 914"/>
              <a:gd name="T5" fmla="*/ 319088 h 450"/>
              <a:gd name="T6" fmla="*/ 144463 w 914"/>
              <a:gd name="T7" fmla="*/ 28575 h 450"/>
              <a:gd name="T8" fmla="*/ 188913 w 914"/>
              <a:gd name="T9" fmla="*/ 0 h 450"/>
              <a:gd name="T10" fmla="*/ 319088 w 914"/>
              <a:gd name="T11" fmla="*/ 188913 h 450"/>
              <a:gd name="T12" fmla="*/ 347663 w 914"/>
              <a:gd name="T13" fmla="*/ 231775 h 450"/>
              <a:gd name="T14" fmla="*/ 392113 w 914"/>
              <a:gd name="T15" fmla="*/ 246063 h 450"/>
              <a:gd name="T16" fmla="*/ 711200 w 914"/>
              <a:gd name="T17" fmla="*/ 508000 h 450"/>
              <a:gd name="T18" fmla="*/ 798513 w 914"/>
              <a:gd name="T19" fmla="*/ 565150 h 450"/>
              <a:gd name="T20" fmla="*/ 827088 w 914"/>
              <a:gd name="T21" fmla="*/ 595313 h 450"/>
              <a:gd name="T22" fmla="*/ 957263 w 914"/>
              <a:gd name="T23" fmla="*/ 638175 h 450"/>
              <a:gd name="T24" fmla="*/ 1174750 w 914"/>
              <a:gd name="T25" fmla="*/ 696913 h 450"/>
              <a:gd name="T26" fmla="*/ 1450975 w 914"/>
              <a:gd name="T27" fmla="*/ 714375 h 45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14" h="450">
                <a:moveTo>
                  <a:pt x="0" y="448"/>
                </a:moveTo>
                <a:cubicBezTo>
                  <a:pt x="17" y="381"/>
                  <a:pt x="23" y="343"/>
                  <a:pt x="45" y="283"/>
                </a:cubicBezTo>
                <a:cubicBezTo>
                  <a:pt x="55" y="256"/>
                  <a:pt x="73" y="201"/>
                  <a:pt x="73" y="201"/>
                </a:cubicBezTo>
                <a:cubicBezTo>
                  <a:pt x="78" y="140"/>
                  <a:pt x="70" y="75"/>
                  <a:pt x="91" y="18"/>
                </a:cubicBezTo>
                <a:cubicBezTo>
                  <a:pt x="95" y="8"/>
                  <a:pt x="110" y="6"/>
                  <a:pt x="119" y="0"/>
                </a:cubicBezTo>
                <a:cubicBezTo>
                  <a:pt x="137" y="54"/>
                  <a:pt x="169" y="78"/>
                  <a:pt x="201" y="119"/>
                </a:cubicBezTo>
                <a:cubicBezTo>
                  <a:pt x="208" y="128"/>
                  <a:pt x="210" y="139"/>
                  <a:pt x="219" y="146"/>
                </a:cubicBezTo>
                <a:cubicBezTo>
                  <a:pt x="227" y="152"/>
                  <a:pt x="238" y="152"/>
                  <a:pt x="247" y="155"/>
                </a:cubicBezTo>
                <a:cubicBezTo>
                  <a:pt x="319" y="203"/>
                  <a:pt x="363" y="293"/>
                  <a:pt x="448" y="320"/>
                </a:cubicBezTo>
                <a:cubicBezTo>
                  <a:pt x="466" y="332"/>
                  <a:pt x="485" y="344"/>
                  <a:pt x="503" y="356"/>
                </a:cubicBezTo>
                <a:cubicBezTo>
                  <a:pt x="510" y="361"/>
                  <a:pt x="513" y="371"/>
                  <a:pt x="521" y="375"/>
                </a:cubicBezTo>
                <a:cubicBezTo>
                  <a:pt x="547" y="388"/>
                  <a:pt x="576" y="393"/>
                  <a:pt x="603" y="402"/>
                </a:cubicBezTo>
                <a:cubicBezTo>
                  <a:pt x="648" y="417"/>
                  <a:pt x="692" y="439"/>
                  <a:pt x="740" y="439"/>
                </a:cubicBezTo>
                <a:lnTo>
                  <a:pt x="914" y="45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4" name="Freeform 36">
            <a:extLst>
              <a:ext uri="{FF2B5EF4-FFF2-40B4-BE49-F238E27FC236}">
                <a16:creationId xmlns:a16="http://schemas.microsoft.com/office/drawing/2014/main" id="{27102D4F-CADB-4DB8-ABAD-758AD8082578}"/>
              </a:ext>
            </a:extLst>
          </p:cNvPr>
          <p:cNvSpPr>
            <a:spLocks/>
          </p:cNvSpPr>
          <p:nvPr/>
        </p:nvSpPr>
        <p:spPr bwMode="auto">
          <a:xfrm>
            <a:off x="3200400" y="4572000"/>
            <a:ext cx="838200" cy="914400"/>
          </a:xfrm>
          <a:custGeom>
            <a:avLst/>
            <a:gdLst>
              <a:gd name="T0" fmla="*/ 0 w 528"/>
              <a:gd name="T1" fmla="*/ 533400 h 576"/>
              <a:gd name="T2" fmla="*/ 76200 w 528"/>
              <a:gd name="T3" fmla="*/ 228600 h 576"/>
              <a:gd name="T4" fmla="*/ 228600 w 528"/>
              <a:gd name="T5" fmla="*/ 0 h 576"/>
              <a:gd name="T6" fmla="*/ 533400 w 528"/>
              <a:gd name="T7" fmla="*/ 381000 h 576"/>
              <a:gd name="T8" fmla="*/ 762000 w 528"/>
              <a:gd name="T9" fmla="*/ 762000 h 576"/>
              <a:gd name="T10" fmla="*/ 838200 w 528"/>
              <a:gd name="T11" fmla="*/ 91440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28" h="576">
                <a:moveTo>
                  <a:pt x="0" y="336"/>
                </a:moveTo>
                <a:lnTo>
                  <a:pt x="48" y="144"/>
                </a:lnTo>
                <a:lnTo>
                  <a:pt x="144" y="0"/>
                </a:lnTo>
                <a:lnTo>
                  <a:pt x="336" y="240"/>
                </a:lnTo>
                <a:lnTo>
                  <a:pt x="480" y="480"/>
                </a:lnTo>
                <a:lnTo>
                  <a:pt x="528" y="576"/>
                </a:lnTo>
              </a:path>
            </a:pathLst>
          </a:custGeom>
          <a:noFill/>
          <a:ln w="28575" cap="flat" cmpd="sng">
            <a:solidFill>
              <a:srgbClr val="CA1002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85" name="Freeform 37">
            <a:extLst>
              <a:ext uri="{FF2B5EF4-FFF2-40B4-BE49-F238E27FC236}">
                <a16:creationId xmlns:a16="http://schemas.microsoft.com/office/drawing/2014/main" id="{033A73ED-9687-4DFC-9F31-9D3A058F25F5}"/>
              </a:ext>
            </a:extLst>
          </p:cNvPr>
          <p:cNvSpPr>
            <a:spLocks/>
          </p:cNvSpPr>
          <p:nvPr/>
        </p:nvSpPr>
        <p:spPr bwMode="auto">
          <a:xfrm>
            <a:off x="5781675" y="4702175"/>
            <a:ext cx="474663" cy="725488"/>
          </a:xfrm>
          <a:custGeom>
            <a:avLst/>
            <a:gdLst>
              <a:gd name="T0" fmla="*/ 23813 w 299"/>
              <a:gd name="T1" fmla="*/ 725488 h 457"/>
              <a:gd name="T2" fmla="*/ 68263 w 299"/>
              <a:gd name="T3" fmla="*/ 538163 h 457"/>
              <a:gd name="T4" fmla="*/ 82550 w 299"/>
              <a:gd name="T5" fmla="*/ 406400 h 457"/>
              <a:gd name="T6" fmla="*/ 169863 w 299"/>
              <a:gd name="T7" fmla="*/ 0 h 457"/>
              <a:gd name="T8" fmla="*/ 255588 w 299"/>
              <a:gd name="T9" fmla="*/ 14288 h 457"/>
              <a:gd name="T10" fmla="*/ 300038 w 299"/>
              <a:gd name="T11" fmla="*/ 87313 h 457"/>
              <a:gd name="T12" fmla="*/ 373063 w 299"/>
              <a:gd name="T13" fmla="*/ 217488 h 457"/>
              <a:gd name="T14" fmla="*/ 474663 w 299"/>
              <a:gd name="T15" fmla="*/ 406400 h 4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99" h="457">
                <a:moveTo>
                  <a:pt x="15" y="457"/>
                </a:moveTo>
                <a:cubicBezTo>
                  <a:pt x="25" y="417"/>
                  <a:pt x="29" y="377"/>
                  <a:pt x="43" y="339"/>
                </a:cubicBezTo>
                <a:cubicBezTo>
                  <a:pt x="46" y="311"/>
                  <a:pt x="50" y="284"/>
                  <a:pt x="52" y="256"/>
                </a:cubicBezTo>
                <a:cubicBezTo>
                  <a:pt x="59" y="129"/>
                  <a:pt x="0" y="34"/>
                  <a:pt x="107" y="0"/>
                </a:cubicBezTo>
                <a:cubicBezTo>
                  <a:pt x="125" y="3"/>
                  <a:pt x="144" y="2"/>
                  <a:pt x="161" y="9"/>
                </a:cubicBezTo>
                <a:cubicBezTo>
                  <a:pt x="185" y="18"/>
                  <a:pt x="179" y="37"/>
                  <a:pt x="189" y="55"/>
                </a:cubicBezTo>
                <a:cubicBezTo>
                  <a:pt x="244" y="155"/>
                  <a:pt x="211" y="73"/>
                  <a:pt x="235" y="137"/>
                </a:cubicBezTo>
                <a:cubicBezTo>
                  <a:pt x="242" y="187"/>
                  <a:pt x="250" y="233"/>
                  <a:pt x="299" y="256"/>
                </a:cubicBezTo>
              </a:path>
            </a:pathLst>
          </a:custGeom>
          <a:noFill/>
          <a:ln w="28575" cap="flat" cmpd="sng">
            <a:solidFill>
              <a:srgbClr val="CA1002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8928" name="Group 39">
            <a:extLst>
              <a:ext uri="{FF2B5EF4-FFF2-40B4-BE49-F238E27FC236}">
                <a16:creationId xmlns:a16="http://schemas.microsoft.com/office/drawing/2014/main" id="{5DFE6507-5CE8-4350-B47B-6A875A85674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419600"/>
            <a:ext cx="6477000" cy="1295400"/>
            <a:chOff x="864" y="2784"/>
            <a:chExt cx="4080" cy="816"/>
          </a:xfrm>
        </p:grpSpPr>
        <p:sp>
          <p:nvSpPr>
            <p:cNvPr id="38929" name="Line 12">
              <a:extLst>
                <a:ext uri="{FF2B5EF4-FFF2-40B4-BE49-F238E27FC236}">
                  <a16:creationId xmlns:a16="http://schemas.microsoft.com/office/drawing/2014/main" id="{B236D5B0-E1F4-4097-9162-5F5DB30FCC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504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30" name="Oval 13">
              <a:extLst>
                <a:ext uri="{FF2B5EF4-FFF2-40B4-BE49-F238E27FC236}">
                  <a16:creationId xmlns:a16="http://schemas.microsoft.com/office/drawing/2014/main" id="{8FC3AF3C-7ABB-42DB-A85E-7831CE963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1" name="Oval 14">
              <a:extLst>
                <a:ext uri="{FF2B5EF4-FFF2-40B4-BE49-F238E27FC236}">
                  <a16:creationId xmlns:a16="http://schemas.microsoft.com/office/drawing/2014/main" id="{74C06A36-C277-4298-ACFA-50D3D2E7B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2" name="Oval 15">
              <a:extLst>
                <a:ext uri="{FF2B5EF4-FFF2-40B4-BE49-F238E27FC236}">
                  <a16:creationId xmlns:a16="http://schemas.microsoft.com/office/drawing/2014/main" id="{BF669E38-4ACE-4062-A385-6A0E133FB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3" name="Oval 16">
              <a:extLst>
                <a:ext uri="{FF2B5EF4-FFF2-40B4-BE49-F238E27FC236}">
                  <a16:creationId xmlns:a16="http://schemas.microsoft.com/office/drawing/2014/main" id="{051A8DC4-F6B9-4A87-9C9A-F7B9B5C10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4" name="Oval 17">
              <a:extLst>
                <a:ext uri="{FF2B5EF4-FFF2-40B4-BE49-F238E27FC236}">
                  <a16:creationId xmlns:a16="http://schemas.microsoft.com/office/drawing/2014/main" id="{0CAD5013-3DE4-4B5B-B1B1-AEAD24885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5" name="Line 18">
              <a:extLst>
                <a:ext uri="{FF2B5EF4-FFF2-40B4-BE49-F238E27FC236}">
                  <a16:creationId xmlns:a16="http://schemas.microsoft.com/office/drawing/2014/main" id="{26283504-2E6E-41F9-B1C1-9B6A232CC6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83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aphicFrame>
          <p:nvGraphicFramePr>
            <p:cNvPr id="38936" name="Object 19">
              <a:extLst>
                <a:ext uri="{FF2B5EF4-FFF2-40B4-BE49-F238E27FC236}">
                  <a16:creationId xmlns:a16="http://schemas.microsoft.com/office/drawing/2014/main" id="{7DF7320C-599E-4AE0-A676-53DFC69564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74" y="2784"/>
            <a:ext cx="532" cy="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30057" imgH="203112" progId="Equation.3">
                    <p:embed/>
                  </p:oleObj>
                </mc:Choice>
                <mc:Fallback>
                  <p:oleObj name="Equation" r:id="rId4" imgW="330057" imgH="203112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4" y="2784"/>
                          <a:ext cx="532" cy="3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>
            <a:extLst>
              <a:ext uri="{FF2B5EF4-FFF2-40B4-BE49-F238E27FC236}">
                <a16:creationId xmlns:a16="http://schemas.microsoft.com/office/drawing/2014/main" id="{9E1013A1-ED5E-46D7-B330-6CDEEABD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77F9727C-168F-4C4C-BF3A-60EBF198F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3891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0EEA3D6-E5D8-4C07-B7C6-1E1F15C98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 dirty="0">
                <a:latin typeface="Times New Roman" panose="02020603050405020304" pitchFamily="18" charset="0"/>
              </a:rPr>
              <a:t> Poisson process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1400" b="1" i="1" dirty="0">
                <a:latin typeface="Times New Roman" panose="02020603050405020304" pitchFamily="18" charset="0"/>
              </a:rPr>
              <a:t>pp.352</a:t>
            </a:r>
          </a:p>
          <a:p>
            <a:pPr lvl="1" eaLnBrk="1" hangingPunct="1"/>
            <a:endParaRPr lang="en-US" altLang="en-US" sz="1400" b="1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27668" name="Group 20">
            <a:extLst>
              <a:ext uri="{FF2B5EF4-FFF2-40B4-BE49-F238E27FC236}">
                <a16:creationId xmlns:a16="http://schemas.microsoft.com/office/drawing/2014/main" id="{9D2D787A-24D6-4609-8EA0-8E0442A3718B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5638800"/>
            <a:ext cx="4572000" cy="381000"/>
            <a:chOff x="2064" y="2736"/>
            <a:chExt cx="2880" cy="912"/>
          </a:xfrm>
        </p:grpSpPr>
        <p:sp>
          <p:nvSpPr>
            <p:cNvPr id="38941" name="Line 21">
              <a:extLst>
                <a:ext uri="{FF2B5EF4-FFF2-40B4-BE49-F238E27FC236}">
                  <a16:creationId xmlns:a16="http://schemas.microsoft.com/office/drawing/2014/main" id="{745996E1-8FE1-4442-92C4-49468FD26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4" y="2736"/>
              <a:ext cx="43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2" name="Line 22">
              <a:extLst>
                <a:ext uri="{FF2B5EF4-FFF2-40B4-BE49-F238E27FC236}">
                  <a16:creationId xmlns:a16="http://schemas.microsoft.com/office/drawing/2014/main" id="{5A25B3D5-5E19-4B7A-BF73-30E2CCCA7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04" y="273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3" name="Line 23">
              <a:extLst>
                <a:ext uri="{FF2B5EF4-FFF2-40B4-BE49-F238E27FC236}">
                  <a16:creationId xmlns:a16="http://schemas.microsoft.com/office/drawing/2014/main" id="{B53F662B-A459-4397-8A8E-4C2BE402E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67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4" name="Line 24">
              <a:extLst>
                <a:ext uri="{FF2B5EF4-FFF2-40B4-BE49-F238E27FC236}">
                  <a16:creationId xmlns:a16="http://schemas.microsoft.com/office/drawing/2014/main" id="{243BAC9F-4232-440F-917B-D551F57BF3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120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45" name="Line 25">
              <a:extLst>
                <a:ext uri="{FF2B5EF4-FFF2-40B4-BE49-F238E27FC236}">
                  <a16:creationId xmlns:a16="http://schemas.microsoft.com/office/drawing/2014/main" id="{09CEA8A7-A2EB-4966-B5BB-0FF02517B2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6" y="2736"/>
              <a:ext cx="2448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8919" name="Text Box 26">
            <a:extLst>
              <a:ext uri="{FF2B5EF4-FFF2-40B4-BE49-F238E27FC236}">
                <a16:creationId xmlns:a16="http://schemas.microsoft.com/office/drawing/2014/main" id="{4C364158-D855-4BCC-837E-726149031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198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Poisson Points</a:t>
            </a:r>
          </a:p>
        </p:txBody>
      </p:sp>
      <p:grpSp>
        <p:nvGrpSpPr>
          <p:cNvPr id="38928" name="Group 39">
            <a:extLst>
              <a:ext uri="{FF2B5EF4-FFF2-40B4-BE49-F238E27FC236}">
                <a16:creationId xmlns:a16="http://schemas.microsoft.com/office/drawing/2014/main" id="{5DFE6507-5CE8-4350-B47B-6A875A85674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419600"/>
            <a:ext cx="6477000" cy="1295400"/>
            <a:chOff x="864" y="2784"/>
            <a:chExt cx="4080" cy="816"/>
          </a:xfrm>
        </p:grpSpPr>
        <p:sp>
          <p:nvSpPr>
            <p:cNvPr id="38929" name="Line 12">
              <a:extLst>
                <a:ext uri="{FF2B5EF4-FFF2-40B4-BE49-F238E27FC236}">
                  <a16:creationId xmlns:a16="http://schemas.microsoft.com/office/drawing/2014/main" id="{B236D5B0-E1F4-4097-9162-5F5DB30FCC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504"/>
              <a:ext cx="40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8930" name="Oval 13">
              <a:extLst>
                <a:ext uri="{FF2B5EF4-FFF2-40B4-BE49-F238E27FC236}">
                  <a16:creationId xmlns:a16="http://schemas.microsoft.com/office/drawing/2014/main" id="{8FC3AF3C-7ABB-42DB-A85E-7831CE963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1" name="Oval 14">
              <a:extLst>
                <a:ext uri="{FF2B5EF4-FFF2-40B4-BE49-F238E27FC236}">
                  <a16:creationId xmlns:a16="http://schemas.microsoft.com/office/drawing/2014/main" id="{74C06A36-C277-4298-ACFA-50D3D2E7B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2" name="Oval 15">
              <a:extLst>
                <a:ext uri="{FF2B5EF4-FFF2-40B4-BE49-F238E27FC236}">
                  <a16:creationId xmlns:a16="http://schemas.microsoft.com/office/drawing/2014/main" id="{BF669E38-4ACE-4062-A385-6A0E133FB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3" name="Oval 16">
              <a:extLst>
                <a:ext uri="{FF2B5EF4-FFF2-40B4-BE49-F238E27FC236}">
                  <a16:creationId xmlns:a16="http://schemas.microsoft.com/office/drawing/2014/main" id="{051A8DC4-F6B9-4A87-9C9A-F7B9B5C100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4" name="Oval 17">
              <a:extLst>
                <a:ext uri="{FF2B5EF4-FFF2-40B4-BE49-F238E27FC236}">
                  <a16:creationId xmlns:a16="http://schemas.microsoft.com/office/drawing/2014/main" id="{0CAD5013-3DE4-4B5B-B1B1-AEAD24885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45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8935" name="Line 18">
              <a:extLst>
                <a:ext uri="{FF2B5EF4-FFF2-40B4-BE49-F238E27FC236}">
                  <a16:creationId xmlns:a16="http://schemas.microsoft.com/office/drawing/2014/main" id="{26283504-2E6E-41F9-B1C1-9B6A232CC6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832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936" name="Object 19">
                  <a:extLst>
                    <a:ext uri="{FF2B5EF4-FFF2-40B4-BE49-F238E27FC236}">
                      <a16:creationId xmlns:a16="http://schemas.microsoft.com/office/drawing/2014/main" id="{7DF7320C-599E-4AE0-A676-53DFC69564D8}"/>
                    </a:ext>
                  </a:extLst>
                </p:cNvPr>
                <p:cNvSpPr txBox="1"/>
                <p:nvPr/>
              </p:nvSpPr>
              <p:spPr bwMode="auto">
                <a:xfrm>
                  <a:off x="874" y="2784"/>
                  <a:ext cx="532" cy="32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38936" name="Object 19">
                  <a:extLst>
                    <a:ext uri="{FF2B5EF4-FFF2-40B4-BE49-F238E27FC236}">
                      <a16:creationId xmlns:a16="http://schemas.microsoft.com/office/drawing/2014/main" id="{7DF7320C-599E-4AE0-A676-53DFC69564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74" y="2784"/>
                  <a:ext cx="532" cy="326"/>
                </a:xfrm>
                <a:prstGeom prst="rect">
                  <a:avLst/>
                </a:prstGeom>
                <a:blipFill>
                  <a:blip r:embed="rId2"/>
                  <a:stretch>
                    <a:fillRect l="-2174" b="-7059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A4E84C5-C6F6-4FE3-8F2D-F9D1A5F78ED4}"/>
              </a:ext>
            </a:extLst>
          </p:cNvPr>
          <p:cNvCxnSpPr/>
          <p:nvPr/>
        </p:nvCxnSpPr>
        <p:spPr bwMode="auto">
          <a:xfrm>
            <a:off x="3124200" y="4937125"/>
            <a:ext cx="213187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Line 30">
            <a:extLst>
              <a:ext uri="{FF2B5EF4-FFF2-40B4-BE49-F238E27FC236}">
                <a16:creationId xmlns:a16="http://schemas.microsoft.com/office/drawing/2014/main" id="{F4D7FE86-432D-4971-A845-44DDF2F2DF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4572000"/>
            <a:ext cx="0" cy="990600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/>
          <a:lstStyle/>
          <a:p>
            <a:endParaRPr lang="en-US"/>
          </a:p>
        </p:txBody>
      </p:sp>
      <p:sp>
        <p:nvSpPr>
          <p:cNvPr id="39" name="Line 30">
            <a:extLst>
              <a:ext uri="{FF2B5EF4-FFF2-40B4-BE49-F238E27FC236}">
                <a16:creationId xmlns:a16="http://schemas.microsoft.com/office/drawing/2014/main" id="{81C38716-DF9A-430B-97BF-3C9B4C9FB1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2938" y="4572000"/>
            <a:ext cx="0" cy="990600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Object 19">
                <a:extLst>
                  <a:ext uri="{FF2B5EF4-FFF2-40B4-BE49-F238E27FC236}">
                    <a16:creationId xmlns:a16="http://schemas.microsoft.com/office/drawing/2014/main" id="{6F44B69B-A588-4045-A428-C84491963A97}"/>
                  </a:ext>
                </a:extLst>
              </p:cNvPr>
              <p:cNvSpPr txBox="1"/>
              <p:nvPr/>
            </p:nvSpPr>
            <p:spPr bwMode="auto">
              <a:xfrm>
                <a:off x="3956050" y="4435476"/>
                <a:ext cx="844550" cy="5175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0" name="Object 19">
                <a:extLst>
                  <a:ext uri="{FF2B5EF4-FFF2-40B4-BE49-F238E27FC236}">
                    <a16:creationId xmlns:a16="http://schemas.microsoft.com/office/drawing/2014/main" id="{6F44B69B-A588-4045-A428-C84491963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6050" y="4435476"/>
                <a:ext cx="844550" cy="517525"/>
              </a:xfrm>
              <a:prstGeom prst="rect">
                <a:avLst/>
              </a:prstGeom>
              <a:blipFill>
                <a:blip r:embed="rId3"/>
                <a:stretch>
                  <a:fillRect l="-215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Object 19">
                <a:extLst>
                  <a:ext uri="{FF2B5EF4-FFF2-40B4-BE49-F238E27FC236}">
                    <a16:creationId xmlns:a16="http://schemas.microsoft.com/office/drawing/2014/main" id="{4B5BBB43-2CAD-41C9-9762-916F3F5816EA}"/>
                  </a:ext>
                </a:extLst>
              </p:cNvPr>
              <p:cNvSpPr txBox="1"/>
              <p:nvPr/>
            </p:nvSpPr>
            <p:spPr bwMode="auto">
              <a:xfrm>
                <a:off x="834793" y="4457699"/>
                <a:ext cx="844550" cy="5175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1" name="Object 19">
                <a:extLst>
                  <a:ext uri="{FF2B5EF4-FFF2-40B4-BE49-F238E27FC236}">
                    <a16:creationId xmlns:a16="http://schemas.microsoft.com/office/drawing/2014/main" id="{4B5BBB43-2CAD-41C9-9762-916F3F5816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4793" y="4457699"/>
                <a:ext cx="844550" cy="517525"/>
              </a:xfrm>
              <a:prstGeom prst="rect">
                <a:avLst/>
              </a:prstGeom>
              <a:blipFill>
                <a:blip r:embed="rId4"/>
                <a:stretch>
                  <a:fillRect l="-2174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38039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4">
            <a:extLst>
              <a:ext uri="{FF2B5EF4-FFF2-40B4-BE49-F238E27FC236}">
                <a16:creationId xmlns:a16="http://schemas.microsoft.com/office/drawing/2014/main" id="{BA5C735A-0B68-4852-8B1E-2F4FD6008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047189FB-8E57-4883-9BEA-A49E9608CA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3994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A224EB0A-A47B-47C7-8ED6-59CBB63C0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001000" cy="48768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Wiener Process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Assume bipolar Bernoulli sum process with jump bilateral height h and time interval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E[X(t)]=0;    Var X(n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en-US" sz="2400" b="1" i="1">
                <a:latin typeface="Times New Roman" panose="02020603050405020304" pitchFamily="18" charset="0"/>
              </a:rPr>
              <a:t>) = 4npqh </a:t>
            </a:r>
            <a:r>
              <a:rPr lang="en-US" altLang="en-US" sz="2400" b="1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 b="1" i="1">
                <a:latin typeface="Times New Roman" panose="02020603050405020304" pitchFamily="18" charset="0"/>
              </a:rPr>
              <a:t> = nh </a:t>
            </a:r>
            <a:r>
              <a:rPr lang="en-US" altLang="en-US" sz="2400" b="1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  <a:endParaRPr lang="en-US" altLang="en-US" sz="2400" b="1" i="1" baseline="30000"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Take limit as h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 0 and   0 keeping  = h </a:t>
            </a:r>
            <a:r>
              <a:rPr lang="en-US" altLang="en-US" sz="2400" b="1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/  constant and t = n .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Then </a:t>
            </a:r>
            <a:r>
              <a:rPr lang="en-US" altLang="en-US" sz="2400" b="1" i="1">
                <a:latin typeface="Times New Roman" panose="02020603050405020304" pitchFamily="18" charset="0"/>
              </a:rPr>
              <a:t>Var X(t)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sz="2400" b="1" i="1">
                <a:latin typeface="Times New Roman" panose="02020603050405020304" pitchFamily="18" charset="0"/>
              </a:rPr>
              <a:t> 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 b="1" i="1">
                <a:latin typeface="Times New Roman" panose="02020603050405020304" pitchFamily="18" charset="0"/>
              </a:rPr>
              <a:t> t</a:t>
            </a:r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By the central limit theorem, X(t) is Gaussian with zero mean and </a:t>
            </a:r>
            <a:r>
              <a:rPr lang="en-US" altLang="en-US" sz="2400" b="1" i="1">
                <a:latin typeface="Times New Roman" panose="02020603050405020304" pitchFamily="18" charset="0"/>
              </a:rPr>
              <a:t>Var X(t)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400" b="1" i="1">
                <a:latin typeface="Times New Roman" panose="02020603050405020304" pitchFamily="18" charset="0"/>
              </a:rPr>
              <a:t> t</a:t>
            </a:r>
            <a:r>
              <a:rPr lang="en-US" altLang="en-US" sz="2400" b="1" i="1" baseline="30000">
                <a:latin typeface="Times New Roman" panose="02020603050405020304" pitchFamily="18" charset="0"/>
              </a:rPr>
              <a:t> </a:t>
            </a:r>
            <a:endParaRPr lang="en-US" altLang="en-US" sz="2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We could use any zero mean process to generate the Wiener process.  </a:t>
            </a:r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1400" b="1" i="1">
                <a:latin typeface="Times New Roman" panose="02020603050405020304" pitchFamily="18" charset="0"/>
                <a:sym typeface="Symbol" panose="05050102010706020507" pitchFamily="18" charset="2"/>
              </a:rPr>
              <a:t>p.355</a:t>
            </a:r>
          </a:p>
        </p:txBody>
      </p:sp>
    </p:spTree>
  </p:cSld>
  <p:clrMapOvr>
    <a:masterClrMapping/>
  </p:clrMapOvr>
  <p:transition>
    <p:rand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>
            <a:extLst>
              <a:ext uri="{FF2B5EF4-FFF2-40B4-BE49-F238E27FC236}">
                <a16:creationId xmlns:a16="http://schemas.microsoft.com/office/drawing/2014/main" id="{98DAF71C-1D57-4B53-8CFF-9B12445DB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40963" name="Picture 7" descr="http://www.todoroffs.com/hotdog2.jpg">
            <a:extLst>
              <a:ext uri="{FF2B5EF4-FFF2-40B4-BE49-F238E27FC236}">
                <a16:creationId xmlns:a16="http://schemas.microsoft.com/office/drawing/2014/main" id="{94F420ED-FA1F-4517-8D08-70C5D09C2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143000"/>
            <a:ext cx="2811463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Rectangle 2">
            <a:extLst>
              <a:ext uri="{FF2B5EF4-FFF2-40B4-BE49-F238E27FC236}">
                <a16:creationId xmlns:a16="http://schemas.microsoft.com/office/drawing/2014/main" id="{54CAA0C5-4064-4412-B8F0-A0FBBFB7C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4096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C7A5F16-96BE-4E7E-ADAE-2B8B9A6D1E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2800" b="1" i="1">
                <a:latin typeface="Times New Roman" panose="02020603050405020304" pitchFamily="18" charset="0"/>
              </a:rPr>
              <a:t>Wiener Processes: </a:t>
            </a:r>
            <a:r>
              <a:rPr lang="en-US" altLang="en-US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2800" b="1" i="1">
                <a:latin typeface="Times New Roman" panose="02020603050405020304" pitchFamily="18" charset="0"/>
              </a:rPr>
              <a:t> =</a:t>
            </a:r>
            <a:r>
              <a:rPr lang="en-US" altLang="en-US" sz="2800" b="1">
                <a:latin typeface="Times New Roman" panose="02020603050405020304" pitchFamily="18" charset="0"/>
              </a:rPr>
              <a:t>1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1400" b="1" i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40966" name="Picture 4">
            <a:extLst>
              <a:ext uri="{FF2B5EF4-FFF2-40B4-BE49-F238E27FC236}">
                <a16:creationId xmlns:a16="http://schemas.microsoft.com/office/drawing/2014/main" id="{0B8B96CE-AB3F-48D7-AD55-F26583BB3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7543800" cy="369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67" name="Rectangle 5">
            <a:extLst>
              <a:ext uri="{FF2B5EF4-FFF2-40B4-BE49-F238E27FC236}">
                <a16:creationId xmlns:a16="http://schemas.microsoft.com/office/drawing/2014/main" id="{EC7B58B4-78B0-46B3-9CAB-1A7E9B7B6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38" y="2554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E34A8697-62DD-4D91-B9FE-7B135D95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6147" name="Picture 6" descr="http://cialab.ee.washington.edu/Marks-Stuff/chortles/IMG00159.GIF">
            <a:extLst>
              <a:ext uri="{FF2B5EF4-FFF2-40B4-BE49-F238E27FC236}">
                <a16:creationId xmlns:a16="http://schemas.microsoft.com/office/drawing/2014/main" id="{77FF4230-DDBD-4936-8EC0-F8FBCF2BEC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362200"/>
            <a:ext cx="3241675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Rectangle 2">
            <a:extLst>
              <a:ext uri="{FF2B5EF4-FFF2-40B4-BE49-F238E27FC236}">
                <a16:creationId xmlns:a16="http://schemas.microsoft.com/office/drawing/2014/main" id="{9A198A70-8897-4596-A115-F7232F311B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Comic Sans MS" panose="030F0702030302020204" pitchFamily="66" charset="0"/>
              </a:rPr>
              <a:t>Multiple RP’s</a:t>
            </a:r>
          </a:p>
        </p:txBody>
      </p:sp>
      <p:sp>
        <p:nvSpPr>
          <p:cNvPr id="614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3367AB83-1CC7-4EED-9136-27473E366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				X(t) &amp; Y(t)</a:t>
            </a:r>
          </a:p>
          <a:p>
            <a:pPr lvl="1" eaLnBrk="1" hangingPunct="1"/>
            <a:r>
              <a:rPr lang="en-US" altLang="en-US" sz="2400" b="1" i="1">
                <a:latin typeface="Times New Roman" panose="02020603050405020304" pitchFamily="18" charset="0"/>
              </a:rPr>
              <a:t>Independence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(</a:t>
            </a:r>
            <a:r>
              <a:rPr lang="en-US" altLang="en-US" sz="2400" b="1" i="1">
                <a:latin typeface="Times New Roman" panose="02020603050405020304" pitchFamily="18" charset="0"/>
              </a:rPr>
              <a:t>X(t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b="1" i="1">
                <a:latin typeface="Times New Roman" panose="02020603050405020304" pitchFamily="18" charset="0"/>
              </a:rPr>
              <a:t>), X(t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 i="1">
                <a:latin typeface="Times New Roman" panose="02020603050405020304" pitchFamily="18" charset="0"/>
              </a:rPr>
              <a:t>), …, X(t</a:t>
            </a:r>
            <a:r>
              <a:rPr lang="en-US" altLang="en-US" sz="2400" b="1" i="1" baseline="-25000">
                <a:latin typeface="Times New Roman" panose="02020603050405020304" pitchFamily="18" charset="0"/>
              </a:rPr>
              <a:t>k </a:t>
            </a:r>
            <a:r>
              <a:rPr lang="en-US" altLang="en-US" sz="2400" b="1" i="1">
                <a:latin typeface="Times New Roman" panose="02020603050405020304" pitchFamily="18" charset="0"/>
              </a:rPr>
              <a:t>)</a:t>
            </a:r>
            <a:r>
              <a:rPr lang="en-US" altLang="en-US" sz="3200" b="1">
                <a:latin typeface="Times New Roman" panose="02020603050405020304" pitchFamily="18" charset="0"/>
              </a:rPr>
              <a:t>)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	</a:t>
            </a:r>
            <a:r>
              <a:rPr lang="en-US" altLang="en-US" sz="2400" b="1">
                <a:latin typeface="Times New Roman" panose="02020603050405020304" pitchFamily="18" charset="0"/>
              </a:rPr>
              <a:t>is independent to</a:t>
            </a:r>
            <a:r>
              <a:rPr lang="en-US" altLang="en-US" sz="3200" b="1">
                <a:latin typeface="Times New Roman" panose="02020603050405020304" pitchFamily="18" charset="0"/>
              </a:rPr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		(</a:t>
            </a:r>
            <a:r>
              <a:rPr lang="en-US" altLang="en-US" sz="2400" b="1" i="1">
                <a:latin typeface="Times New Roman" panose="02020603050405020304" pitchFamily="18" charset="0"/>
              </a:rPr>
              <a:t>Y(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b="1" i="1">
                <a:latin typeface="Times New Roman" panose="02020603050405020304" pitchFamily="18" charset="0"/>
              </a:rPr>
              <a:t>), Y(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 i="1">
                <a:latin typeface="Times New Roman" panose="02020603050405020304" pitchFamily="18" charset="0"/>
              </a:rPr>
              <a:t>), …, Y(</a:t>
            </a:r>
            <a:r>
              <a:rPr lang="en-US" altLang="en-US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  <a:r>
              <a:rPr lang="en-US" altLang="en-US" sz="2400" b="1" i="1" baseline="-25000">
                <a:latin typeface="Times New Roman" panose="02020603050405020304" pitchFamily="18" charset="0"/>
              </a:rPr>
              <a:t>j </a:t>
            </a:r>
            <a:r>
              <a:rPr lang="en-US" altLang="en-US" sz="2400" b="1" i="1">
                <a:latin typeface="Times New Roman" panose="02020603050405020304" pitchFamily="18" charset="0"/>
              </a:rPr>
              <a:t>)</a:t>
            </a:r>
            <a:r>
              <a:rPr lang="en-US" altLang="en-US" sz="3200" b="1">
                <a:latin typeface="Times New Roman" panose="02020603050405020304" pitchFamily="18" charset="0"/>
              </a:rPr>
              <a:t>)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3200" b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…for All choices of </a:t>
            </a:r>
            <a:r>
              <a:rPr lang="en-US" altLang="en-US" sz="2400" b="1" i="1">
                <a:latin typeface="Times New Roman" panose="02020603050405020304" pitchFamily="18" charset="0"/>
              </a:rPr>
              <a:t>k</a:t>
            </a:r>
            <a:r>
              <a:rPr lang="en-US" altLang="en-US" sz="2400" b="1">
                <a:latin typeface="Times New Roman" panose="02020603050405020304" pitchFamily="18" charset="0"/>
              </a:rPr>
              <a:t> and </a:t>
            </a:r>
            <a:r>
              <a:rPr lang="en-US" altLang="en-US" sz="2400" b="1" i="1">
                <a:latin typeface="Times New Roman" panose="02020603050405020304" pitchFamily="18" charset="0"/>
              </a:rPr>
              <a:t>j</a:t>
            </a:r>
            <a:r>
              <a:rPr lang="en-US" altLang="en-US" sz="2400" b="1">
                <a:latin typeface="Times New Roman" panose="02020603050405020304" pitchFamily="18" charset="0"/>
              </a:rPr>
              <a:t> and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all sample locations</a:t>
            </a:r>
            <a:endParaRPr lang="en-US" altLang="en-US" sz="2400" b="1" i="1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4">
            <a:extLst>
              <a:ext uri="{FF2B5EF4-FFF2-40B4-BE49-F238E27FC236}">
                <a16:creationId xmlns:a16="http://schemas.microsoft.com/office/drawing/2014/main" id="{DA4ADAD5-3E37-4594-B4C6-CDCB8379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0A36FE18-5DB8-4708-AD65-3653A7BFD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Continuous Random Processes</a:t>
            </a:r>
          </a:p>
        </p:txBody>
      </p:sp>
      <p:sp>
        <p:nvSpPr>
          <p:cNvPr id="4198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F65D411-7A79-43D6-BBF9-4756A563A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534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b="1" i="1" dirty="0">
                <a:latin typeface="Times New Roman" panose="02020603050405020304" pitchFamily="18" charset="0"/>
              </a:rPr>
              <a:t>Wiener processes in finance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S= Price of a Security.   = inflationary force.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If there is no risk…interest earned is proportional to investment.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Solution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With “volatility” , we have the most commonly used model in finance for a security: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b="1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b="1" i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      V(t) is a Wiener process.</a:t>
            </a:r>
          </a:p>
        </p:txBody>
      </p:sp>
      <p:graphicFrame>
        <p:nvGraphicFramePr>
          <p:cNvPr id="30725" name="Object 5">
            <a:extLst>
              <a:ext uri="{FF2B5EF4-FFF2-40B4-BE49-F238E27FC236}">
                <a16:creationId xmlns:a16="http://schemas.microsoft.com/office/drawing/2014/main" id="{5EF9AA9F-459A-44BB-8629-2D499A963C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743200"/>
          <a:ext cx="464820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700" imgH="393700" progId="Equation.3">
                  <p:embed/>
                </p:oleObj>
              </mc:Choice>
              <mc:Fallback>
                <p:oleObj name="Equation" r:id="rId2" imgW="17907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743200"/>
                        <a:ext cx="4648200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>
            <a:extLst>
              <a:ext uri="{FF2B5EF4-FFF2-40B4-BE49-F238E27FC236}">
                <a16:creationId xmlns:a16="http://schemas.microsoft.com/office/drawing/2014/main" id="{493E6AAB-F3A3-4DB8-A851-1B8C17D32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429000"/>
          <a:ext cx="22860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500" imgH="279400" progId="Equation.3">
                  <p:embed/>
                </p:oleObj>
              </mc:Choice>
              <mc:Fallback>
                <p:oleObj name="Equation" r:id="rId4" imgW="8255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429000"/>
                        <a:ext cx="22860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>
            <a:extLst>
              <a:ext uri="{FF2B5EF4-FFF2-40B4-BE49-F238E27FC236}">
                <a16:creationId xmlns:a16="http://schemas.microsoft.com/office/drawing/2014/main" id="{9EB9B3FB-D650-4584-87FE-05126C6BB3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4876800"/>
          <a:ext cx="58674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6868" imgH="203112" progId="Equation.3">
                  <p:embed/>
                </p:oleObj>
              </mc:Choice>
              <mc:Fallback>
                <p:oleObj name="Equation" r:id="rId6" imgW="191686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76800"/>
                        <a:ext cx="58674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8EF12ED8-D46A-4BC6-B393-49948E7A0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7171" name="Picture 2" descr="http://cialab.ee.washington.edu/Marks-Stuff/chortles/IMG00159.GIF">
            <a:extLst>
              <a:ext uri="{FF2B5EF4-FFF2-40B4-BE49-F238E27FC236}">
                <a16:creationId xmlns:a16="http://schemas.microsoft.com/office/drawing/2014/main" id="{0704D50B-B45A-4C84-ADEC-D6B13D18B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219200"/>
            <a:ext cx="212883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Rectangle 3">
            <a:extLst>
              <a:ext uri="{FF2B5EF4-FFF2-40B4-BE49-F238E27FC236}">
                <a16:creationId xmlns:a16="http://schemas.microsoft.com/office/drawing/2014/main" id="{D6D4C2F3-632E-4B77-B185-48A666FD13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Comic Sans MS" panose="030F0702030302020204" pitchFamily="66" charset="0"/>
              </a:rPr>
              <a:t>Multiple RP’s</a:t>
            </a:r>
          </a:p>
        </p:txBody>
      </p:sp>
      <p:sp>
        <p:nvSpPr>
          <p:cNvPr id="33796" name="Rectangle 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1D12815F-9339-4E06-A43C-5E2DF187B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648200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				X(t) &amp; Y(t)</a:t>
            </a:r>
          </a:p>
          <a:p>
            <a:pPr lvl="1" eaLnBrk="1" hangingPunct="1"/>
            <a:r>
              <a:rPr lang="en-US" altLang="en-US" b="1" dirty="0">
                <a:latin typeface="Times New Roman" panose="02020603050405020304" pitchFamily="18" charset="0"/>
              </a:rPr>
              <a:t>Cross Correlation</a:t>
            </a:r>
          </a:p>
          <a:p>
            <a:pPr lvl="1" algn="ctr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R</a:t>
            </a:r>
            <a:r>
              <a:rPr lang="en-US" altLang="en-US" b="1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b="1" i="1" dirty="0">
                <a:latin typeface="Times New Roman" panose="02020603050405020304" pitchFamily="18" charset="0"/>
              </a:rPr>
              <a:t>(t, 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 dirty="0">
                <a:latin typeface="Times New Roman" panose="02020603050405020304" pitchFamily="18" charset="0"/>
              </a:rPr>
              <a:t> )=E[X(t)Y(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)</a:t>
            </a:r>
            <a:r>
              <a:rPr lang="en-US" altLang="en-US" b="1" i="1" dirty="0">
                <a:latin typeface="Times New Roman" panose="02020603050405020304" pitchFamily="18" charset="0"/>
              </a:rPr>
              <a:t>] </a:t>
            </a:r>
          </a:p>
          <a:p>
            <a:pPr lvl="1" eaLnBrk="1" hangingPunct="1"/>
            <a:r>
              <a:rPr lang="en-US" altLang="en-US" b="1" dirty="0">
                <a:latin typeface="Times New Roman" panose="02020603050405020304" pitchFamily="18" charset="0"/>
              </a:rPr>
              <a:t>Cross-Covariance</a:t>
            </a:r>
          </a:p>
          <a:p>
            <a:pPr lvl="1" algn="ctr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C</a:t>
            </a:r>
            <a:r>
              <a:rPr lang="en-US" altLang="en-US" b="1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b="1" i="1" dirty="0">
                <a:latin typeface="Times New Roman" panose="02020603050405020304" pitchFamily="18" charset="0"/>
              </a:rPr>
              <a:t>(t, 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 dirty="0">
                <a:latin typeface="Times New Roman" panose="02020603050405020304" pitchFamily="18" charset="0"/>
              </a:rPr>
              <a:t> )= R</a:t>
            </a:r>
            <a:r>
              <a:rPr lang="en-US" altLang="en-US" b="1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b="1" i="1" dirty="0">
                <a:latin typeface="Times New Roman" panose="02020603050405020304" pitchFamily="18" charset="0"/>
              </a:rPr>
              <a:t>(t, 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 dirty="0">
                <a:latin typeface="Times New Roman" panose="02020603050405020304" pitchFamily="18" charset="0"/>
              </a:rPr>
              <a:t> ) - E[X(t)] E[Y(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)</a:t>
            </a:r>
            <a:r>
              <a:rPr lang="en-US" altLang="en-US" b="1" i="1" dirty="0">
                <a:latin typeface="Times New Roman" panose="02020603050405020304" pitchFamily="18" charset="0"/>
              </a:rPr>
              <a:t>] </a:t>
            </a:r>
          </a:p>
          <a:p>
            <a:pPr lvl="1" eaLnBrk="1" hangingPunct="1"/>
            <a:r>
              <a:rPr lang="en-US" altLang="en-US" b="1" dirty="0">
                <a:latin typeface="Times New Roman" panose="02020603050405020304" pitchFamily="18" charset="0"/>
              </a:rPr>
              <a:t>Orthogonal:</a:t>
            </a:r>
            <a:r>
              <a:rPr lang="en-US" altLang="en-US" b="1" i="1" dirty="0">
                <a:latin typeface="Times New Roman" panose="02020603050405020304" pitchFamily="18" charset="0"/>
              </a:rPr>
              <a:t> R</a:t>
            </a:r>
            <a:r>
              <a:rPr lang="en-US" altLang="en-US" b="1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b="1" i="1" dirty="0">
                <a:latin typeface="Times New Roman" panose="02020603050405020304" pitchFamily="18" charset="0"/>
              </a:rPr>
              <a:t>(t, 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 dirty="0">
                <a:latin typeface="Times New Roman" panose="02020603050405020304" pitchFamily="18" charset="0"/>
              </a:rPr>
              <a:t> ) = 0</a:t>
            </a:r>
          </a:p>
          <a:p>
            <a:pPr lvl="1" eaLnBrk="1" hangingPunct="1"/>
            <a:r>
              <a:rPr lang="en-US" altLang="en-US" b="1" dirty="0">
                <a:latin typeface="Times New Roman" panose="02020603050405020304" pitchFamily="18" charset="0"/>
              </a:rPr>
              <a:t>Uncorrelated:</a:t>
            </a:r>
            <a:r>
              <a:rPr lang="en-US" altLang="en-US" b="1" i="1" dirty="0">
                <a:latin typeface="Times New Roman" panose="02020603050405020304" pitchFamily="18" charset="0"/>
              </a:rPr>
              <a:t> C</a:t>
            </a:r>
            <a:r>
              <a:rPr lang="en-US" altLang="en-US" b="1" i="1" baseline="-25000" dirty="0">
                <a:latin typeface="Times New Roman" panose="02020603050405020304" pitchFamily="18" charset="0"/>
              </a:rPr>
              <a:t>XY</a:t>
            </a:r>
            <a:r>
              <a:rPr lang="en-US" altLang="en-US" b="1" i="1" dirty="0">
                <a:latin typeface="Times New Roman" panose="02020603050405020304" pitchFamily="18" charset="0"/>
              </a:rPr>
              <a:t>(t, </a:t>
            </a:r>
            <a:r>
              <a:rPr lang="en-US" altLang="en-US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</a:t>
            </a:r>
            <a:r>
              <a:rPr lang="en-US" altLang="en-US" b="1" i="1" dirty="0">
                <a:latin typeface="Times New Roman" panose="02020603050405020304" pitchFamily="18" charset="0"/>
              </a:rPr>
              <a:t> ) = 0</a:t>
            </a:r>
          </a:p>
          <a:p>
            <a:pPr marL="457200" lvl="1" indent="0" eaLnBrk="1" hangingPunct="1">
              <a:buNone/>
            </a:pPr>
            <a:endParaRPr lang="en-US" altLang="en-US" b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34C2F8E2-DFD6-4D55-A247-AFB17815F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03F7CE3-D9F9-49E0-8E7D-F45D45EA6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Garamond" panose="02020404030301010803" pitchFamily="18" charset="0"/>
              </a:rPr>
              <a:t>Example RP’s</a:t>
            </a:r>
          </a:p>
        </p:txBody>
      </p:sp>
      <p:sp>
        <p:nvSpPr>
          <p:cNvPr id="819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8B75D9E-7545-44EB-B97A-510C3C7044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sz="3600" b="1" dirty="0"/>
              <a:t>Multiple</a:t>
            </a:r>
            <a:r>
              <a:rPr lang="en-US" altLang="en-US" b="1" dirty="0"/>
              <a:t> Random Process Examples </a:t>
            </a:r>
          </a:p>
          <a:p>
            <a:pPr lvl="1" eaLnBrk="1" hangingPunct="1"/>
            <a:r>
              <a:rPr lang="en-US" altLang="en-US" sz="3200" b="1" dirty="0"/>
              <a:t>Example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sz="2800" b="1" i="1" dirty="0">
                <a:latin typeface="Times New Roman" panose="02020603050405020304" pitchFamily="18" charset="0"/>
              </a:rPr>
              <a:t>X(t) = cos(</a:t>
            </a:r>
            <a:r>
              <a:rPr lang="en-US" altLang="en-US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t+)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  Y(t) = sin(</a:t>
            </a:r>
            <a:r>
              <a:rPr lang="en-US" altLang="en-US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t+)</a:t>
            </a:r>
            <a:r>
              <a:rPr lang="en-US" altLang="en-US" sz="2800" b="1" i="1" dirty="0">
                <a:latin typeface="Times New Roman" panose="02020603050405020304" pitchFamily="18" charset="0"/>
              </a:rPr>
              <a:t>,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sz="2800" b="1" i="1" dirty="0">
                <a:latin typeface="Times New Roman" panose="02020603050405020304" pitchFamily="18" charset="0"/>
              </a:rPr>
              <a:t>Both are zero mean.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sz="2800" b="1" i="1" dirty="0">
                <a:latin typeface="Times New Roman" panose="02020603050405020304" pitchFamily="18" charset="0"/>
              </a:rPr>
              <a:t>Cross Correlation=?				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  <a:endParaRPr lang="en-US" altLang="en-US" sz="28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40CAB858-688B-4FD6-BBF5-AAFE9463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DA974086-5CC2-471F-8B5C-4264C041E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Garamond" panose="02020404030301010803" pitchFamily="18" charset="0"/>
              </a:rPr>
              <a:t>Example RP’s</a:t>
            </a:r>
          </a:p>
        </p:txBody>
      </p:sp>
      <p:sp>
        <p:nvSpPr>
          <p:cNvPr id="922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29E03E3-ED94-4B07-BEC3-1A899D17A1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Multiple</a:t>
            </a:r>
            <a:r>
              <a:rPr lang="en-US" altLang="en-US" sz="2800" b="1" dirty="0"/>
              <a:t> Random Process Examples </a:t>
            </a:r>
          </a:p>
          <a:p>
            <a:pPr lvl="1" eaLnBrk="1" hangingPunct="1"/>
            <a:r>
              <a:rPr lang="en-US" altLang="en-US" b="1" dirty="0"/>
              <a:t>Signal + Noise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X(t) = signal,   N(t) = noise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Y(t) = X(t) +  N(t)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If X &amp; N are independent, R</a:t>
            </a:r>
            <a:r>
              <a:rPr lang="en-US" altLang="en-US" b="1" i="1" baseline="-25000" dirty="0">
                <a:latin typeface="Times New Roman" panose="02020603050405020304" pitchFamily="18" charset="0"/>
              </a:rPr>
              <a:t>XN</a:t>
            </a:r>
            <a:r>
              <a:rPr lang="en-US" altLang="en-US" b="1" i="1" dirty="0">
                <a:latin typeface="Times New Roman" panose="02020603050405020304" pitchFamily="18" charset="0"/>
              </a:rPr>
              <a:t>=? 		</a:t>
            </a:r>
            <a:r>
              <a:rPr lang="en-US" altLang="en-US" sz="1800" b="1" i="1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</a:rPr>
              <a:t>p.338</a:t>
            </a:r>
            <a:endParaRPr lang="en-US" altLang="en-US" b="1" i="1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Note: also,  var Y = var X + var N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b="1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b="1" i="1" dirty="0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A3C2C495-B307-45FB-816C-53CEF6D41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876800"/>
          <a:ext cx="21336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476" imgH="444307" progId="Equation.3">
                  <p:embed/>
                </p:oleObj>
              </mc:Choice>
              <mc:Fallback>
                <p:oleObj name="Equation" r:id="rId2" imgW="977476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76800"/>
                        <a:ext cx="213360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968B7732-F9AF-41AF-8042-5B683A2B5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pic>
        <p:nvPicPr>
          <p:cNvPr id="10243" name="Picture 6" descr="http://cialab.ee.washington.edu/Marks-Stuff/chortles/peter.GIF">
            <a:extLst>
              <a:ext uri="{FF2B5EF4-FFF2-40B4-BE49-F238E27FC236}">
                <a16:creationId xmlns:a16="http://schemas.microsoft.com/office/drawing/2014/main" id="{37D7DD12-BCA3-46E8-BDDA-A3158D4DF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8" y="1828800"/>
            <a:ext cx="3262312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2">
            <a:extLst>
              <a:ext uri="{FF2B5EF4-FFF2-40B4-BE49-F238E27FC236}">
                <a16:creationId xmlns:a16="http://schemas.microsoft.com/office/drawing/2014/main" id="{44FC3C8C-A5A7-49DE-A278-246463A88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altLang="en-US" sz="8800">
                <a:solidFill>
                  <a:srgbClr val="0000FF"/>
                </a:solidFill>
                <a:latin typeface="Monotype Corsiva" panose="03010101010201010101" pitchFamily="66" charset="0"/>
              </a:rPr>
              <a:t>Example RP’s</a:t>
            </a:r>
          </a:p>
        </p:txBody>
      </p:sp>
      <p:sp>
        <p:nvSpPr>
          <p:cNvPr id="1024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C1A119B-48B7-4372-9C7D-5C440CA2F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 dirty="0"/>
              <a:t>Multiple</a:t>
            </a:r>
            <a:r>
              <a:rPr lang="en-US" altLang="en-US" sz="2000" b="1" dirty="0"/>
              <a:t> Random Process Examples (</a:t>
            </a:r>
            <a:r>
              <a:rPr lang="en-US" altLang="en-US" sz="2000" b="1" dirty="0" err="1"/>
              <a:t>cont</a:t>
            </a:r>
            <a:r>
              <a:rPr lang="en-US" altLang="en-US" sz="2000" b="1" dirty="0"/>
              <a:t>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dirty="0"/>
              <a:t>Discrete time RP’s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 dirty="0">
                <a:latin typeface="Times New Roman" panose="02020603050405020304" pitchFamily="18" charset="0"/>
              </a:rPr>
              <a:t>X[n]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 dirty="0">
                <a:latin typeface="Times New Roman" panose="02020603050405020304" pitchFamily="18" charset="0"/>
              </a:rPr>
              <a:t>Mean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 dirty="0">
                <a:latin typeface="Times New Roman" panose="02020603050405020304" pitchFamily="18" charset="0"/>
              </a:rPr>
              <a:t>Variance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 dirty="0">
                <a:latin typeface="Times New Roman" panose="02020603050405020304" pitchFamily="18" charset="0"/>
              </a:rPr>
              <a:t>Autocorrelation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 dirty="0">
                <a:latin typeface="Times New Roman" panose="02020603050405020304" pitchFamily="18" charset="0"/>
              </a:rPr>
              <a:t>Autocovariance</a:t>
            </a:r>
            <a:endParaRPr lang="en-US" altLang="en-US" sz="20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 dirty="0"/>
              <a:t>Discrete time </a:t>
            </a:r>
            <a:r>
              <a:rPr lang="en-US" altLang="en-US" sz="2400" b="1" dirty="0" err="1"/>
              <a:t>i.i.d</a:t>
            </a:r>
            <a:r>
              <a:rPr lang="en-US" altLang="en-US" sz="2400" b="1" dirty="0"/>
              <a:t>. RP’s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b="1" dirty="0"/>
              <a:t>Bernoulli RP’s </a:t>
            </a:r>
            <a:r>
              <a:rPr lang="en-US" altLang="en-US" sz="2000" b="1" dirty="0">
                <a:sym typeface="Symbol" panose="05050102010706020507" pitchFamily="18" charset="2"/>
              </a:rPr>
              <a:t> Binomial RP’s </a:t>
            </a:r>
            <a:r>
              <a:rPr lang="en-US" altLang="en-US" sz="1400" b="1" dirty="0">
                <a:sym typeface="Symbol" panose="05050102010706020507" pitchFamily="18" charset="2"/>
              </a:rPr>
              <a:t>p.340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b="1" dirty="0">
                <a:sym typeface="Symbol" panose="05050102010706020507" pitchFamily="18" charset="2"/>
              </a:rPr>
              <a:t>Binary vs. Bipolar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b="1" dirty="0"/>
              <a:t>Random Walk</a:t>
            </a:r>
            <a:r>
              <a:rPr lang="en-US" altLang="en-US" sz="2000" b="1" dirty="0">
                <a:sym typeface="Symbol" panose="05050102010706020507" pitchFamily="18" charset="2"/>
              </a:rPr>
              <a:t> </a:t>
            </a:r>
            <a:r>
              <a:rPr lang="en-US" altLang="en-US" sz="1400" b="1" dirty="0">
                <a:sym typeface="Symbol" panose="05050102010706020507" pitchFamily="18" charset="2"/>
              </a:rPr>
              <a:t>p.341-2</a:t>
            </a:r>
            <a:endParaRPr lang="en-US" altLang="en-US" sz="1400" b="1" dirty="0"/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i="1" dirty="0"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i="1" dirty="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FF3644D4-AB56-4A04-B672-3179729A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400"/>
              <a:t>copyright Robert J. Marks II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6E1A659A-1D4B-4CC5-938C-4A973B76B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525000" cy="1143000"/>
          </a:xfrm>
        </p:spPr>
        <p:txBody>
          <a:bodyPr/>
          <a:lstStyle/>
          <a:p>
            <a:pPr algn="ctr" eaLnBrk="1" hangingPunct="1"/>
            <a:r>
              <a:rPr lang="en-US" altLang="en-US" sz="5400">
                <a:solidFill>
                  <a:srgbClr val="0000FF"/>
                </a:solidFill>
                <a:latin typeface="Monotype Corsiva" panose="03010101010201010101" pitchFamily="66" charset="0"/>
              </a:rPr>
              <a:t>Autocovariance of Sum Processes</a:t>
            </a:r>
          </a:p>
        </p:txBody>
      </p:sp>
      <p:sp>
        <p:nvSpPr>
          <p:cNvPr id="1126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AEFD0B2-465E-44C4-9C0E-454065EDD7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4648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i="1" dirty="0">
                <a:latin typeface="Times New Roman" panose="02020603050405020304" pitchFamily="18" charset="0"/>
              </a:rPr>
              <a:t>X[k]</a:t>
            </a:r>
            <a:r>
              <a:rPr lang="en-US" altLang="en-US" sz="2800" dirty="0">
                <a:latin typeface="Times New Roman" panose="02020603050405020304" pitchFamily="18" charset="0"/>
              </a:rPr>
              <a:t>’s are </a:t>
            </a:r>
            <a:r>
              <a:rPr lang="en-US" altLang="en-US" sz="2800" dirty="0" err="1">
                <a:latin typeface="Times New Roman" panose="02020603050405020304" pitchFamily="18" charset="0"/>
              </a:rPr>
              <a:t>iid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Autocovariance: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1600" i="1" dirty="0"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1269" name="Object 4">
            <a:extLst>
              <a:ext uri="{FF2B5EF4-FFF2-40B4-BE49-F238E27FC236}">
                <a16:creationId xmlns:a16="http://schemas.microsoft.com/office/drawing/2014/main" id="{CE410227-42BC-4B41-B0EC-2072B6DC5B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524000"/>
          <a:ext cx="2338388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457200" progId="Equation.3">
                  <p:embed/>
                </p:oleObj>
              </mc:Choice>
              <mc:Fallback>
                <p:oleObj name="Equation" r:id="rId2" imgW="914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24000"/>
                        <a:ext cx="2338388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5">
            <a:extLst>
              <a:ext uri="{FF2B5EF4-FFF2-40B4-BE49-F238E27FC236}">
                <a16:creationId xmlns:a16="http://schemas.microsoft.com/office/drawing/2014/main" id="{AD8CEB2D-6939-418C-999B-C4438DA6A0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276600"/>
          <a:ext cx="21431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200" imgH="241300" progId="Equation.3">
                  <p:embed/>
                </p:oleObj>
              </mc:Choice>
              <mc:Fallback>
                <p:oleObj name="Equation" r:id="rId4" imgW="8382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214312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6">
            <a:extLst>
              <a:ext uri="{FF2B5EF4-FFF2-40B4-BE49-F238E27FC236}">
                <a16:creationId xmlns:a16="http://schemas.microsoft.com/office/drawing/2014/main" id="{BA2CE937-E353-4B6D-AA79-FC884D9BD9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4191000"/>
          <a:ext cx="3343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8100" imgH="228600" progId="Equation.3">
                  <p:embed/>
                </p:oleObj>
              </mc:Choice>
              <mc:Fallback>
                <p:oleObj name="Equation" r:id="rId6" imgW="13081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91000"/>
                        <a:ext cx="33432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2" name="Picture 8" descr="http://cialab.ee.washington.edu/Marks-Stuff/chortles/IMG00117.GIF">
            <a:extLst>
              <a:ext uri="{FF2B5EF4-FFF2-40B4-BE49-F238E27FC236}">
                <a16:creationId xmlns:a16="http://schemas.microsoft.com/office/drawing/2014/main" id="{DE7D6978-8521-4D93-83EB-CF881BFA1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28850"/>
            <a:ext cx="3189288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1094</TotalTime>
  <Words>1465</Words>
  <Application>Microsoft Office PowerPoint</Application>
  <PresentationFormat>On-screen Show (4:3)</PresentationFormat>
  <Paragraphs>427</Paragraphs>
  <Slides>40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Batang</vt:lpstr>
      <vt:lpstr>Cambria Math</vt:lpstr>
      <vt:lpstr>Comic Sans MS</vt:lpstr>
      <vt:lpstr>Garamond</vt:lpstr>
      <vt:lpstr>Monotype Corsiva</vt:lpstr>
      <vt:lpstr>Tahoma</vt:lpstr>
      <vt:lpstr>Times New Roman</vt:lpstr>
      <vt:lpstr>Wingdings</vt:lpstr>
      <vt:lpstr>Blueprint</vt:lpstr>
      <vt:lpstr>Equation</vt:lpstr>
      <vt:lpstr>ECE 5345</vt:lpstr>
      <vt:lpstr>Example RP’s</vt:lpstr>
      <vt:lpstr>Flip Theorem</vt:lpstr>
      <vt:lpstr>Multiple RP’s</vt:lpstr>
      <vt:lpstr>Multiple RP’s</vt:lpstr>
      <vt:lpstr>Example RP’s</vt:lpstr>
      <vt:lpstr>Example RP’s</vt:lpstr>
      <vt:lpstr>Example RP’s</vt:lpstr>
      <vt:lpstr>Autocovariance of Sum Processes</vt:lpstr>
      <vt:lpstr>Autocovariance of Sum Processes</vt:lpstr>
      <vt:lpstr>Autocovariance of Sum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Poisson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  <vt:lpstr>Continuous Random Processes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</dc:title>
  <dc:creator>marks</dc:creator>
  <cp:lastModifiedBy>Marks, Robert</cp:lastModifiedBy>
  <cp:revision>74</cp:revision>
  <dcterms:created xsi:type="dcterms:W3CDTF">2001-07-31T02:36:46Z</dcterms:created>
  <dcterms:modified xsi:type="dcterms:W3CDTF">2021-04-06T17:21:31Z</dcterms:modified>
</cp:coreProperties>
</file>