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73" r:id="rId14"/>
    <p:sldId id="267" r:id="rId15"/>
    <p:sldId id="268" r:id="rId16"/>
    <p:sldId id="271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92403" autoAdjust="0"/>
  </p:normalViewPr>
  <p:slideViewPr>
    <p:cSldViewPr>
      <p:cViewPr varScale="1">
        <p:scale>
          <a:sx n="100" d="100"/>
          <a:sy n="100" d="100"/>
        </p:scale>
        <p:origin x="22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3E1D25-81F3-4723-9A7A-F6BE09363B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56CD57-F395-4B3E-B0E4-7CB68930957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482F621D-E9B1-41DB-BEA7-4F4ABBFCC48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34B4D32-DFF5-4510-B0D4-68321F716BE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78FED2C-C2D5-4467-8A4F-59D6B9FBC1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7E036DFD-2517-4D03-9EC9-16555387E5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ADB7F27-14CE-4DB1-B5E3-49EEAC70DF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>
            <a:extLst>
              <a:ext uri="{FF2B5EF4-FFF2-40B4-BE49-F238E27FC236}">
                <a16:creationId xmlns:a16="http://schemas.microsoft.com/office/drawing/2014/main" id="{0BE6C298-63F0-47E5-B29F-D94D088CDFC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5" name="Picture 8" descr="C:\My Documents\bits\Expbanna.png">
              <a:extLst>
                <a:ext uri="{FF2B5EF4-FFF2-40B4-BE49-F238E27FC236}">
                  <a16:creationId xmlns:a16="http://schemas.microsoft.com/office/drawing/2014/main" id="{4E467948-2CF7-469C-A81B-18D8625E8A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 descr="D:\FRONTPAGE THEMES\EXPEDITN\EXPHORSA.PNG">
              <a:extLst>
                <a:ext uri="{FF2B5EF4-FFF2-40B4-BE49-F238E27FC236}">
                  <a16:creationId xmlns:a16="http://schemas.microsoft.com/office/drawing/2014/main" id="{F4975EDB-02A8-4321-AF48-01B85B52D4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" name="Picture 10" descr="P:\!Themes\Expedition\EXPHORSA.GIF">
            <a:extLst>
              <a:ext uri="{FF2B5EF4-FFF2-40B4-BE49-F238E27FC236}">
                <a16:creationId xmlns:a16="http://schemas.microsoft.com/office/drawing/2014/main" id="{73B518B9-F2B6-4324-B1E0-7604D6ADC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DF319BA5-2E6A-4B0F-8D19-9751DE7B0A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6A8C6E5B-7AAF-411A-8A8A-92E5341395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9DF54C3C-E9F2-4D80-B8C5-FB04DF7E4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 anchorCtr="0"/>
          <a:lstStyle>
            <a:lvl1pPr>
              <a:defRPr/>
            </a:lvl1pPr>
          </a:lstStyle>
          <a:p>
            <a:fld id="{58141BCC-06F5-4692-9230-242BA6C9A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16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903F97E1-A1F7-4B89-A23A-EB4975D5F3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D99F0B08-4FCF-4FDC-8E4B-47236BA81E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3F2BE89-736C-46BC-8E00-2090749393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4CCA9-0E88-48ED-AA22-689DFB28AC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4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5CDD05CF-B537-4271-BD78-67CD516890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02AFC444-0F10-4003-AB6D-175A08032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5F2A94D8-AA60-4571-BB27-85E099524D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81D846-74F4-41FD-A780-125193942A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3227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BA7FADDB-B196-4196-A060-E1FF17A55A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0D65F37A-6275-4C2A-99C0-698ECE795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736071E2-4AC4-4404-9025-28FD961E08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721DCA-5288-450D-9E7F-0803C7788E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508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3B913A52-A299-46F5-B96D-8A871A193E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0233F053-3DC7-47EA-AEF5-22F891B708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0A0CBAB9-589A-4DEB-9A73-4360F9C4BB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BCA8B-6A2E-42E8-9BA8-81899493A0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87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4349DB5B-EA5A-49D2-9574-96CD586A53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C5B680E2-7860-454B-A383-38F1A0EECF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30">
            <a:extLst>
              <a:ext uri="{FF2B5EF4-FFF2-40B4-BE49-F238E27FC236}">
                <a16:creationId xmlns:a16="http://schemas.microsoft.com/office/drawing/2014/main" id="{6D937811-ECD1-4008-96F0-FA03A99B9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1CDD1-A509-42A2-A5B7-652C5A0BC1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95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8">
            <a:extLst>
              <a:ext uri="{FF2B5EF4-FFF2-40B4-BE49-F238E27FC236}">
                <a16:creationId xmlns:a16="http://schemas.microsoft.com/office/drawing/2014/main" id="{E5A6F19D-2DEA-4B45-B33C-704C56BD31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29">
            <a:extLst>
              <a:ext uri="{FF2B5EF4-FFF2-40B4-BE49-F238E27FC236}">
                <a16:creationId xmlns:a16="http://schemas.microsoft.com/office/drawing/2014/main" id="{76B5D717-2DEB-4740-AC24-C53BE51D1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1030">
            <a:extLst>
              <a:ext uri="{FF2B5EF4-FFF2-40B4-BE49-F238E27FC236}">
                <a16:creationId xmlns:a16="http://schemas.microsoft.com/office/drawing/2014/main" id="{7A46F08A-35E3-496E-AF57-03ADC3F864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2316DC-07B0-4538-8846-BB90483EF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8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8">
            <a:extLst>
              <a:ext uri="{FF2B5EF4-FFF2-40B4-BE49-F238E27FC236}">
                <a16:creationId xmlns:a16="http://schemas.microsoft.com/office/drawing/2014/main" id="{C963F6D9-EBDB-47F5-991A-8C7C7462CE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8E51F7E-249B-4612-8BF1-8AEF03DA7B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68DC906A-51A9-4F71-89FD-98AB32292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F4E93C-9972-440C-8354-3684F6B53F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97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>
            <a:extLst>
              <a:ext uri="{FF2B5EF4-FFF2-40B4-BE49-F238E27FC236}">
                <a16:creationId xmlns:a16="http://schemas.microsoft.com/office/drawing/2014/main" id="{8DBE012A-66E7-4313-9C23-FC8FCA6D7D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BF18AD53-C4AE-4632-B1F9-A4DF710813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8937B5AE-3248-4022-AF2B-18934C2A07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4B2EF6-B45F-4043-9152-B61B88B627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92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4CD63C10-E202-4662-90E8-73F1FFB237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C2065542-0818-480D-9E2A-E57E97B9BE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30">
            <a:extLst>
              <a:ext uri="{FF2B5EF4-FFF2-40B4-BE49-F238E27FC236}">
                <a16:creationId xmlns:a16="http://schemas.microsoft.com/office/drawing/2014/main" id="{051460AD-8300-4430-ABD5-C23F594E0C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C8DE4-E549-4ACC-B596-E40C475B4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617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>
            <a:extLst>
              <a:ext uri="{FF2B5EF4-FFF2-40B4-BE49-F238E27FC236}">
                <a16:creationId xmlns:a16="http://schemas.microsoft.com/office/drawing/2014/main" id="{BCA3EC69-720F-4A2E-9FBE-5E0C7A9D41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29">
            <a:extLst>
              <a:ext uri="{FF2B5EF4-FFF2-40B4-BE49-F238E27FC236}">
                <a16:creationId xmlns:a16="http://schemas.microsoft.com/office/drawing/2014/main" id="{89ADD906-5092-4075-8295-CD0F304C40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1030">
            <a:extLst>
              <a:ext uri="{FF2B5EF4-FFF2-40B4-BE49-F238E27FC236}">
                <a16:creationId xmlns:a16="http://schemas.microsoft.com/office/drawing/2014/main" id="{6E1496E1-857C-469D-9327-0709608854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BE34D5-E077-456C-9C79-D01737EBEA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0747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26" descr="C:\My Documents\bits\Expbanna.png">
            <a:extLst>
              <a:ext uri="{FF2B5EF4-FFF2-40B4-BE49-F238E27FC236}">
                <a16:creationId xmlns:a16="http://schemas.microsoft.com/office/drawing/2014/main" id="{21A9BEC5-D5F1-48BE-A557-C6CAE8E30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27">
            <a:extLst>
              <a:ext uri="{FF2B5EF4-FFF2-40B4-BE49-F238E27FC236}">
                <a16:creationId xmlns:a16="http://schemas.microsoft.com/office/drawing/2014/main" id="{B688C1D6-2040-4FA8-96F5-E4E03672D3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1028">
            <a:extLst>
              <a:ext uri="{FF2B5EF4-FFF2-40B4-BE49-F238E27FC236}">
                <a16:creationId xmlns:a16="http://schemas.microsoft.com/office/drawing/2014/main" id="{FA00EAB0-9ED4-41CF-AD7A-99C5B2248A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7" name="Rectangle 1029">
            <a:extLst>
              <a:ext uri="{FF2B5EF4-FFF2-40B4-BE49-F238E27FC236}">
                <a16:creationId xmlns:a16="http://schemas.microsoft.com/office/drawing/2014/main" id="{D7FC7E32-6868-468E-B511-E26D3D868E4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3078" name="Rectangle 1030">
            <a:extLst>
              <a:ext uri="{FF2B5EF4-FFF2-40B4-BE49-F238E27FC236}">
                <a16:creationId xmlns:a16="http://schemas.microsoft.com/office/drawing/2014/main" id="{1835596F-E554-45EF-B1AE-93AFE548FF6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C0501761-638B-47C8-9918-B75830BEFD8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1031" descr="P:\!Themes\Expedition\EXPHORSA.GIF">
            <a:extLst>
              <a:ext uri="{FF2B5EF4-FFF2-40B4-BE49-F238E27FC236}">
                <a16:creationId xmlns:a16="http://schemas.microsoft.com/office/drawing/2014/main" id="{5B838778-1278-423F-ACD6-9EF6BFA64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032">
            <a:extLst>
              <a:ext uri="{FF2B5EF4-FFF2-40B4-BE49-F238E27FC236}">
                <a16:creationId xmlns:a16="http://schemas.microsoft.com/office/drawing/2014/main" id="{9A8ABABB-3EFC-45D9-A7B9-0FCAED3EEC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s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8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7.png"/><Relationship Id="rId4" Type="http://schemas.openxmlformats.org/officeDocument/2006/relationships/image" Target="../media/image26.wmf"/><Relationship Id="rId9" Type="http://schemas.openxmlformats.org/officeDocument/2006/relationships/image" Target="../media/image2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e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3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7" Type="http://schemas.openxmlformats.org/officeDocument/2006/relationships/image" Target="../media/image31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6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>
            <a:extLst>
              <a:ext uri="{FF2B5EF4-FFF2-40B4-BE49-F238E27FC236}">
                <a16:creationId xmlns:a16="http://schemas.microsoft.com/office/drawing/2014/main" id="{32D2BDC8-8167-42E8-8B69-D4997C98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D4199E99-0DC5-47CC-88C1-32D9FFA81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  <a:noFill/>
        </p:spPr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  <a:r>
              <a:rPr lang="en-US" altLang="en-US" sz="9600">
                <a:solidFill>
                  <a:srgbClr val="0000FF"/>
                </a:solidFill>
              </a:rPr>
              <a:t> </a:t>
            </a:r>
            <a:br>
              <a:rPr lang="en-US" altLang="en-US" sz="9600">
                <a:solidFill>
                  <a:srgbClr val="0000FF"/>
                </a:solidFill>
              </a:rPr>
            </a:br>
            <a:r>
              <a:rPr lang="en-US" altLang="en-US" sz="2800" b="1"/>
              <a:t>Random Processes (cont)</a:t>
            </a:r>
            <a:endParaRPr lang="en-US" altLang="en-US" sz="2400" b="1"/>
          </a:p>
        </p:txBody>
      </p:sp>
      <p:pic>
        <p:nvPicPr>
          <p:cNvPr id="3076" name="Picture 7">
            <a:extLst>
              <a:ext uri="{FF2B5EF4-FFF2-40B4-BE49-F238E27FC236}">
                <a16:creationId xmlns:a16="http://schemas.microsoft.com/office/drawing/2014/main" id="{EDA59BE8-7AC9-4AAC-ABDD-50E82CE41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057400"/>
            <a:ext cx="6149975" cy="383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FFF8048D-6411-4E76-9CAB-39CCD8231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67795B98-E8FF-4A15-9B33-D063213CA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Autocorrelation of </a:t>
            </a:r>
            <a:r>
              <a:rPr lang="en-US" altLang="en-US" sz="2800" i="1"/>
              <a:t> 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= </a:t>
            </a:r>
            <a:r>
              <a:rPr lang="en-US" altLang="en-US" sz="2800" i="1"/>
              <a:t>A</a:t>
            </a:r>
            <a:r>
              <a:rPr lang="en-US" altLang="en-US" sz="2800"/>
              <a:t> cos(</a:t>
            </a:r>
            <a:r>
              <a:rPr lang="en-US" altLang="en-US" sz="2800" i="1">
                <a:sym typeface="Symbol" panose="05050102010706020507" pitchFamily="18" charset="2"/>
              </a:rPr>
              <a:t> t</a:t>
            </a:r>
            <a:r>
              <a:rPr lang="en-US" altLang="en-US" sz="2800">
                <a:sym typeface="Symbol" panose="05050102010706020507" pitchFamily="18" charset="2"/>
              </a:rPr>
              <a:t>)</a:t>
            </a:r>
            <a:endParaRPr lang="en-US" altLang="en-US" sz="28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F9AB6AD6-4516-4987-93C8-599693E077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2293" name="WordArt 4" descr="Parchment">
            <a:extLst>
              <a:ext uri="{FF2B5EF4-FFF2-40B4-BE49-F238E27FC236}">
                <a16:creationId xmlns:a16="http://schemas.microsoft.com/office/drawing/2014/main" id="{234725B6-E0D7-421C-A72F-BCCB070B0D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7EF7CE86-D028-47EA-BC15-947CCDEA0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362200"/>
          <a:ext cx="7391400" cy="389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75000" imgH="1676400" progId="Equation.3">
                  <p:embed/>
                </p:oleObj>
              </mc:Choice>
              <mc:Fallback>
                <p:oleObj name="Equation" r:id="rId3" imgW="3175000" imgH="1676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362200"/>
                        <a:ext cx="7391400" cy="389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>
            <a:extLst>
              <a:ext uri="{FF2B5EF4-FFF2-40B4-BE49-F238E27FC236}">
                <a16:creationId xmlns:a16="http://schemas.microsoft.com/office/drawing/2014/main" id="{5E7A793D-BF1B-4EA3-89BF-68BAB4425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FADAA4BC-6B27-4BE5-8DA6-B72B1E2687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Autocorrelation of </a:t>
            </a:r>
            <a:r>
              <a:rPr lang="en-US" altLang="en-US" sz="2800" i="1"/>
              <a:t> 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= </a:t>
            </a:r>
            <a:r>
              <a:rPr lang="en-US" altLang="en-US" sz="2800" i="1"/>
              <a:t>A</a:t>
            </a:r>
            <a:r>
              <a:rPr lang="en-US" altLang="en-US" sz="2800"/>
              <a:t> cos(</a:t>
            </a:r>
            <a:r>
              <a:rPr lang="en-US" altLang="en-US" sz="2800" i="1">
                <a:sym typeface="Symbol" panose="05050102010706020507" pitchFamily="18" charset="2"/>
              </a:rPr>
              <a:t> t</a:t>
            </a:r>
            <a:r>
              <a:rPr lang="en-US" altLang="en-US" sz="2800">
                <a:sym typeface="Symbol" panose="05050102010706020507" pitchFamily="18" charset="2"/>
              </a:rPr>
              <a:t>)</a:t>
            </a:r>
            <a:endParaRPr lang="en-US" altLang="en-US" sz="28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7E57838E-437C-4DE9-9AA7-6904F68EFA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3317" name="WordArt 4" descr="Parchment">
            <a:extLst>
              <a:ext uri="{FF2B5EF4-FFF2-40B4-BE49-F238E27FC236}">
                <a16:creationId xmlns:a16="http://schemas.microsoft.com/office/drawing/2014/main" id="{C2C3B6F3-DB22-4908-8B80-149C06896E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3318" name="Object 6">
            <a:extLst>
              <a:ext uri="{FF2B5EF4-FFF2-40B4-BE49-F238E27FC236}">
                <a16:creationId xmlns:a16="http://schemas.microsoft.com/office/drawing/2014/main" id="{DCED018F-6FE7-4089-AF98-3E07007719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667000"/>
          <a:ext cx="6575425" cy="260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340100" imgH="1320800" progId="Equation.3">
                  <p:embed/>
                </p:oleObj>
              </mc:Choice>
              <mc:Fallback>
                <p:oleObj name="Equation" r:id="rId3" imgW="3340100" imgH="13208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667000"/>
                        <a:ext cx="6575425" cy="2600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19" name="Group 9">
            <a:extLst>
              <a:ext uri="{FF2B5EF4-FFF2-40B4-BE49-F238E27FC236}">
                <a16:creationId xmlns:a16="http://schemas.microsoft.com/office/drawing/2014/main" id="{DDC6F2BC-9DB1-4DEC-B045-C3035DCD6580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5029200"/>
            <a:ext cx="1828800" cy="914400"/>
            <a:chOff x="3264" y="2832"/>
            <a:chExt cx="1152" cy="576"/>
          </a:xfrm>
        </p:grpSpPr>
        <p:sp>
          <p:nvSpPr>
            <p:cNvPr id="13320" name="Text Box 7">
              <a:extLst>
                <a:ext uri="{FF2B5EF4-FFF2-40B4-BE49-F238E27FC236}">
                  <a16:creationId xmlns:a16="http://schemas.microsoft.com/office/drawing/2014/main" id="{D25F50D3-FEA4-4BE6-9F52-43C7A2F24D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120"/>
              <a:ext cx="1152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Why?</a:t>
              </a:r>
            </a:p>
          </p:txBody>
        </p:sp>
        <p:sp>
          <p:nvSpPr>
            <p:cNvPr id="13321" name="AutoShape 8">
              <a:extLst>
                <a:ext uri="{FF2B5EF4-FFF2-40B4-BE49-F238E27FC236}">
                  <a16:creationId xmlns:a16="http://schemas.microsoft.com/office/drawing/2014/main" id="{0B0DB3CF-B925-4190-8071-27E62298C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832"/>
              <a:ext cx="144" cy="288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>
            <a:extLst>
              <a:ext uri="{FF2B5EF4-FFF2-40B4-BE49-F238E27FC236}">
                <a16:creationId xmlns:a16="http://schemas.microsoft.com/office/drawing/2014/main" id="{C48AE3C8-6060-4D20-8279-FE4007B90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D827DCC-C79B-4B6B-98B5-3D6EDCAC50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2400" i="1"/>
              <a:t>i.i.d</a:t>
            </a:r>
            <a:r>
              <a:rPr lang="en-US" altLang="en-US" sz="2400"/>
              <a:t>.  process </a:t>
            </a:r>
            <a:r>
              <a:rPr lang="en-US" altLang="en-US" sz="2400" i="1"/>
              <a:t>X[n]=A</a:t>
            </a:r>
            <a:r>
              <a:rPr lang="en-US" altLang="en-US" sz="2400" i="1" baseline="-25000"/>
              <a:t>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6C5E7A7-8D74-498C-AAF1-B8DD8C371F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4341" name="WordArt 4" descr="Parchment">
            <a:extLst>
              <a:ext uri="{FF2B5EF4-FFF2-40B4-BE49-F238E27FC236}">
                <a16:creationId xmlns:a16="http://schemas.microsoft.com/office/drawing/2014/main" id="{A17EB204-E820-44BA-8CC4-05B67B2DBA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4342" name="Object 5">
            <a:extLst>
              <a:ext uri="{FF2B5EF4-FFF2-40B4-BE49-F238E27FC236}">
                <a16:creationId xmlns:a16="http://schemas.microsoft.com/office/drawing/2014/main" id="{6579C028-1290-4AD3-A8B6-58DBA7FFCE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38400"/>
          <a:ext cx="26495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46200" imgH="241300" progId="Equation.3">
                  <p:embed/>
                </p:oleObj>
              </mc:Choice>
              <mc:Fallback>
                <p:oleObj name="Equation" r:id="rId3" imgW="13462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264953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9">
            <a:extLst>
              <a:ext uri="{FF2B5EF4-FFF2-40B4-BE49-F238E27FC236}">
                <a16:creationId xmlns:a16="http://schemas.microsoft.com/office/drawing/2014/main" id="{E6A8CD20-6713-404A-91AD-7E33FD336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28800"/>
            <a:ext cx="429895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589" name="Group 13">
            <a:extLst>
              <a:ext uri="{FF2B5EF4-FFF2-40B4-BE49-F238E27FC236}">
                <a16:creationId xmlns:a16="http://schemas.microsoft.com/office/drawing/2014/main" id="{B60078C7-32AE-4C31-BC35-920FA73C706B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048000"/>
            <a:ext cx="3100388" cy="1549400"/>
            <a:chOff x="1008" y="1968"/>
            <a:chExt cx="1953" cy="976"/>
          </a:xfrm>
        </p:grpSpPr>
        <p:graphicFrame>
          <p:nvGraphicFramePr>
            <p:cNvPr id="14351" name="Object 10">
              <a:extLst>
                <a:ext uri="{FF2B5EF4-FFF2-40B4-BE49-F238E27FC236}">
                  <a16:creationId xmlns:a16="http://schemas.microsoft.com/office/drawing/2014/main" id="{E005A458-21BC-4BC4-BF26-8662307C5D3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008" y="1968"/>
            <a:ext cx="1953" cy="9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574800" imgH="787400" progId="Equation.3">
                    <p:embed/>
                  </p:oleObj>
                </mc:Choice>
                <mc:Fallback>
                  <p:oleObj name="Equation" r:id="rId6" imgW="1574800" imgH="787400" progId="Equation.3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1968"/>
                          <a:ext cx="1953" cy="9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52" name="Line 11">
              <a:extLst>
                <a:ext uri="{FF2B5EF4-FFF2-40B4-BE49-F238E27FC236}">
                  <a16:creationId xmlns:a16="http://schemas.microsoft.com/office/drawing/2014/main" id="{26FA7677-DEB9-49F2-97F8-74A2026A5B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64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4590" name="Text Box 14">
            <a:extLst>
              <a:ext uri="{FF2B5EF4-FFF2-40B4-BE49-F238E27FC236}">
                <a16:creationId xmlns:a16="http://schemas.microsoft.com/office/drawing/2014/main" id="{FB6D2070-077E-487F-8CF3-2CEA67524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0480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Autocorrelation:</a:t>
            </a:r>
          </a:p>
        </p:txBody>
      </p:sp>
      <p:sp>
        <p:nvSpPr>
          <p:cNvPr id="24591" name="Text Box 15">
            <a:extLst>
              <a:ext uri="{FF2B5EF4-FFF2-40B4-BE49-F238E27FC236}">
                <a16:creationId xmlns:a16="http://schemas.microsoft.com/office/drawing/2014/main" id="{698A958E-570E-45C5-AC55-816D2D962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5720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Autocovariance:</a:t>
            </a:r>
          </a:p>
        </p:txBody>
      </p:sp>
      <p:grpSp>
        <p:nvGrpSpPr>
          <p:cNvPr id="24597" name="Group 21">
            <a:extLst>
              <a:ext uri="{FF2B5EF4-FFF2-40B4-BE49-F238E27FC236}">
                <a16:creationId xmlns:a16="http://schemas.microsoft.com/office/drawing/2014/main" id="{284BEFC1-C7F6-4B97-BF38-4D91BF2295A1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4648200"/>
            <a:ext cx="4049713" cy="1400175"/>
            <a:chOff x="2880" y="2928"/>
            <a:chExt cx="2551" cy="882"/>
          </a:xfrm>
        </p:grpSpPr>
        <p:graphicFrame>
          <p:nvGraphicFramePr>
            <p:cNvPr id="14348" name="Object 17">
              <a:extLst>
                <a:ext uri="{FF2B5EF4-FFF2-40B4-BE49-F238E27FC236}">
                  <a16:creationId xmlns:a16="http://schemas.microsoft.com/office/drawing/2014/main" id="{0E3AFC6B-B3FD-47BF-9AEF-8DF9BFD0CBC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80" y="2928"/>
            <a:ext cx="2551" cy="8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57400" imgH="711200" progId="Equation.3">
                    <p:embed/>
                  </p:oleObj>
                </mc:Choice>
                <mc:Fallback>
                  <p:oleObj name="Equation" r:id="rId8" imgW="2057400" imgH="711200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928"/>
                          <a:ext cx="2551" cy="8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49" name="Line 19">
              <a:extLst>
                <a:ext uri="{FF2B5EF4-FFF2-40B4-BE49-F238E27FC236}">
                  <a16:creationId xmlns:a16="http://schemas.microsoft.com/office/drawing/2014/main" id="{4B72C954-F157-4154-BD3F-C42DF1296C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92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350" name="Line 20">
              <a:extLst>
                <a:ext uri="{FF2B5EF4-FFF2-40B4-BE49-F238E27FC236}">
                  <a16:creationId xmlns:a16="http://schemas.microsoft.com/office/drawing/2014/main" id="{1BF285CA-DF5B-4775-95C4-B6DA80EA3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292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utoUpdateAnimBg="0"/>
      <p:bldP spid="2459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706D0515-7074-48D2-B1FE-27F9BE092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153140D-2B82-4760-8758-1D3778F8A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Autocovariance </a:t>
            </a:r>
            <a:endParaRPr lang="en-US" altLang="en-US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1D51845-D873-4058-BBCB-C38E0122E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5365" name="WordArt 4" descr="Parchment">
            <a:extLst>
              <a:ext uri="{FF2B5EF4-FFF2-40B4-BE49-F238E27FC236}">
                <a16:creationId xmlns:a16="http://schemas.microsoft.com/office/drawing/2014/main" id="{DF94F4F3-FDB0-4B70-B6F5-E094840F25F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23559" name="Object 7">
            <a:extLst>
              <a:ext uri="{FF2B5EF4-FFF2-40B4-BE49-F238E27FC236}">
                <a16:creationId xmlns:a16="http://schemas.microsoft.com/office/drawing/2014/main" id="{8A7B1953-414A-4CDD-87F5-F7DE57A224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4925" y="2347913"/>
          <a:ext cx="4065588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5673" imgH="215806" progId="Equation.3">
                  <p:embed/>
                </p:oleObj>
              </mc:Choice>
              <mc:Fallback>
                <p:oleObj name="Equation" r:id="rId3" imgW="1675673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2347913"/>
                        <a:ext cx="4065588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8">
            <a:extLst>
              <a:ext uri="{FF2B5EF4-FFF2-40B4-BE49-F238E27FC236}">
                <a16:creationId xmlns:a16="http://schemas.microsoft.com/office/drawing/2014/main" id="{A3770703-E7FB-48E6-8DCB-051C43EAD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3200400"/>
          <a:ext cx="3810000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3810406" imgH="3086405" progId="Excel.Sheet.8">
                  <p:embed/>
                </p:oleObj>
              </mc:Choice>
              <mc:Fallback>
                <p:oleObj name="Worksheet" r:id="rId5" imgW="3810406" imgH="3086405" progId="Excel.Shee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00400"/>
                        <a:ext cx="3810000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D070AFCB-6826-47E2-B133-E1EF5849E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4A760D2-8A1B-418B-A824-17ED0FB06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Ensemble Averages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lvl="1" eaLnBrk="1" hangingPunct="1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r>
              <a:rPr lang="en-US" altLang="en-US" sz="2400"/>
              <a:t>For </a:t>
            </a:r>
            <a:r>
              <a:rPr lang="en-US" altLang="en-US" sz="2400" i="1"/>
              <a:t>n</a:t>
            </a:r>
            <a:r>
              <a:rPr lang="en-US" altLang="en-US" sz="2400"/>
              <a:t> = 100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B38CF65D-4F18-4F03-B67F-96079FB92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14400" y="-3048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6389" name="WordArt 4" descr="Parchment">
            <a:extLst>
              <a:ext uri="{FF2B5EF4-FFF2-40B4-BE49-F238E27FC236}">
                <a16:creationId xmlns:a16="http://schemas.microsoft.com/office/drawing/2014/main" id="{A2D346BC-94F5-4ACC-AC8C-6FB27ED7C2D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136650" y="422275"/>
            <a:ext cx="4521200" cy="106997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36255BA9-5E03-49F0-8F6D-7241CF2C5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914400"/>
            <a:ext cx="914400" cy="56499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1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2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3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4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5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6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7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8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i="1"/>
              <a:t>X</a:t>
            </a:r>
            <a:r>
              <a:rPr lang="en-US" altLang="en-US" sz="2800" baseline="-25000"/>
              <a:t>9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</a:t>
            </a:r>
          </a:p>
        </p:txBody>
      </p:sp>
      <p:pic>
        <p:nvPicPr>
          <p:cNvPr id="16393" name="Picture 9">
            <a:extLst>
              <a:ext uri="{FF2B5EF4-FFF2-40B4-BE49-F238E27FC236}">
                <a16:creationId xmlns:a16="http://schemas.microsoft.com/office/drawing/2014/main" id="{E0BF065D-D5FE-41FE-9933-031005CD6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838200"/>
            <a:ext cx="3160713" cy="567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95" name="Picture 11">
            <a:extLst>
              <a:ext uri="{FF2B5EF4-FFF2-40B4-BE49-F238E27FC236}">
                <a16:creationId xmlns:a16="http://schemas.microsoft.com/office/drawing/2014/main" id="{79DE299B-A22E-445A-8DA9-A32713DB7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4298950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A5A50DF2-EF82-46AF-8D44-9919B1BEC7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825" y="2209800"/>
          <a:ext cx="460692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08200" imgH="457200" progId="Equation.3">
                  <p:embed/>
                </p:oleObj>
              </mc:Choice>
              <mc:Fallback>
                <p:oleObj name="Equation" r:id="rId5" imgW="21082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" y="2209800"/>
                        <a:ext cx="4606925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7" name="Picture 13">
            <a:extLst>
              <a:ext uri="{FF2B5EF4-FFF2-40B4-BE49-F238E27FC236}">
                <a16:creationId xmlns:a16="http://schemas.microsoft.com/office/drawing/2014/main" id="{1DC2A577-E618-4F9C-BA80-9A03D70D5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029200"/>
            <a:ext cx="43434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>
            <a:extLst>
              <a:ext uri="{FF2B5EF4-FFF2-40B4-BE49-F238E27FC236}">
                <a16:creationId xmlns:a16="http://schemas.microsoft.com/office/drawing/2014/main" id="{B9729644-5DDF-4233-9A32-58735A438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7FC61AA-C624-439C-899E-513C2EFDC1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Ensemble Averages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r>
              <a:rPr lang="en-US" altLang="en-US" sz="2000"/>
              <a:t>For </a:t>
            </a:r>
            <a:r>
              <a:rPr lang="en-US" altLang="en-US" sz="2000" i="1"/>
              <a:t>n</a:t>
            </a:r>
            <a:r>
              <a:rPr lang="en-US" altLang="en-US" sz="2000"/>
              <a:t> = 100 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00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00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000"/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r>
              <a:rPr lang="en-US" altLang="en-US" sz="2000"/>
              <a:t>variance of uniform = 1/12 = 0.0833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61C5A16-AE49-4431-832F-49E99813B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14400" y="-3048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7413" name="WordArt 4" descr="Parchment">
            <a:extLst>
              <a:ext uri="{FF2B5EF4-FFF2-40B4-BE49-F238E27FC236}">
                <a16:creationId xmlns:a16="http://schemas.microsoft.com/office/drawing/2014/main" id="{E9D78E88-81AB-4D30-A16C-56052A05E6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136650" y="422275"/>
            <a:ext cx="4521200" cy="106997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7414" name="Object 8">
            <a:extLst>
              <a:ext uri="{FF2B5EF4-FFF2-40B4-BE49-F238E27FC236}">
                <a16:creationId xmlns:a16="http://schemas.microsoft.com/office/drawing/2014/main" id="{F7B74030-3640-495C-B8CF-8365BDB310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2488" y="2209800"/>
          <a:ext cx="5278437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98700" imgH="812800" progId="Equation.3">
                  <p:embed/>
                </p:oleObj>
              </mc:Choice>
              <mc:Fallback>
                <p:oleObj name="Equation" r:id="rId3" imgW="2298700" imgH="8128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2488" y="2209800"/>
                        <a:ext cx="5278437" cy="186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8" name="Picture 10">
            <a:extLst>
              <a:ext uri="{FF2B5EF4-FFF2-40B4-BE49-F238E27FC236}">
                <a16:creationId xmlns:a16="http://schemas.microsoft.com/office/drawing/2014/main" id="{325A7359-099F-4760-AD10-0280F89A9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343400"/>
            <a:ext cx="4673600" cy="108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8FD6BBE8-EF32-476E-BAAC-17CA11E8B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8D69697-C876-442D-BF40-5E08DFA69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Ensemble Histograms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lvl="1" eaLnBrk="1" hangingPunct="1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400"/>
          </a:p>
          <a:p>
            <a:pPr lvl="1" eaLnBrk="1" hangingPunct="1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400"/>
          </a:p>
          <a:p>
            <a:pPr lvl="1" eaLnBrk="1" hangingPunct="1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Char char="w"/>
            </a:pPr>
            <a:endParaRPr lang="en-US" altLang="en-US" sz="2400"/>
          </a:p>
          <a:p>
            <a:pPr lvl="1" eaLnBrk="1" hangingPunct="1">
              <a:spcBef>
                <a:spcPct val="5000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4C013DB-47FC-4B04-9F08-64D77C527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14400" y="-3048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8437" name="WordArt 4" descr="Parchment">
            <a:extLst>
              <a:ext uri="{FF2B5EF4-FFF2-40B4-BE49-F238E27FC236}">
                <a16:creationId xmlns:a16="http://schemas.microsoft.com/office/drawing/2014/main" id="{C894D5B9-1CE6-47A5-AF06-1175B18DEB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136650" y="422275"/>
            <a:ext cx="4521200" cy="106997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pic>
        <p:nvPicPr>
          <p:cNvPr id="21511" name="Picture 7">
            <a:extLst>
              <a:ext uri="{FF2B5EF4-FFF2-40B4-BE49-F238E27FC236}">
                <a16:creationId xmlns:a16="http://schemas.microsoft.com/office/drawing/2014/main" id="{D2268547-44B2-415D-A93A-8C269E856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81000"/>
            <a:ext cx="3160713" cy="567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9" name="Line 8">
            <a:extLst>
              <a:ext uri="{FF2B5EF4-FFF2-40B4-BE49-F238E27FC236}">
                <a16:creationId xmlns:a16="http://schemas.microsoft.com/office/drawing/2014/main" id="{B2C82F11-B606-4A93-AD4E-7181A2C69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28600"/>
            <a:ext cx="0" cy="60960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0" name="Line 9">
            <a:extLst>
              <a:ext uri="{FF2B5EF4-FFF2-40B4-BE49-F238E27FC236}">
                <a16:creationId xmlns:a16="http://schemas.microsoft.com/office/drawing/2014/main" id="{E259E84F-C8E7-41EF-A3DA-BF6FDC20D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6324600"/>
            <a:ext cx="24384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1" name="Line 10">
            <a:extLst>
              <a:ext uri="{FF2B5EF4-FFF2-40B4-BE49-F238E27FC236}">
                <a16:creationId xmlns:a16="http://schemas.microsoft.com/office/drawing/2014/main" id="{3FA1CAC1-7812-4C73-BD86-621C555D6F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953000"/>
            <a:ext cx="0" cy="137160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2" name="Line 12">
            <a:extLst>
              <a:ext uri="{FF2B5EF4-FFF2-40B4-BE49-F238E27FC236}">
                <a16:creationId xmlns:a16="http://schemas.microsoft.com/office/drawing/2014/main" id="{93C80EE1-5DEE-411C-976C-0655A243AD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9530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3" name="Line 13">
            <a:extLst>
              <a:ext uri="{FF2B5EF4-FFF2-40B4-BE49-F238E27FC236}">
                <a16:creationId xmlns:a16="http://schemas.microsoft.com/office/drawing/2014/main" id="{259B0AF3-9736-412A-8CCD-1A722B3960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8194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444" name="Freeform 17">
            <a:extLst>
              <a:ext uri="{FF2B5EF4-FFF2-40B4-BE49-F238E27FC236}">
                <a16:creationId xmlns:a16="http://schemas.microsoft.com/office/drawing/2014/main" id="{6A7245CC-D972-451C-A806-1EC9E6CAE554}"/>
              </a:ext>
            </a:extLst>
          </p:cNvPr>
          <p:cNvSpPr>
            <a:spLocks/>
          </p:cNvSpPr>
          <p:nvPr/>
        </p:nvSpPr>
        <p:spPr bwMode="auto">
          <a:xfrm>
            <a:off x="1828800" y="3200400"/>
            <a:ext cx="2543175" cy="1763713"/>
          </a:xfrm>
          <a:custGeom>
            <a:avLst/>
            <a:gdLst>
              <a:gd name="T0" fmla="*/ 2543175 w 1602"/>
              <a:gd name="T1" fmla="*/ 1743075 h 1111"/>
              <a:gd name="T2" fmla="*/ 2443163 w 1602"/>
              <a:gd name="T3" fmla="*/ 1757363 h 1111"/>
              <a:gd name="T4" fmla="*/ 0 w 1602"/>
              <a:gd name="T5" fmla="*/ 1752600 h 1111"/>
              <a:gd name="T6" fmla="*/ 0 w 1602"/>
              <a:gd name="T7" fmla="*/ 152400 h 1111"/>
              <a:gd name="T8" fmla="*/ 304800 w 1602"/>
              <a:gd name="T9" fmla="*/ 152400 h 1111"/>
              <a:gd name="T10" fmla="*/ 304800 w 1602"/>
              <a:gd name="T11" fmla="*/ 457200 h 1111"/>
              <a:gd name="T12" fmla="*/ 457200 w 1602"/>
              <a:gd name="T13" fmla="*/ 457200 h 1111"/>
              <a:gd name="T14" fmla="*/ 609600 w 1602"/>
              <a:gd name="T15" fmla="*/ 457200 h 1111"/>
              <a:gd name="T16" fmla="*/ 609600 w 1602"/>
              <a:gd name="T17" fmla="*/ 152400 h 1111"/>
              <a:gd name="T18" fmla="*/ 914400 w 1602"/>
              <a:gd name="T19" fmla="*/ 152400 h 1111"/>
              <a:gd name="T20" fmla="*/ 990600 w 1602"/>
              <a:gd name="T21" fmla="*/ 685800 h 1111"/>
              <a:gd name="T22" fmla="*/ 1295400 w 1602"/>
              <a:gd name="T23" fmla="*/ 685800 h 1111"/>
              <a:gd name="T24" fmla="*/ 1295400 w 1602"/>
              <a:gd name="T25" fmla="*/ 304800 h 1111"/>
              <a:gd name="T26" fmla="*/ 1600200 w 1602"/>
              <a:gd name="T27" fmla="*/ 304800 h 1111"/>
              <a:gd name="T28" fmla="*/ 1600200 w 1602"/>
              <a:gd name="T29" fmla="*/ 609600 h 1111"/>
              <a:gd name="T30" fmla="*/ 1905000 w 1602"/>
              <a:gd name="T31" fmla="*/ 533400 h 1111"/>
              <a:gd name="T32" fmla="*/ 1905000 w 1602"/>
              <a:gd name="T33" fmla="*/ 152400 h 1111"/>
              <a:gd name="T34" fmla="*/ 2133600 w 1602"/>
              <a:gd name="T35" fmla="*/ 152400 h 1111"/>
              <a:gd name="T36" fmla="*/ 2200275 w 1602"/>
              <a:gd name="T37" fmla="*/ 0 h 1111"/>
              <a:gd name="T38" fmla="*/ 2362200 w 1602"/>
              <a:gd name="T39" fmla="*/ 0 h 1111"/>
              <a:gd name="T40" fmla="*/ 2362200 w 1602"/>
              <a:gd name="T41" fmla="*/ 1752600 h 111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602" h="1111">
                <a:moveTo>
                  <a:pt x="1602" y="1098"/>
                </a:moveTo>
                <a:cubicBezTo>
                  <a:pt x="1564" y="1111"/>
                  <a:pt x="1584" y="1107"/>
                  <a:pt x="1539" y="1107"/>
                </a:cubicBezTo>
                <a:lnTo>
                  <a:pt x="0" y="1104"/>
                </a:lnTo>
                <a:lnTo>
                  <a:pt x="0" y="96"/>
                </a:lnTo>
                <a:lnTo>
                  <a:pt x="192" y="96"/>
                </a:lnTo>
                <a:lnTo>
                  <a:pt x="192" y="288"/>
                </a:lnTo>
                <a:lnTo>
                  <a:pt x="288" y="288"/>
                </a:lnTo>
                <a:lnTo>
                  <a:pt x="384" y="288"/>
                </a:lnTo>
                <a:lnTo>
                  <a:pt x="384" y="96"/>
                </a:lnTo>
                <a:lnTo>
                  <a:pt x="576" y="96"/>
                </a:lnTo>
                <a:lnTo>
                  <a:pt x="624" y="432"/>
                </a:lnTo>
                <a:lnTo>
                  <a:pt x="816" y="432"/>
                </a:lnTo>
                <a:lnTo>
                  <a:pt x="816" y="192"/>
                </a:lnTo>
                <a:lnTo>
                  <a:pt x="1008" y="192"/>
                </a:lnTo>
                <a:lnTo>
                  <a:pt x="1008" y="384"/>
                </a:lnTo>
                <a:lnTo>
                  <a:pt x="1200" y="336"/>
                </a:lnTo>
                <a:lnTo>
                  <a:pt x="1200" y="96"/>
                </a:lnTo>
                <a:lnTo>
                  <a:pt x="1344" y="96"/>
                </a:lnTo>
                <a:cubicBezTo>
                  <a:pt x="1358" y="64"/>
                  <a:pt x="1386" y="0"/>
                  <a:pt x="1386" y="0"/>
                </a:cubicBezTo>
                <a:lnTo>
                  <a:pt x="1488" y="0"/>
                </a:lnTo>
                <a:lnTo>
                  <a:pt x="1488" y="1104"/>
                </a:lnTo>
              </a:path>
            </a:pathLst>
          </a:cu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>
            <a:extLst>
              <a:ext uri="{FF2B5EF4-FFF2-40B4-BE49-F238E27FC236}">
                <a16:creationId xmlns:a16="http://schemas.microsoft.com/office/drawing/2014/main" id="{BF203DB8-ED59-4311-A535-F04463C8B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43A34531-8729-422B-A2B0-8E3241773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Ensemble Averages</a:t>
            </a:r>
          </a:p>
          <a:p>
            <a:pPr eaLnBrk="1" hangingPunct="1"/>
            <a:endParaRPr lang="en-US" altLang="en-US" sz="2800"/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Outer Product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82B7D72-06BC-4C44-A7B2-1E4606A7B2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14400" y="-3048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9461" name="WordArt 4" descr="Parchment">
            <a:extLst>
              <a:ext uri="{FF2B5EF4-FFF2-40B4-BE49-F238E27FC236}">
                <a16:creationId xmlns:a16="http://schemas.microsoft.com/office/drawing/2014/main" id="{EA7D2651-15F7-4787-916C-47B8658FD21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136650" y="422275"/>
            <a:ext cx="4521200" cy="1069975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pic>
        <p:nvPicPr>
          <p:cNvPr id="18439" name="Picture 7">
            <a:extLst>
              <a:ext uri="{FF2B5EF4-FFF2-40B4-BE49-F238E27FC236}">
                <a16:creationId xmlns:a16="http://schemas.microsoft.com/office/drawing/2014/main" id="{0FF2678F-0F1F-4885-93AF-76E48E158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276600"/>
            <a:ext cx="3886200" cy="316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40" name="Picture 8">
            <a:extLst>
              <a:ext uri="{FF2B5EF4-FFF2-40B4-BE49-F238E27FC236}">
                <a16:creationId xmlns:a16="http://schemas.microsoft.com/office/drawing/2014/main" id="{6B15D7EC-450E-4236-A44F-A1E0B4714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45466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4" name="Text Box 9">
            <a:extLst>
              <a:ext uri="{FF2B5EF4-FFF2-40B4-BE49-F238E27FC236}">
                <a16:creationId xmlns:a16="http://schemas.microsoft.com/office/drawing/2014/main" id="{22DC5BC4-21C2-45DF-904A-6122C3302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362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X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</a:t>
            </a:r>
          </a:p>
        </p:txBody>
      </p:sp>
      <p:sp>
        <p:nvSpPr>
          <p:cNvPr id="19465" name="Text Box 10">
            <a:extLst>
              <a:ext uri="{FF2B5EF4-FFF2-40B4-BE49-F238E27FC236}">
                <a16:creationId xmlns:a16="http://schemas.microsoft.com/office/drawing/2014/main" id="{1879E1AF-5639-485F-8BB3-7987BA76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886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X</a:t>
            </a:r>
            <a:r>
              <a:rPr lang="en-US" altLang="en-US"/>
              <a:t>(</a:t>
            </a:r>
            <a:r>
              <a:rPr lang="en-US" altLang="en-US" i="1"/>
              <a:t>t</a:t>
            </a:r>
            <a:r>
              <a:rPr lang="en-US" altLang="en-US"/>
              <a:t>) </a:t>
            </a:r>
            <a:r>
              <a:rPr lang="en-US" altLang="en-US" i="1"/>
              <a:t>X</a:t>
            </a:r>
            <a:r>
              <a:rPr lang="en-US" altLang="en-US"/>
              <a:t>(</a:t>
            </a:r>
            <a:r>
              <a:rPr lang="en-US" altLang="en-US" i="1">
                <a:sym typeface="Symbol" panose="05050102010706020507" pitchFamily="18" charset="2"/>
              </a:rPr>
              <a:t></a:t>
            </a:r>
            <a:r>
              <a:rPr lang="en-US" altLang="en-US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889DBF2C-AA94-44F7-BDB2-91EEF402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2B76466-90B8-43C9-8C58-B53C54ED78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14400" y="-3048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20484" name="WordArt 4" descr="Parchment">
            <a:extLst>
              <a:ext uri="{FF2B5EF4-FFF2-40B4-BE49-F238E27FC236}">
                <a16:creationId xmlns:a16="http://schemas.microsoft.com/office/drawing/2014/main" id="{2350CE48-6C09-44DD-A449-17401DF9B3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63725" y="373063"/>
            <a:ext cx="8007350" cy="919162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pic>
        <p:nvPicPr>
          <p:cNvPr id="19465" name="Picture 9">
            <a:extLst>
              <a:ext uri="{FF2B5EF4-FFF2-40B4-BE49-F238E27FC236}">
                <a16:creationId xmlns:a16="http://schemas.microsoft.com/office/drawing/2014/main" id="{F4EF7E4D-8F67-4A89-A0F7-D75088B95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652838"/>
            <a:ext cx="3733800" cy="3205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0486" name="Object 10">
            <a:extLst>
              <a:ext uri="{FF2B5EF4-FFF2-40B4-BE49-F238E27FC236}">
                <a16:creationId xmlns:a16="http://schemas.microsoft.com/office/drawing/2014/main" id="{DDA4E0F2-A082-4BD3-ADE8-0AF206A3B5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133600"/>
          <a:ext cx="533400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711200" progId="Equation.3">
                  <p:embed/>
                </p:oleObj>
              </mc:Choice>
              <mc:Fallback>
                <p:oleObj name="Equation" r:id="rId4" imgW="2679700" imgH="71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33600"/>
                        <a:ext cx="5334000" cy="163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Text Box 11">
            <a:extLst>
              <a:ext uri="{FF2B5EF4-FFF2-40B4-BE49-F238E27FC236}">
                <a16:creationId xmlns:a16="http://schemas.microsoft.com/office/drawing/2014/main" id="{EBB83786-B526-4EFD-9D1C-062296A0509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90600" y="1676400"/>
            <a:ext cx="7769225" cy="4113213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Sample Autocorrelation and Autocovariance</a:t>
            </a:r>
          </a:p>
        </p:txBody>
      </p:sp>
      <p:sp>
        <p:nvSpPr>
          <p:cNvPr id="19468" name="Text Box 12">
            <a:extLst>
              <a:ext uri="{FF2B5EF4-FFF2-40B4-BE49-F238E27FC236}">
                <a16:creationId xmlns:a16="http://schemas.microsoft.com/office/drawing/2014/main" id="{D57F44AD-0906-45EE-BFDA-E9D72887A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657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n</a:t>
            </a:r>
            <a:r>
              <a:rPr lang="en-US" altLang="en-US"/>
              <a:t>=100</a:t>
            </a:r>
          </a:p>
        </p:txBody>
      </p:sp>
      <p:graphicFrame>
        <p:nvGraphicFramePr>
          <p:cNvPr id="19469" name="Object 13">
            <a:extLst>
              <a:ext uri="{FF2B5EF4-FFF2-40B4-BE49-F238E27FC236}">
                <a16:creationId xmlns:a16="http://schemas.microsoft.com/office/drawing/2014/main" id="{1DD78D37-30AF-41EF-93C8-AD930DFF0E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3886200"/>
          <a:ext cx="3200400" cy="259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3810406" imgH="3086405" progId="Excel.Sheet.8">
                  <p:embed/>
                </p:oleObj>
              </mc:Choice>
              <mc:Fallback>
                <p:oleObj name="Worksheet" r:id="rId6" imgW="3810406" imgH="3086405" progId="Excel.Sheet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86200"/>
                        <a:ext cx="3200400" cy="2592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5C9F81EA-B03D-46C1-9245-269D0B77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C082473-A873-4281-A373-648F378600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 many important cases, the first and second order statistics suffice as a RP characterization.</a:t>
            </a:r>
          </a:p>
          <a:p>
            <a:pPr eaLnBrk="1" hangingPunct="1"/>
            <a:r>
              <a:rPr lang="en-US" altLang="en-US"/>
              <a:t>First order looks at parameters at a point: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FEB54C2-F66B-43D7-AA03-70F608FFBF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4101" name="WordArt 4" descr="Parchment">
            <a:extLst>
              <a:ext uri="{FF2B5EF4-FFF2-40B4-BE49-F238E27FC236}">
                <a16:creationId xmlns:a16="http://schemas.microsoft.com/office/drawing/2014/main" id="{CF04275B-DA93-4F1B-8771-59426DC155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pSp>
        <p:nvGrpSpPr>
          <p:cNvPr id="5133" name="Group 13">
            <a:extLst>
              <a:ext uri="{FF2B5EF4-FFF2-40B4-BE49-F238E27FC236}">
                <a16:creationId xmlns:a16="http://schemas.microsoft.com/office/drawing/2014/main" id="{216E983D-AA6F-4EC6-9E91-F8646F3D3E58}"/>
              </a:ext>
            </a:extLst>
          </p:cNvPr>
          <p:cNvGrpSpPr>
            <a:grpSpLocks/>
          </p:cNvGrpSpPr>
          <p:nvPr/>
        </p:nvGrpSpPr>
        <p:grpSpPr bwMode="auto">
          <a:xfrm>
            <a:off x="825500" y="3886200"/>
            <a:ext cx="8156575" cy="2673350"/>
            <a:chOff x="520" y="2448"/>
            <a:chExt cx="5138" cy="1684"/>
          </a:xfrm>
        </p:grpSpPr>
        <p:pic>
          <p:nvPicPr>
            <p:cNvPr id="4103" name="Picture 5">
              <a:extLst>
                <a:ext uri="{FF2B5EF4-FFF2-40B4-BE49-F238E27FC236}">
                  <a16:creationId xmlns:a16="http://schemas.microsoft.com/office/drawing/2014/main" id="{FD0CE541-F670-4EDD-89EC-FAE1AD5807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" y="2448"/>
              <a:ext cx="5138" cy="1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4104" name="Group 7">
              <a:extLst>
                <a:ext uri="{FF2B5EF4-FFF2-40B4-BE49-F238E27FC236}">
                  <a16:creationId xmlns:a16="http://schemas.microsoft.com/office/drawing/2014/main" id="{847F07B6-50FD-4D1F-AE35-C7784C197D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2592"/>
              <a:ext cx="1292" cy="1344"/>
              <a:chOff x="2767" y="2256"/>
              <a:chExt cx="1292" cy="1344"/>
            </a:xfrm>
          </p:grpSpPr>
          <p:sp>
            <p:nvSpPr>
              <p:cNvPr id="4105" name="Line 8">
                <a:extLst>
                  <a:ext uri="{FF2B5EF4-FFF2-40B4-BE49-F238E27FC236}">
                    <a16:creationId xmlns:a16="http://schemas.microsoft.com/office/drawing/2014/main" id="{2E94D758-E52D-40B7-B36A-4DA83E1302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9" y="2448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6" name="Oval 9">
                <a:extLst>
                  <a:ext uri="{FF2B5EF4-FFF2-40B4-BE49-F238E27FC236}">
                    <a16:creationId xmlns:a16="http://schemas.microsoft.com/office/drawing/2014/main" id="{46D0FF5E-E6F9-4C8E-AB9F-5E097003CF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2376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07" name="Text Box 10">
                <a:extLst>
                  <a:ext uri="{FF2B5EF4-FFF2-40B4-BE49-F238E27FC236}">
                    <a16:creationId xmlns:a16="http://schemas.microsoft.com/office/drawing/2014/main" id="{C52C9391-BDA2-45A6-87E5-70636AF52A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8" y="2256"/>
                <a:ext cx="71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 eaLnBrk="1" hangingPunct="1">
                  <a:spcBef>
                    <a:spcPct val="50000"/>
                  </a:spcBef>
                </a:pPr>
                <a:r>
                  <a:rPr lang="en-US" altLang="en-US" i="1">
                    <a:solidFill>
                      <a:srgbClr val="0033CC"/>
                    </a:solidFill>
                  </a:rPr>
                  <a:t>X</a:t>
                </a:r>
                <a:r>
                  <a:rPr lang="en-US" altLang="en-US">
                    <a:solidFill>
                      <a:srgbClr val="0033CC"/>
                    </a:solidFill>
                  </a:rPr>
                  <a:t>(</a:t>
                </a:r>
                <a:r>
                  <a:rPr lang="en-US" altLang="en-US" i="1">
                    <a:solidFill>
                      <a:srgbClr val="0033CC"/>
                    </a:solidFill>
                  </a:rPr>
                  <a:t>t</a:t>
                </a:r>
                <a:r>
                  <a:rPr lang="en-US" altLang="en-US">
                    <a:solidFill>
                      <a:srgbClr val="0033CC"/>
                    </a:solidFill>
                  </a:rPr>
                  <a:t>)</a:t>
                </a:r>
              </a:p>
            </p:txBody>
          </p:sp>
          <p:sp>
            <p:nvSpPr>
              <p:cNvPr id="4108" name="Freeform 11">
                <a:extLst>
                  <a:ext uri="{FF2B5EF4-FFF2-40B4-BE49-F238E27FC236}">
                    <a16:creationId xmlns:a16="http://schemas.microsoft.com/office/drawing/2014/main" id="{1A2E2078-13DF-4180-A6F6-EF7D6D33E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258"/>
                <a:ext cx="457" cy="128"/>
              </a:xfrm>
              <a:custGeom>
                <a:avLst/>
                <a:gdLst>
                  <a:gd name="T0" fmla="*/ 457 w 457"/>
                  <a:gd name="T1" fmla="*/ 128 h 128"/>
                  <a:gd name="T2" fmla="*/ 228 w 457"/>
                  <a:gd name="T3" fmla="*/ 0 h 128"/>
                  <a:gd name="T4" fmla="*/ 0 w 457"/>
                  <a:gd name="T5" fmla="*/ 128 h 12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57" h="128">
                    <a:moveTo>
                      <a:pt x="457" y="128"/>
                    </a:moveTo>
                    <a:cubicBezTo>
                      <a:pt x="380" y="64"/>
                      <a:pt x="304" y="0"/>
                      <a:pt x="228" y="0"/>
                    </a:cubicBezTo>
                    <a:cubicBezTo>
                      <a:pt x="152" y="0"/>
                      <a:pt x="76" y="64"/>
                      <a:pt x="0" y="128"/>
                    </a:cubicBezTo>
                  </a:path>
                </a:pathLst>
              </a:custGeom>
              <a:noFill/>
              <a:ln w="9525">
                <a:solidFill>
                  <a:srgbClr val="0033CC"/>
                </a:solidFill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E17FF5F7-67CC-4723-A15F-0C59E8589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E6FA4B1-7D00-4419-8213-694E49D1A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First Order</a:t>
            </a:r>
          </a:p>
          <a:p>
            <a:pPr lvl="1" eaLnBrk="1" hangingPunct="1"/>
            <a:r>
              <a:rPr lang="en-US" altLang="en-US"/>
              <a:t>Mean</a:t>
            </a:r>
          </a:p>
          <a:p>
            <a:pPr lvl="1" eaLnBrk="1" hangingPunct="1"/>
            <a:r>
              <a:rPr lang="en-US" altLang="en-US"/>
              <a:t>Second Moment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Standard Deviation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AFBDBA2-B8B8-4A66-9E28-084E4EDCF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5125" name="WordArt 4" descr="Parchment">
            <a:extLst>
              <a:ext uri="{FF2B5EF4-FFF2-40B4-BE49-F238E27FC236}">
                <a16:creationId xmlns:a16="http://schemas.microsoft.com/office/drawing/2014/main" id="{3A30CA65-FC7F-4F8C-90C1-45BAA6CCF0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1D9667C4-F16E-4E66-89CD-7372ECFC7B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2286000"/>
          <a:ext cx="28956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05977" imgH="215806" progId="Equation.3">
                  <p:embed/>
                </p:oleObj>
              </mc:Choice>
              <mc:Fallback>
                <p:oleObj name="Equation" r:id="rId3" imgW="1205977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86000"/>
                        <a:ext cx="28956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D80D2DB6-90AC-4E1C-9C8F-6958887A77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4419600"/>
          <a:ext cx="5029200" cy="134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95500" imgH="558800" progId="Equation.3">
                  <p:embed/>
                </p:oleObj>
              </mc:Choice>
              <mc:Fallback>
                <p:oleObj name="Equation" r:id="rId5" imgW="2095500" imgH="558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5029200" cy="134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18BC7417-ACDE-4B4C-9285-3D48E8625B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3276600"/>
          <a:ext cx="170656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10891" imgH="266584" progId="Equation.3">
                  <p:embed/>
                </p:oleObj>
              </mc:Choice>
              <mc:Fallback>
                <p:oleObj name="Equation" r:id="rId7" imgW="710891" imgH="26658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76600"/>
                        <a:ext cx="1706563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4AB18224-D47B-4005-BBA1-41BD1BD91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260571C-4BBB-4216-9CC8-5E37C1AF35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0574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First Order (cont)</a:t>
            </a:r>
          </a:p>
          <a:p>
            <a:pPr lvl="1" eaLnBrk="1" hangingPunct="1"/>
            <a:r>
              <a:rPr lang="en-US" altLang="en-US"/>
              <a:t>Average </a:t>
            </a:r>
            <a:r>
              <a:rPr lang="en-US" altLang="en-US" b="1" i="1"/>
              <a:t>power</a:t>
            </a:r>
            <a:r>
              <a:rPr lang="en-US" altLang="en-US"/>
              <a:t> on a 1 ohm basis</a:t>
            </a:r>
          </a:p>
          <a:p>
            <a:pPr lvl="2" eaLnBrk="1" hangingPunct="1"/>
            <a:r>
              <a:rPr lang="en-US" altLang="en-US" i="1"/>
              <a:t>X</a:t>
            </a:r>
            <a:r>
              <a:rPr lang="en-US" altLang="en-US"/>
              <a:t>(t) is a voltage (or current) through a 1 ohm resister.</a:t>
            </a:r>
          </a:p>
          <a:p>
            <a:pPr lvl="2" eaLnBrk="1" hangingPunct="1"/>
            <a:r>
              <a:rPr lang="en-US" altLang="en-US"/>
              <a:t>The average power is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en-US" altLang="en-US"/>
              <a:t>Thus, the second moment is associated with power.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F2B4593-531B-4A4F-A166-A08E82605D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6149" name="WordArt 4" descr="Parchment">
            <a:extLst>
              <a:ext uri="{FF2B5EF4-FFF2-40B4-BE49-F238E27FC236}">
                <a16:creationId xmlns:a16="http://schemas.microsoft.com/office/drawing/2014/main" id="{3DC3F7E8-B541-4FD9-9730-408C92A3E6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3E7E5A98-B051-476D-9501-FDCDA2BF49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4343400"/>
          <a:ext cx="295592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476" imgH="266584" progId="Equation.3">
                  <p:embed/>
                </p:oleObj>
              </mc:Choice>
              <mc:Fallback>
                <p:oleObj name="Equation" r:id="rId3" imgW="977476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343400"/>
                        <a:ext cx="2955925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8BE59DF5-2465-4AB4-ABFD-11485313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pic>
        <p:nvPicPr>
          <p:cNvPr id="7171" name="Picture 19">
            <a:extLst>
              <a:ext uri="{FF2B5EF4-FFF2-40B4-BE49-F238E27FC236}">
                <a16:creationId xmlns:a16="http://schemas.microsoft.com/office/drawing/2014/main" id="{67D01A63-8A97-41DE-BD7A-2E010570B1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09800"/>
            <a:ext cx="6096000" cy="190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" name="Rectangle 2">
            <a:extLst>
              <a:ext uri="{FF2B5EF4-FFF2-40B4-BE49-F238E27FC236}">
                <a16:creationId xmlns:a16="http://schemas.microsoft.com/office/drawing/2014/main" id="{8B62FA98-91E8-472B-8BCA-8B3E52E6B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Second Order: Two points, </a:t>
            </a:r>
            <a:r>
              <a:rPr lang="en-US" altLang="en-US" i="1"/>
              <a:t>t</a:t>
            </a:r>
            <a:r>
              <a:rPr lang="en-US" altLang="en-US"/>
              <a:t> and </a:t>
            </a:r>
            <a:r>
              <a:rPr lang="en-US" altLang="en-US" i="1">
                <a:sym typeface="Symbol" panose="05050102010706020507" pitchFamily="18" charset="2"/>
              </a:rPr>
              <a:t></a:t>
            </a:r>
            <a:r>
              <a:rPr lang="en-US" altLang="en-US">
                <a:sym typeface="Symbol" panose="05050102010706020507" pitchFamily="18" charset="2"/>
              </a:rPr>
              <a:t>.</a:t>
            </a:r>
          </a:p>
          <a:p>
            <a:pPr eaLnBrk="1" hangingPunct="1"/>
            <a:endParaRPr lang="en-US" altLang="en-US">
              <a:sym typeface="Symbol" panose="05050102010706020507" pitchFamily="18" charset="2"/>
            </a:endParaRPr>
          </a:p>
          <a:p>
            <a:pPr eaLnBrk="1" hangingPunct="1"/>
            <a:endParaRPr lang="en-US" altLang="en-US">
              <a:sym typeface="Symbol" panose="05050102010706020507" pitchFamily="18" charset="2"/>
            </a:endParaRPr>
          </a:p>
          <a:p>
            <a:pPr eaLnBrk="1" hangingPunct="1"/>
            <a:endParaRPr lang="en-US" altLang="en-US">
              <a:sym typeface="Symbol" panose="05050102010706020507" pitchFamily="18" charset="2"/>
            </a:endParaRPr>
          </a:p>
          <a:p>
            <a:pPr eaLnBrk="1" hangingPunct="1"/>
            <a:r>
              <a:rPr lang="en-US" altLang="en-US"/>
              <a:t>Autocorrelation</a:t>
            </a:r>
          </a:p>
          <a:p>
            <a:pPr eaLnBrk="1" hangingPunct="1"/>
            <a:r>
              <a:rPr lang="en-US" altLang="en-US"/>
              <a:t>Autocovariance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92BAE98-FA7D-4348-B12A-53CD334E27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7174" name="WordArt 4" descr="Parchment">
            <a:extLst>
              <a:ext uri="{FF2B5EF4-FFF2-40B4-BE49-F238E27FC236}">
                <a16:creationId xmlns:a16="http://schemas.microsoft.com/office/drawing/2014/main" id="{EE36CAC9-B489-49C2-BA9A-2857FF77D5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8D242FBB-82DC-4CF1-8531-0D7C0A66D7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2900" y="4038600"/>
          <a:ext cx="49911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1000" imgH="215900" progId="Equation.3">
                  <p:embed/>
                </p:oleObj>
              </mc:Choice>
              <mc:Fallback>
                <p:oleObj name="Equation" r:id="rId4" imgW="1651000" imgH="215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038600"/>
                        <a:ext cx="499110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DCF9BAB2-97B6-4646-B0E6-FEB957F20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5181600"/>
          <a:ext cx="7239000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900" imgH="457200" progId="Equation.3">
                  <p:embed/>
                </p:oleObj>
              </mc:Choice>
              <mc:Fallback>
                <p:oleObj name="Equation" r:id="rId6" imgW="2882900" imgH="457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81600"/>
                        <a:ext cx="7239000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4E8C56B4-7CA4-4388-B448-0BBD12FB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E81FAED-8BC2-4CEE-B42F-380828BDA1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574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Special Cases</a:t>
            </a:r>
            <a:endParaRPr lang="en-US" altLang="en-US">
              <a:sym typeface="Symbol" panose="05050102010706020507" pitchFamily="18" charset="2"/>
            </a:endParaRPr>
          </a:p>
          <a:p>
            <a:pPr lvl="1" eaLnBrk="1" hangingPunct="1"/>
            <a:r>
              <a:rPr lang="en-US" altLang="en-US"/>
              <a:t>Autocorrelation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lvl="1" eaLnBrk="1" hangingPunct="1"/>
            <a:r>
              <a:rPr lang="en-US" altLang="en-US"/>
              <a:t>Autocovariance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D26DBB96-2978-42A3-9718-44BBF53F99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8197" name="WordArt 5" descr="Parchment">
            <a:extLst>
              <a:ext uri="{FF2B5EF4-FFF2-40B4-BE49-F238E27FC236}">
                <a16:creationId xmlns:a16="http://schemas.microsoft.com/office/drawing/2014/main" id="{2035CEA9-38D1-4D58-822F-4468EEAAA80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C1A1C940-A9C8-4F18-8806-FDAC0D0736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3352800"/>
          <a:ext cx="414655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71600" imgH="266700" progId="Equation.3">
                  <p:embed/>
                </p:oleObj>
              </mc:Choice>
              <mc:Fallback>
                <p:oleObj name="Equation" r:id="rId3" imgW="1371600" imgH="266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4146550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745FF1DF-092C-4FFF-9712-57FB078C3C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05400"/>
          <a:ext cx="3155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6755" imgH="215806" progId="Equation.3">
                  <p:embed/>
                </p:oleObj>
              </mc:Choice>
              <mc:Fallback>
                <p:oleObj name="Equation" r:id="rId5" imgW="1256755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05400"/>
                        <a:ext cx="315595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CD17000E-E786-4AE4-AE42-0B40BBB4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09F7E03-8FC8-46B6-90CA-6A57737A06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Correlation Coefficient</a:t>
            </a: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DF8BE25-6A70-4607-8AE7-54C732FDE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9221" name="WordArt 4" descr="Parchment">
            <a:extLst>
              <a:ext uri="{FF2B5EF4-FFF2-40B4-BE49-F238E27FC236}">
                <a16:creationId xmlns:a16="http://schemas.microsoft.com/office/drawing/2014/main" id="{87F13B35-05F3-458A-9C0E-26711554380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09DAE837-3017-48E3-890D-A5B9CD26F4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514600"/>
          <a:ext cx="5529263" cy="2770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28800" imgH="914400" progId="Equation.3">
                  <p:embed/>
                </p:oleObj>
              </mc:Choice>
              <mc:Fallback>
                <p:oleObj name="Equation" r:id="rId3" imgW="18288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14600"/>
                        <a:ext cx="5529263" cy="2770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BAB9955D-6342-4669-8F03-2671458AB0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638800"/>
          <a:ext cx="21891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586" imgH="203112" progId="Equation.3">
                  <p:embed/>
                </p:oleObj>
              </mc:Choice>
              <mc:Fallback>
                <p:oleObj name="Equation" r:id="rId5" imgW="723586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638800"/>
                        <a:ext cx="21891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68A60A43-206D-4842-B878-656961932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6C6C191-C937-4C7B-9BCA-D22F22E5B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/>
              <a:t>Example: </a:t>
            </a:r>
            <a:r>
              <a:rPr lang="en-US" altLang="en-US" sz="2800" i="1"/>
              <a:t>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= </a:t>
            </a:r>
            <a:r>
              <a:rPr lang="en-US" altLang="en-US" sz="2800" i="1"/>
              <a:t>A</a:t>
            </a:r>
            <a:r>
              <a:rPr lang="en-US" altLang="en-US" sz="2800"/>
              <a:t> cos(</a:t>
            </a:r>
            <a:r>
              <a:rPr lang="en-US" altLang="en-US" sz="2800" i="1">
                <a:sym typeface="Symbol" panose="05050102010706020507" pitchFamily="18" charset="2"/>
              </a:rPr>
              <a:t> t</a:t>
            </a:r>
            <a:r>
              <a:rPr lang="en-US" altLang="en-US" sz="2800">
                <a:sym typeface="Symbol" panose="05050102010706020507" pitchFamily="18" charset="2"/>
              </a:rPr>
              <a:t>)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i="1"/>
              <a:t>A</a:t>
            </a:r>
            <a:r>
              <a:rPr lang="en-US" altLang="en-US" sz="2800"/>
              <a:t> ~ N(0,1); </a:t>
            </a:r>
            <a:r>
              <a:rPr lang="en-US" altLang="en-US" sz="2800" i="1">
                <a:sym typeface="Symbol" panose="05050102010706020507" pitchFamily="18" charset="2"/>
              </a:rPr>
              <a:t></a:t>
            </a:r>
            <a:r>
              <a:rPr lang="en-US" altLang="en-US" sz="2800"/>
              <a:t>  ~ uniform on (0,2</a:t>
            </a:r>
            <a:r>
              <a:rPr lang="en-US" altLang="en-US" sz="2800" i="1">
                <a:sym typeface="Symbol" panose="05050102010706020507" pitchFamily="18" charset="2"/>
              </a:rPr>
              <a:t></a:t>
            </a:r>
            <a:r>
              <a:rPr lang="en-US" altLang="en-US" sz="2800"/>
              <a:t>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i="1"/>
              <a:t>A</a:t>
            </a:r>
            <a:r>
              <a:rPr lang="en-US" altLang="en-US" sz="2800"/>
              <a:t>  and </a:t>
            </a:r>
            <a:r>
              <a:rPr lang="en-US" altLang="en-US" sz="2800" i="1">
                <a:sym typeface="Symbol" panose="05050102010706020507" pitchFamily="18" charset="2"/>
              </a:rPr>
              <a:t></a:t>
            </a:r>
            <a:r>
              <a:rPr lang="en-US" altLang="en-US" sz="2800"/>
              <a:t>  are independent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1EAE640-7901-4429-BA45-81E22D8F0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0245" name="WordArt 4" descr="Parchment">
            <a:extLst>
              <a:ext uri="{FF2B5EF4-FFF2-40B4-BE49-F238E27FC236}">
                <a16:creationId xmlns:a16="http://schemas.microsoft.com/office/drawing/2014/main" id="{BC2C126A-8024-4A24-85A5-F8BAEE582E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0530062D-32B5-43AE-B436-26CEB79C7E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657600"/>
          <a:ext cx="438150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74800" imgH="393700" progId="Equation.3">
                  <p:embed/>
                </p:oleObj>
              </mc:Choice>
              <mc:Fallback>
                <p:oleObj name="Equation" r:id="rId3" imgW="15748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657600"/>
                        <a:ext cx="4381500" cy="1093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>
            <a:extLst>
              <a:ext uri="{FF2B5EF4-FFF2-40B4-BE49-F238E27FC236}">
                <a16:creationId xmlns:a16="http://schemas.microsoft.com/office/drawing/2014/main" id="{AE2418DE-9C86-48CB-93D2-2E9801503E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5102225"/>
          <a:ext cx="30353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4100" imgH="342900" progId="Equation.3">
                  <p:embed/>
                </p:oleObj>
              </mc:Choice>
              <mc:Fallback>
                <p:oleObj name="Equation" r:id="rId5" imgW="1054100" imgH="342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5102225"/>
                        <a:ext cx="30353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97444B5B-ADB6-479F-B621-12F16A62E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chemeClr val="tx2"/>
                </a:solidFill>
                <a:latin typeface="Arial" panose="020B0604020202020204" pitchFamily="34" charset="0"/>
              </a:rPr>
              <a:t>copyright Robert J. Marks II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476CD953-95D2-4AA9-97EF-F2C842FE06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69225" cy="4113213"/>
          </a:xfrm>
        </p:spPr>
        <p:txBody>
          <a:bodyPr/>
          <a:lstStyle/>
          <a:p>
            <a:pPr eaLnBrk="1" hangingPunct="1"/>
            <a:r>
              <a:rPr lang="en-US" altLang="en-US" sz="2800"/>
              <a:t>Mean of</a:t>
            </a:r>
            <a:r>
              <a:rPr lang="en-US" altLang="en-US" sz="2800" i="1"/>
              <a:t> 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= </a:t>
            </a:r>
            <a:r>
              <a:rPr lang="en-US" altLang="en-US" sz="2800" i="1"/>
              <a:t>A</a:t>
            </a:r>
            <a:r>
              <a:rPr lang="en-US" altLang="en-US" sz="2800"/>
              <a:t> cos(</a:t>
            </a:r>
            <a:r>
              <a:rPr lang="en-US" altLang="en-US" sz="2800" i="1">
                <a:sym typeface="Symbol" panose="05050102010706020507" pitchFamily="18" charset="2"/>
              </a:rPr>
              <a:t> t</a:t>
            </a:r>
            <a:r>
              <a:rPr lang="en-US" altLang="en-US" sz="2800">
                <a:sym typeface="Symbol" panose="05050102010706020507" pitchFamily="18" charset="2"/>
              </a:rPr>
              <a:t>)</a:t>
            </a:r>
            <a:endParaRPr lang="en-US" altLang="en-US" sz="28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>
              <a:sym typeface="Symbol" panose="05050102010706020507" pitchFamily="18" charset="2"/>
            </a:endParaRP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7D4029A4-B47D-41D7-BBCA-ED266386D3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72400" cy="11430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1000"/>
              <a:t>First &amp; Second Order RP Moments</a:t>
            </a:r>
          </a:p>
        </p:txBody>
      </p:sp>
      <p:sp>
        <p:nvSpPr>
          <p:cNvPr id="11269" name="WordArt 4" descr="Parchment">
            <a:extLst>
              <a:ext uri="{FF2B5EF4-FFF2-40B4-BE49-F238E27FC236}">
                <a16:creationId xmlns:a16="http://schemas.microsoft.com/office/drawing/2014/main" id="{2FB43D96-1C01-4506-BAE4-4B66C78B2C2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091798">
            <a:off x="1828800" y="762000"/>
            <a:ext cx="8153400" cy="685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8" lon="19439996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FFFFFF"/>
              </a:contourClr>
            </a:sp3d>
          </a:bodyPr>
          <a:lstStyle/>
          <a:p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Impact" panose="020B0806030902050204" pitchFamily="34" charset="0"/>
              </a:rPr>
              <a:t>First &amp; Second Order RP Moments</a:t>
            </a:r>
          </a:p>
        </p:txBody>
      </p:sp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C89F67C2-4D2F-4CE9-915C-3BAA6E3B4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1825" y="3095625"/>
          <a:ext cx="5737225" cy="291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1100" imgH="1244600" progId="Equation.3">
                  <p:embed/>
                </p:oleObj>
              </mc:Choice>
              <mc:Fallback>
                <p:oleObj name="Equation" r:id="rId3" imgW="2451100" imgH="1244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3095625"/>
                        <a:ext cx="5737225" cy="291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326</TotalTime>
  <Words>588</Words>
  <Application>Microsoft Office PowerPoint</Application>
  <PresentationFormat>On-screen Show (4:3)</PresentationFormat>
  <Paragraphs>136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Times New Roman</vt:lpstr>
      <vt:lpstr>Arial</vt:lpstr>
      <vt:lpstr>Wingdings</vt:lpstr>
      <vt:lpstr>Symbol</vt:lpstr>
      <vt:lpstr>Expedition</vt:lpstr>
      <vt:lpstr>Microsoft Equation 3.0</vt:lpstr>
      <vt:lpstr>Microsoft Excel Worksheet</vt:lpstr>
      <vt:lpstr>ECE 5345  Random Processes (cont)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  <vt:lpstr>First &amp; Second Order RP Moments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 Random Processes (cont)</dc:title>
  <dc:creator>marks</dc:creator>
  <cp:lastModifiedBy>Marks, Robert</cp:lastModifiedBy>
  <cp:revision>37</cp:revision>
  <dcterms:created xsi:type="dcterms:W3CDTF">2001-07-30T23:54:41Z</dcterms:created>
  <dcterms:modified xsi:type="dcterms:W3CDTF">2021-03-25T17:21:22Z</dcterms:modified>
</cp:coreProperties>
</file>