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7" r:id="rId12"/>
    <p:sldId id="266" r:id="rId13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CC00"/>
    <a:srgbClr val="CC0099"/>
    <a:srgbClr val="663300"/>
    <a:srgbClr val="FF0000"/>
    <a:srgbClr val="006600"/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2787"/>
    <p:restoredTop sz="90929"/>
  </p:normalViewPr>
  <p:slideViewPr>
    <p:cSldViewPr snapToGrid="0" snapToObjects="1">
      <p:cViewPr varScale="1">
        <p:scale>
          <a:sx n="91" d="100"/>
          <a:sy n="91" d="100"/>
        </p:scale>
        <p:origin x="498" y="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1026">
            <a:extLst>
              <a:ext uri="{FF2B5EF4-FFF2-40B4-BE49-F238E27FC236}">
                <a16:creationId xmlns:a16="http://schemas.microsoft.com/office/drawing/2014/main" id="{81A3D8FC-517C-4111-A34B-018414D6E7CC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411" name="Rectangle 1027">
            <a:extLst>
              <a:ext uri="{FF2B5EF4-FFF2-40B4-BE49-F238E27FC236}">
                <a16:creationId xmlns:a16="http://schemas.microsoft.com/office/drawing/2014/main" id="{778F0A56-AAA2-46FA-AD0B-6B9E836AC7E5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4340" name="Rectangle 1028">
            <a:extLst>
              <a:ext uri="{FF2B5EF4-FFF2-40B4-BE49-F238E27FC236}">
                <a16:creationId xmlns:a16="http://schemas.microsoft.com/office/drawing/2014/main" id="{CDCB2E9E-B8E7-4E5A-8800-C5A11706AD14}"/>
              </a:ext>
            </a:extLst>
          </p:cNvPr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17413" name="Rectangle 1029">
            <a:extLst>
              <a:ext uri="{FF2B5EF4-FFF2-40B4-BE49-F238E27FC236}">
                <a16:creationId xmlns:a16="http://schemas.microsoft.com/office/drawing/2014/main" id="{6C7E07ED-DF6B-464E-9259-F3E8D31E4FDB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17414" name="Rectangle 1030">
            <a:extLst>
              <a:ext uri="{FF2B5EF4-FFF2-40B4-BE49-F238E27FC236}">
                <a16:creationId xmlns:a16="http://schemas.microsoft.com/office/drawing/2014/main" id="{5E447F90-D406-4E7C-8C13-7497918823F9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7415" name="Rectangle 1031">
            <a:extLst>
              <a:ext uri="{FF2B5EF4-FFF2-40B4-BE49-F238E27FC236}">
                <a16:creationId xmlns:a16="http://schemas.microsoft.com/office/drawing/2014/main" id="{66E3636D-FE3D-4840-89AF-836268A0D26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B5D7FAC-7E2A-477E-A0DF-5B146FC3A64F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C903FBC-7FDA-442B-9213-AA2222762903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1A47904-9EA6-4144-971E-DE3E3551FED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C27DC7D-2A69-4098-853A-5FD413814FAB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BEB3F86-7B3F-4601-AB91-063B94ED9E0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3119176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AEC67C20-A8C8-4FEF-A92F-5673F364D5B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E75A48F-5A53-4411-BF98-1EBE758336A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80A9293-44D4-4758-8093-C97A46C8689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5E1274-4A32-4CBE-B463-79553D71BAE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2095643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FCFA2FDF-9217-460D-A03F-E50B7A2F9F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57BAC79-41C8-4186-A66D-8CEB2A589E8B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C4188BDF-3223-419C-B152-5C80C799353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451DA78-EDC1-4FAA-BB55-74E088729D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165913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373E475-0B2F-494A-B568-DA7E3098719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8780B3-4566-449D-9F71-06909566994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5D30AE2C-F961-45DC-B7F6-0B4C7636C4F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80B0CD08-E032-447D-89E9-A013072FB14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69799017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44AEF794-8CAA-4546-B217-F5ECCA115A8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5C74FDC2-3DE2-412F-9683-51F79BC6042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8C5FF3C-8159-42AE-BA24-BE64563EB6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7ACC2742-643C-4F65-81CF-0BB302D05C1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5098210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D84482D1-C45F-4D1D-8440-F9E5E82C0C1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C1EE44F-8F70-4689-BD12-DEE1B70BB6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A5A938C4-C64B-4969-A6C8-A73BD83DEEC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984C9E04-C207-4A7C-8141-9527A204DE9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8703594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3DF3694B-27DF-46F9-838F-818E7D2AF9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ED394FDF-A6D3-4785-8A48-81D168146C0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F1EC98E6-4D77-4B96-9FBA-B0CDCFA7C6C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BC2208-0626-4C18-940D-E3D3734620D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956210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F8EE1D3C-31DD-4FE6-B36B-88CFBE1BAF4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DDC76A5A-DCF3-4C13-8F7B-7170D850D46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3D6E6758-A22E-4240-B120-B923A980593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BF811A4-3A93-499D-B098-951F872CB08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44746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6D1064D0-7169-4C9E-8E3C-13D2ECD80EA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49AD4984-BBE9-4EA1-A13B-D9CFA28352A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04BCB6B9-D8B5-4A09-84F9-C7BBDC935CE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BCA831F-73F7-411C-A927-4167CFF88E0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887207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A5359706-3382-413D-89E4-A87C6171F8F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8ED52EF0-D1BD-4D66-A0D1-E8C5082B020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7485764-8AC8-4EAA-B1F6-CD49CA27A2E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1AD4B9D-FFCE-443C-92E1-11168FF544E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033781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B86A3487-C027-4964-BB98-8A8EEB3F0C6D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B572E4ED-A642-4C10-818C-5ABE76182D3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C843A2C6-953D-47CF-895D-D50643A60B1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6AA70A2-8108-4268-AC67-77DF3B95013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7916956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6FA73A3-330B-4DEF-ACF4-1414611D871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7DCD8FDD-2ADA-49FE-BD43-A08AA5C7D6E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575F797A-0330-4CEA-AB3A-6612E31685D2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69E10C02-4457-4945-A6FE-68264B644D51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r>
              <a:rPr lang="en-US" altLang="en-US"/>
              <a:t>copyright Robert J. Marks II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C9A34D11-E71B-4D35-B741-BF06DDA0B824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5E272CC4-8422-4E29-8246-C20BBCBF6D2C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6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oleObject" Target="../embeddings/oleObject1.bin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2.png"/><Relationship Id="rId5" Type="http://schemas.openxmlformats.org/officeDocument/2006/relationships/image" Target="../media/image5.wmf"/><Relationship Id="rId4" Type="http://schemas.openxmlformats.org/officeDocument/2006/relationships/oleObject" Target="../embeddings/oleObject2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wmf"/><Relationship Id="rId2" Type="http://schemas.openxmlformats.org/officeDocument/2006/relationships/oleObject" Target="../embeddings/oleObject3.bin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7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mf"/><Relationship Id="rId2" Type="http://schemas.openxmlformats.org/officeDocument/2006/relationships/oleObject" Target="../embeddings/oleObject5.bin"/><Relationship Id="rId1" Type="http://schemas.openxmlformats.org/officeDocument/2006/relationships/slideLayout" Target="../slideLayouts/slideLayout6.x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wmf"/><Relationship Id="rId2" Type="http://schemas.openxmlformats.org/officeDocument/2006/relationships/oleObject" Target="../embeddings/oleObject7.bin"/><Relationship Id="rId1" Type="http://schemas.openxmlformats.org/officeDocument/2006/relationships/slideLayout" Target="../slideLayouts/slideLayout6.xml"/><Relationship Id="rId5" Type="http://schemas.openxmlformats.org/officeDocument/2006/relationships/image" Target="../media/image11.wmf"/><Relationship Id="rId4" Type="http://schemas.openxmlformats.org/officeDocument/2006/relationships/oleObject" Target="../embeddings/oleObject8.bin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Footer Placeholder 3">
            <a:extLst>
              <a:ext uri="{FF2B5EF4-FFF2-40B4-BE49-F238E27FC236}">
                <a16:creationId xmlns:a16="http://schemas.microsoft.com/office/drawing/2014/main" id="{23FB63A4-59E0-4106-9E27-C562E446CD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sp>
        <p:nvSpPr>
          <p:cNvPr id="2051" name="Rectangle 2">
            <a:extLst>
              <a:ext uri="{FF2B5EF4-FFF2-40B4-BE49-F238E27FC236}">
                <a16:creationId xmlns:a16="http://schemas.microsoft.com/office/drawing/2014/main" id="{101CD2E7-6D40-4335-BEE9-6F96617E8B4C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685800" y="7620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8800">
                <a:solidFill>
                  <a:srgbClr val="0000FF"/>
                </a:solidFill>
              </a:rPr>
              <a:t>ECE 5345</a:t>
            </a:r>
            <a:br>
              <a:rPr lang="en-US" altLang="en-US" sz="8800">
                <a:solidFill>
                  <a:srgbClr val="0000FF"/>
                </a:solidFill>
              </a:rPr>
            </a:br>
            <a:r>
              <a:rPr lang="en-US" altLang="en-US" sz="2800"/>
              <a:t>Stochastic Processes</a:t>
            </a:r>
            <a:endParaRPr lang="en-US" altLang="en-US" sz="2400"/>
          </a:p>
        </p:txBody>
      </p:sp>
      <p:pic>
        <p:nvPicPr>
          <p:cNvPr id="2052" name="Picture 6">
            <a:extLst>
              <a:ext uri="{FF2B5EF4-FFF2-40B4-BE49-F238E27FC236}">
                <a16:creationId xmlns:a16="http://schemas.microsoft.com/office/drawing/2014/main" id="{9C2DA357-D952-4038-BEFB-428016C147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743200"/>
            <a:ext cx="8135938" cy="26146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Footer Placeholder 3">
            <a:extLst>
              <a:ext uri="{FF2B5EF4-FFF2-40B4-BE49-F238E27FC236}">
                <a16:creationId xmlns:a16="http://schemas.microsoft.com/office/drawing/2014/main" id="{F95D6454-CE04-42CA-B1C3-603D2C3995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sp>
        <p:nvSpPr>
          <p:cNvPr id="11267" name="Rectangle 2">
            <a:extLst>
              <a:ext uri="{FF2B5EF4-FFF2-40B4-BE49-F238E27FC236}">
                <a16:creationId xmlns:a16="http://schemas.microsoft.com/office/drawing/2014/main" id="{BDAAA179-2563-4EBF-9609-0F8C27E3F908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371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/>
              <a:t>Random Processes</a:t>
            </a:r>
            <a:endParaRPr lang="en-US" altLang="en-US" sz="2400"/>
          </a:p>
        </p:txBody>
      </p:sp>
      <p:sp>
        <p:nvSpPr>
          <p:cNvPr id="11268" name="WordArt 3">
            <a:extLst>
              <a:ext uri="{FF2B5EF4-FFF2-40B4-BE49-F238E27FC236}">
                <a16:creationId xmlns:a16="http://schemas.microsoft.com/office/drawing/2014/main" id="{786D20F6-62BA-4ABE-910F-89896B9F9E1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90600" y="381000"/>
            <a:ext cx="7543800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Random Processes</a:t>
            </a:r>
          </a:p>
        </p:txBody>
      </p:sp>
      <p:sp>
        <p:nvSpPr>
          <p:cNvPr id="11269" name="Text Box 45">
            <a:extLst>
              <a:ext uri="{FF2B5EF4-FFF2-40B4-BE49-F238E27FC236}">
                <a16:creationId xmlns:a16="http://schemas.microsoft.com/office/drawing/2014/main" id="{EB13A38D-539C-456B-90B6-30E45942D56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575" y="1266825"/>
            <a:ext cx="7997825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Example Random Process Types.</a:t>
            </a:r>
          </a:p>
        </p:txBody>
      </p:sp>
      <p:sp>
        <p:nvSpPr>
          <p:cNvPr id="11270" name="Text Box 46">
            <a:extLst>
              <a:ext uri="{FF2B5EF4-FFF2-40B4-BE49-F238E27FC236}">
                <a16:creationId xmlns:a16="http://schemas.microsoft.com/office/drawing/2014/main" id="{1B20162D-91EE-4342-B1E7-386B31B34E9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575" y="2209800"/>
            <a:ext cx="7997825" cy="31956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1. </a:t>
            </a:r>
            <a:r>
              <a:rPr lang="en-US" altLang="en-US" sz="2400" i="1"/>
              <a:t>X</a:t>
            </a:r>
            <a:r>
              <a:rPr lang="en-US" altLang="en-US" sz="2400"/>
              <a:t>(</a:t>
            </a:r>
            <a:r>
              <a:rPr lang="en-US" altLang="en-US" sz="2400" i="1"/>
              <a:t>t</a:t>
            </a:r>
            <a:r>
              <a:rPr lang="en-US" altLang="en-US" sz="2400"/>
              <a:t>) has </a:t>
            </a:r>
            <a:r>
              <a:rPr lang="en-US" altLang="en-US" sz="2400" b="1">
                <a:solidFill>
                  <a:srgbClr val="FF0000"/>
                </a:solidFill>
              </a:rPr>
              <a:t>Independent Increments</a:t>
            </a:r>
            <a:r>
              <a:rPr lang="en-US" altLang="en-US" sz="2400"/>
              <a:t> if </a:t>
            </a:r>
            <a:r>
              <a:rPr lang="en-US" altLang="en-US" sz="2400">
                <a:sym typeface="Symbol" panose="05050102010706020507" pitchFamily="18" charset="2"/>
              </a:rPr>
              <a:t></a:t>
            </a:r>
            <a:r>
              <a:rPr lang="en-US" altLang="en-US" sz="2400"/>
              <a:t> </a:t>
            </a:r>
            <a:r>
              <a:rPr lang="en-US" altLang="en-US" sz="2400" i="1"/>
              <a:t>k </a:t>
            </a:r>
            <a:r>
              <a:rPr lang="en-US" altLang="en-US" sz="2400"/>
              <a:t>and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/>
              <a:t>t</a:t>
            </a:r>
            <a:r>
              <a:rPr lang="en-US" altLang="en-US" sz="2400" baseline="-25000"/>
              <a:t>1 </a:t>
            </a:r>
            <a:r>
              <a:rPr lang="en-US" altLang="en-US" sz="2400"/>
              <a:t>&lt; </a:t>
            </a:r>
            <a:r>
              <a:rPr lang="en-US" altLang="en-US" sz="2400" i="1"/>
              <a:t>t</a:t>
            </a:r>
            <a:r>
              <a:rPr lang="en-US" altLang="en-US" sz="2400" baseline="-25000"/>
              <a:t>2</a:t>
            </a:r>
            <a:r>
              <a:rPr lang="en-US" altLang="en-US" sz="2400"/>
              <a:t>&lt; …&lt; </a:t>
            </a:r>
            <a:r>
              <a:rPr lang="en-US" altLang="en-US" sz="2400" i="1"/>
              <a:t>t</a:t>
            </a:r>
            <a:r>
              <a:rPr lang="en-US" altLang="en-US" sz="2400" baseline="-25000"/>
              <a:t>k </a:t>
            </a: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Then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/>
              <a:t>X</a:t>
            </a:r>
            <a:r>
              <a:rPr lang="en-US" altLang="en-US" sz="2400"/>
              <a:t>(</a:t>
            </a:r>
            <a:r>
              <a:rPr lang="en-US" altLang="en-US" sz="2400" i="1"/>
              <a:t>t</a:t>
            </a:r>
            <a:r>
              <a:rPr lang="en-US" altLang="en-US" sz="2400" baseline="-25000"/>
              <a:t>2</a:t>
            </a:r>
            <a:r>
              <a:rPr lang="en-US" altLang="en-US" sz="2400"/>
              <a:t>)- </a:t>
            </a:r>
            <a:r>
              <a:rPr lang="en-US" altLang="en-US" sz="2400" i="1"/>
              <a:t>X</a:t>
            </a:r>
            <a:r>
              <a:rPr lang="en-US" altLang="en-US" sz="2400"/>
              <a:t>(</a:t>
            </a:r>
            <a:r>
              <a:rPr lang="en-US" altLang="en-US" sz="2400" i="1"/>
              <a:t>t</a:t>
            </a:r>
            <a:r>
              <a:rPr lang="en-US" altLang="en-US" sz="2400" baseline="-25000"/>
              <a:t>1</a:t>
            </a:r>
            <a:r>
              <a:rPr lang="en-US" altLang="en-US" sz="2400"/>
              <a:t>), </a:t>
            </a:r>
            <a:r>
              <a:rPr lang="en-US" altLang="en-US" sz="2400" i="1"/>
              <a:t>X</a:t>
            </a:r>
            <a:r>
              <a:rPr lang="en-US" altLang="en-US" sz="2400"/>
              <a:t>(</a:t>
            </a:r>
            <a:r>
              <a:rPr lang="en-US" altLang="en-US" sz="2400" i="1"/>
              <a:t>t</a:t>
            </a:r>
            <a:r>
              <a:rPr lang="en-US" altLang="en-US" sz="2400" baseline="-25000"/>
              <a:t>3</a:t>
            </a:r>
            <a:r>
              <a:rPr lang="en-US" altLang="en-US" sz="2400"/>
              <a:t>)- </a:t>
            </a:r>
            <a:r>
              <a:rPr lang="en-US" altLang="en-US" sz="2400" i="1"/>
              <a:t>X</a:t>
            </a:r>
            <a:r>
              <a:rPr lang="en-US" altLang="en-US" sz="2400"/>
              <a:t>(</a:t>
            </a:r>
            <a:r>
              <a:rPr lang="en-US" altLang="en-US" sz="2400" i="1"/>
              <a:t>t</a:t>
            </a:r>
            <a:r>
              <a:rPr lang="en-US" altLang="en-US" sz="2400" baseline="-25000"/>
              <a:t>2</a:t>
            </a:r>
            <a:r>
              <a:rPr lang="en-US" altLang="en-US" sz="2400"/>
              <a:t>),…, </a:t>
            </a:r>
            <a:r>
              <a:rPr lang="en-US" altLang="en-US" sz="2400" i="1"/>
              <a:t>X</a:t>
            </a:r>
            <a:r>
              <a:rPr lang="en-US" altLang="en-US" sz="2400"/>
              <a:t>(</a:t>
            </a:r>
            <a:r>
              <a:rPr lang="en-US" altLang="en-US" sz="2400" i="1"/>
              <a:t>t</a:t>
            </a:r>
            <a:r>
              <a:rPr lang="en-US" altLang="en-US" sz="2400" i="1" baseline="-25000"/>
              <a:t>k</a:t>
            </a:r>
            <a:r>
              <a:rPr lang="en-US" altLang="en-US" sz="2400"/>
              <a:t>)- </a:t>
            </a:r>
            <a:r>
              <a:rPr lang="en-US" altLang="en-US" sz="2400" i="1"/>
              <a:t>X</a:t>
            </a:r>
            <a:r>
              <a:rPr lang="en-US" altLang="en-US" sz="2400"/>
              <a:t>(</a:t>
            </a:r>
            <a:r>
              <a:rPr lang="en-US" altLang="en-US" sz="2400" i="1"/>
              <a:t>t</a:t>
            </a:r>
            <a:r>
              <a:rPr lang="en-US" altLang="en-US" sz="2400" i="1" baseline="-25000"/>
              <a:t>k-</a:t>
            </a:r>
            <a:r>
              <a:rPr lang="en-US" altLang="en-US" sz="2400" baseline="-25000"/>
              <a:t>1</a:t>
            </a:r>
            <a:r>
              <a:rPr lang="en-US" altLang="en-US" sz="2400"/>
              <a:t>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are independent.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e.g. A running sub-total.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Footer Placeholder 3">
            <a:extLst>
              <a:ext uri="{FF2B5EF4-FFF2-40B4-BE49-F238E27FC236}">
                <a16:creationId xmlns:a16="http://schemas.microsoft.com/office/drawing/2014/main" id="{9D736881-63F3-4437-A176-1F3D9F6693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343088C0-AB44-4D90-84E5-246F90D8D8BA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371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/>
              <a:t>Random Processes</a:t>
            </a:r>
            <a:endParaRPr lang="en-US" altLang="en-US" sz="2400"/>
          </a:p>
        </p:txBody>
      </p:sp>
      <p:sp>
        <p:nvSpPr>
          <p:cNvPr id="12292" name="WordArt 3">
            <a:extLst>
              <a:ext uri="{FF2B5EF4-FFF2-40B4-BE49-F238E27FC236}">
                <a16:creationId xmlns:a16="http://schemas.microsoft.com/office/drawing/2014/main" id="{5957B6BF-338D-4B2F-9C5F-54007272A07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90600" y="381000"/>
            <a:ext cx="7543800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Random Processes</a:t>
            </a:r>
          </a:p>
        </p:txBody>
      </p:sp>
      <p:sp>
        <p:nvSpPr>
          <p:cNvPr id="12293" name="Text Box 5">
            <a:extLst>
              <a:ext uri="{FF2B5EF4-FFF2-40B4-BE49-F238E27FC236}">
                <a16:creationId xmlns:a16="http://schemas.microsoft.com/office/drawing/2014/main" id="{1132A456-A47F-432F-B748-4F372B8687A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6575" y="1371600"/>
            <a:ext cx="7997825" cy="13700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400" b="1" dirty="0">
                <a:solidFill>
                  <a:srgbClr val="FF0000"/>
                </a:solidFill>
              </a:rPr>
              <a:t>Independent Increments</a:t>
            </a:r>
            <a:r>
              <a:rPr lang="en-US" altLang="en-US" sz="2400" dirty="0"/>
              <a:t> e.g. A running sub-total of gaussian RV’s is a </a:t>
            </a:r>
            <a:r>
              <a:rPr lang="en-US" altLang="en-US" sz="2400" i="1" dirty="0">
                <a:solidFill>
                  <a:srgbClr val="0033CC"/>
                </a:solidFill>
              </a:rPr>
              <a:t>Wiener process</a:t>
            </a:r>
            <a:r>
              <a:rPr lang="en-US" altLang="en-US" sz="2400" dirty="0"/>
              <a:t>.  Below, we use N(0,1).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400" dirty="0"/>
              <a:t>Random walk - used in stock market models.</a:t>
            </a:r>
          </a:p>
        </p:txBody>
      </p:sp>
      <p:pic>
        <p:nvPicPr>
          <p:cNvPr id="12294" name="Picture 6">
            <a:extLst>
              <a:ext uri="{FF2B5EF4-FFF2-40B4-BE49-F238E27FC236}">
                <a16:creationId xmlns:a16="http://schemas.microsoft.com/office/drawing/2014/main" id="{00965A86-C2A9-4A88-BF85-A722B166B65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90600" y="2916238"/>
            <a:ext cx="7543800" cy="36909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Footer Placeholder 3">
            <a:extLst>
              <a:ext uri="{FF2B5EF4-FFF2-40B4-BE49-F238E27FC236}">
                <a16:creationId xmlns:a16="http://schemas.microsoft.com/office/drawing/2014/main" id="{414A5841-2C03-4EA6-BA51-F6E9A6C84C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sp>
        <p:nvSpPr>
          <p:cNvPr id="13315" name="WordArt 3">
            <a:extLst>
              <a:ext uri="{FF2B5EF4-FFF2-40B4-BE49-F238E27FC236}">
                <a16:creationId xmlns:a16="http://schemas.microsoft.com/office/drawing/2014/main" id="{611BD962-F4F7-49F0-9358-1DAEC483647D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90600" y="381000"/>
            <a:ext cx="7543800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Random Processes</a:t>
            </a:r>
          </a:p>
        </p:txBody>
      </p:sp>
      <p:sp>
        <p:nvSpPr>
          <p:cNvPr id="13316" name="Text Box 5">
            <a:extLst>
              <a:ext uri="{FF2B5EF4-FFF2-40B4-BE49-F238E27FC236}">
                <a16:creationId xmlns:a16="http://schemas.microsoft.com/office/drawing/2014/main" id="{47138C44-6CC4-4325-93C0-9FD8630E54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5113" y="1038225"/>
            <a:ext cx="8607425" cy="52038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2. </a:t>
            </a:r>
            <a:r>
              <a:rPr lang="en-US" altLang="en-US" sz="2400" i="1"/>
              <a:t>X</a:t>
            </a:r>
            <a:r>
              <a:rPr lang="en-US" altLang="en-US" sz="2400"/>
              <a:t>(</a:t>
            </a:r>
            <a:r>
              <a:rPr lang="en-US" altLang="en-US" sz="2400" i="1"/>
              <a:t>t</a:t>
            </a:r>
            <a:r>
              <a:rPr lang="en-US" altLang="en-US" sz="2400"/>
              <a:t>) is </a:t>
            </a:r>
            <a:r>
              <a:rPr lang="en-US" altLang="en-US" sz="2400" b="1">
                <a:solidFill>
                  <a:srgbClr val="FF0000"/>
                </a:solidFill>
              </a:rPr>
              <a:t>Markov </a:t>
            </a:r>
            <a:r>
              <a:rPr lang="en-US" altLang="en-US" sz="2400"/>
              <a:t>if </a:t>
            </a:r>
            <a:r>
              <a:rPr lang="en-US" altLang="en-US" sz="2400">
                <a:sym typeface="Symbol" panose="05050102010706020507" pitchFamily="18" charset="2"/>
              </a:rPr>
              <a:t></a:t>
            </a:r>
            <a:r>
              <a:rPr lang="en-US" altLang="en-US" sz="2400"/>
              <a:t> </a:t>
            </a:r>
            <a:r>
              <a:rPr lang="en-US" altLang="en-US" sz="2400" i="1"/>
              <a:t>k </a:t>
            </a:r>
            <a:r>
              <a:rPr lang="en-US" altLang="en-US" sz="2400"/>
              <a:t>and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/>
              <a:t>t</a:t>
            </a:r>
            <a:r>
              <a:rPr lang="en-US" altLang="en-US" sz="2400" baseline="-25000"/>
              <a:t>1 </a:t>
            </a:r>
            <a:r>
              <a:rPr lang="en-US" altLang="en-US" sz="2400"/>
              <a:t>&lt; </a:t>
            </a:r>
            <a:r>
              <a:rPr lang="en-US" altLang="en-US" sz="2400" i="1"/>
              <a:t>t</a:t>
            </a:r>
            <a:r>
              <a:rPr lang="en-US" altLang="en-US" sz="2400" baseline="-25000"/>
              <a:t>2</a:t>
            </a:r>
            <a:r>
              <a:rPr lang="en-US" altLang="en-US" sz="2400"/>
              <a:t>&lt; …&lt; </a:t>
            </a:r>
            <a:r>
              <a:rPr lang="en-US" altLang="en-US" sz="2400" i="1"/>
              <a:t>t</a:t>
            </a:r>
            <a:r>
              <a:rPr lang="en-US" altLang="en-US" sz="2400" baseline="-25000"/>
              <a:t>k </a:t>
            </a:r>
            <a:endParaRPr lang="en-US" altLang="en-US" sz="2400"/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accent2"/>
                </a:solidFill>
              </a:rPr>
              <a:t>if </a:t>
            </a:r>
            <a:r>
              <a:rPr lang="en-US" altLang="en-US" sz="2400" i="1">
                <a:solidFill>
                  <a:schemeClr val="accent2"/>
                </a:solidFill>
              </a:rPr>
              <a:t>X</a:t>
            </a:r>
            <a:r>
              <a:rPr lang="en-US" altLang="en-US" sz="2400">
                <a:solidFill>
                  <a:schemeClr val="accent2"/>
                </a:solidFill>
              </a:rPr>
              <a:t>(</a:t>
            </a:r>
            <a:r>
              <a:rPr lang="en-US" altLang="en-US" sz="2400" i="1">
                <a:solidFill>
                  <a:schemeClr val="accent2"/>
                </a:solidFill>
              </a:rPr>
              <a:t>t</a:t>
            </a:r>
            <a:r>
              <a:rPr lang="en-US" altLang="en-US" sz="2400">
                <a:solidFill>
                  <a:schemeClr val="accent2"/>
                </a:solidFill>
              </a:rPr>
              <a:t>) is discrete valued,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>
                <a:solidFill>
                  <a:schemeClr val="accent2"/>
                </a:solidFill>
              </a:rPr>
              <a:t>Pr[X</a:t>
            </a:r>
            <a:r>
              <a:rPr lang="en-US" altLang="en-US" sz="2400">
                <a:solidFill>
                  <a:schemeClr val="accent2"/>
                </a:solidFill>
              </a:rPr>
              <a:t>(</a:t>
            </a:r>
            <a:r>
              <a:rPr lang="en-US" altLang="en-US" sz="2400" i="1">
                <a:solidFill>
                  <a:schemeClr val="accent2"/>
                </a:solidFill>
              </a:rPr>
              <a:t>t</a:t>
            </a:r>
            <a:r>
              <a:rPr lang="en-US" altLang="en-US" sz="2400" baseline="-25000">
                <a:solidFill>
                  <a:schemeClr val="accent2"/>
                </a:solidFill>
              </a:rPr>
              <a:t>k</a:t>
            </a:r>
            <a:r>
              <a:rPr lang="en-US" altLang="en-US" sz="2400">
                <a:solidFill>
                  <a:schemeClr val="accent2"/>
                </a:solidFill>
              </a:rPr>
              <a:t>)= </a:t>
            </a:r>
            <a:r>
              <a:rPr lang="en-US" altLang="en-US" sz="2400" i="1">
                <a:solidFill>
                  <a:schemeClr val="accent2"/>
                </a:solidFill>
              </a:rPr>
              <a:t>x</a:t>
            </a:r>
            <a:r>
              <a:rPr lang="en-US" altLang="en-US" sz="2400" baseline="-25000">
                <a:solidFill>
                  <a:schemeClr val="accent2"/>
                </a:solidFill>
              </a:rPr>
              <a:t>k</a:t>
            </a:r>
            <a:r>
              <a:rPr lang="en-US" altLang="en-US" sz="2400">
                <a:solidFill>
                  <a:schemeClr val="accent2"/>
                </a:solidFill>
              </a:rPr>
              <a:t> | </a:t>
            </a:r>
            <a:r>
              <a:rPr lang="en-US" altLang="en-US" sz="2400" i="1">
                <a:solidFill>
                  <a:schemeClr val="accent2"/>
                </a:solidFill>
              </a:rPr>
              <a:t>X</a:t>
            </a:r>
            <a:r>
              <a:rPr lang="en-US" altLang="en-US" sz="2400">
                <a:solidFill>
                  <a:schemeClr val="accent2"/>
                </a:solidFill>
              </a:rPr>
              <a:t>(</a:t>
            </a:r>
            <a:r>
              <a:rPr lang="en-US" altLang="en-US" sz="2400" i="1">
                <a:solidFill>
                  <a:schemeClr val="accent2"/>
                </a:solidFill>
              </a:rPr>
              <a:t>t</a:t>
            </a:r>
            <a:r>
              <a:rPr lang="en-US" altLang="en-US" sz="2400" baseline="-25000">
                <a:solidFill>
                  <a:schemeClr val="accent2"/>
                </a:solidFill>
              </a:rPr>
              <a:t>k-1</a:t>
            </a:r>
            <a:r>
              <a:rPr lang="en-US" altLang="en-US" sz="2400">
                <a:solidFill>
                  <a:schemeClr val="accent2"/>
                </a:solidFill>
              </a:rPr>
              <a:t>)]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chemeClr val="accent2"/>
                </a:solidFill>
              </a:rPr>
              <a:t>= </a:t>
            </a:r>
            <a:r>
              <a:rPr lang="en-US" altLang="en-US" sz="2400" i="1">
                <a:solidFill>
                  <a:schemeClr val="accent2"/>
                </a:solidFill>
              </a:rPr>
              <a:t>Pr[X</a:t>
            </a:r>
            <a:r>
              <a:rPr lang="en-US" altLang="en-US" sz="2400">
                <a:solidFill>
                  <a:schemeClr val="accent2"/>
                </a:solidFill>
              </a:rPr>
              <a:t>(</a:t>
            </a:r>
            <a:r>
              <a:rPr lang="en-US" altLang="en-US" sz="2400" i="1">
                <a:solidFill>
                  <a:schemeClr val="accent2"/>
                </a:solidFill>
              </a:rPr>
              <a:t>t</a:t>
            </a:r>
            <a:r>
              <a:rPr lang="en-US" altLang="en-US" sz="2400" baseline="-25000">
                <a:solidFill>
                  <a:schemeClr val="accent2"/>
                </a:solidFill>
              </a:rPr>
              <a:t>k</a:t>
            </a:r>
            <a:r>
              <a:rPr lang="en-US" altLang="en-US" sz="2400">
                <a:solidFill>
                  <a:schemeClr val="accent2"/>
                </a:solidFill>
              </a:rPr>
              <a:t>)= </a:t>
            </a:r>
            <a:r>
              <a:rPr lang="en-US" altLang="en-US" sz="2400" i="1">
                <a:solidFill>
                  <a:schemeClr val="accent2"/>
                </a:solidFill>
              </a:rPr>
              <a:t>x</a:t>
            </a:r>
            <a:r>
              <a:rPr lang="en-US" altLang="en-US" sz="2400" baseline="-25000">
                <a:solidFill>
                  <a:schemeClr val="accent2"/>
                </a:solidFill>
              </a:rPr>
              <a:t>k</a:t>
            </a:r>
            <a:r>
              <a:rPr lang="en-US" altLang="en-US" sz="2400">
                <a:solidFill>
                  <a:schemeClr val="accent2"/>
                </a:solidFill>
              </a:rPr>
              <a:t> | </a:t>
            </a:r>
            <a:r>
              <a:rPr lang="en-US" altLang="en-US" sz="2400" i="1">
                <a:solidFill>
                  <a:schemeClr val="accent2"/>
                </a:solidFill>
              </a:rPr>
              <a:t>X</a:t>
            </a:r>
            <a:r>
              <a:rPr lang="en-US" altLang="en-US" sz="2400">
                <a:solidFill>
                  <a:schemeClr val="accent2"/>
                </a:solidFill>
              </a:rPr>
              <a:t>(</a:t>
            </a:r>
            <a:r>
              <a:rPr lang="en-US" altLang="en-US" sz="2400" i="1">
                <a:solidFill>
                  <a:schemeClr val="accent2"/>
                </a:solidFill>
              </a:rPr>
              <a:t>t</a:t>
            </a:r>
            <a:r>
              <a:rPr lang="en-US" altLang="en-US" sz="2400" baseline="-25000">
                <a:solidFill>
                  <a:schemeClr val="accent2"/>
                </a:solidFill>
              </a:rPr>
              <a:t>k-1</a:t>
            </a:r>
            <a:r>
              <a:rPr lang="en-US" altLang="en-US" sz="2400">
                <a:solidFill>
                  <a:schemeClr val="accent2"/>
                </a:solidFill>
              </a:rPr>
              <a:t>)= </a:t>
            </a:r>
            <a:r>
              <a:rPr lang="en-US" altLang="en-US" sz="2400" i="1">
                <a:solidFill>
                  <a:schemeClr val="accent2"/>
                </a:solidFill>
              </a:rPr>
              <a:t>x</a:t>
            </a:r>
            <a:r>
              <a:rPr lang="en-US" altLang="en-US" sz="2400" baseline="-25000">
                <a:solidFill>
                  <a:schemeClr val="accent2"/>
                </a:solidFill>
              </a:rPr>
              <a:t>k-1</a:t>
            </a:r>
            <a:r>
              <a:rPr lang="en-US" altLang="en-US" sz="2400">
                <a:solidFill>
                  <a:schemeClr val="accent2"/>
                </a:solidFill>
              </a:rPr>
              <a:t>, </a:t>
            </a:r>
            <a:r>
              <a:rPr lang="en-US" altLang="en-US" sz="2400" i="1">
                <a:solidFill>
                  <a:schemeClr val="accent2"/>
                </a:solidFill>
              </a:rPr>
              <a:t>X</a:t>
            </a:r>
            <a:r>
              <a:rPr lang="en-US" altLang="en-US" sz="2400">
                <a:solidFill>
                  <a:schemeClr val="accent2"/>
                </a:solidFill>
              </a:rPr>
              <a:t>(</a:t>
            </a:r>
            <a:r>
              <a:rPr lang="en-US" altLang="en-US" sz="2400" i="1">
                <a:solidFill>
                  <a:schemeClr val="accent2"/>
                </a:solidFill>
              </a:rPr>
              <a:t>t</a:t>
            </a:r>
            <a:r>
              <a:rPr lang="en-US" altLang="en-US" sz="2400" baseline="-25000">
                <a:solidFill>
                  <a:schemeClr val="accent2"/>
                </a:solidFill>
              </a:rPr>
              <a:t>k-2</a:t>
            </a:r>
            <a:r>
              <a:rPr lang="en-US" altLang="en-US" sz="2400">
                <a:solidFill>
                  <a:schemeClr val="accent2"/>
                </a:solidFill>
              </a:rPr>
              <a:t>)= </a:t>
            </a:r>
            <a:r>
              <a:rPr lang="en-US" altLang="en-US" sz="2400" i="1">
                <a:solidFill>
                  <a:schemeClr val="accent2"/>
                </a:solidFill>
              </a:rPr>
              <a:t>x</a:t>
            </a:r>
            <a:r>
              <a:rPr lang="en-US" altLang="en-US" sz="2400" baseline="-25000">
                <a:solidFill>
                  <a:schemeClr val="accent2"/>
                </a:solidFill>
              </a:rPr>
              <a:t>k-2</a:t>
            </a:r>
            <a:r>
              <a:rPr lang="en-US" altLang="en-US" sz="2400">
                <a:solidFill>
                  <a:schemeClr val="accent2"/>
                </a:solidFill>
              </a:rPr>
              <a:t>,…, </a:t>
            </a:r>
            <a:r>
              <a:rPr lang="en-US" altLang="en-US" sz="2400" i="1">
                <a:solidFill>
                  <a:schemeClr val="accent2"/>
                </a:solidFill>
              </a:rPr>
              <a:t>X</a:t>
            </a:r>
            <a:r>
              <a:rPr lang="en-US" altLang="en-US" sz="2400">
                <a:solidFill>
                  <a:schemeClr val="accent2"/>
                </a:solidFill>
              </a:rPr>
              <a:t>(</a:t>
            </a:r>
            <a:r>
              <a:rPr lang="en-US" altLang="en-US" sz="2400" i="1">
                <a:solidFill>
                  <a:schemeClr val="accent2"/>
                </a:solidFill>
              </a:rPr>
              <a:t>t</a:t>
            </a:r>
            <a:r>
              <a:rPr lang="en-US" altLang="en-US" sz="2400" baseline="-25000">
                <a:solidFill>
                  <a:schemeClr val="accent2"/>
                </a:solidFill>
              </a:rPr>
              <a:t>1</a:t>
            </a:r>
            <a:r>
              <a:rPr lang="en-US" altLang="en-US" sz="2400">
                <a:solidFill>
                  <a:schemeClr val="accent2"/>
                </a:solidFill>
              </a:rPr>
              <a:t>)= </a:t>
            </a:r>
            <a:r>
              <a:rPr lang="en-US" altLang="en-US" sz="2400" i="1">
                <a:solidFill>
                  <a:schemeClr val="accent2"/>
                </a:solidFill>
              </a:rPr>
              <a:t>x</a:t>
            </a:r>
            <a:r>
              <a:rPr lang="en-US" altLang="en-US" sz="2400" baseline="-25000">
                <a:solidFill>
                  <a:schemeClr val="accent2"/>
                </a:solidFill>
              </a:rPr>
              <a:t>1</a:t>
            </a:r>
            <a:r>
              <a:rPr lang="en-US" altLang="en-US" sz="2400">
                <a:solidFill>
                  <a:schemeClr val="accent2"/>
                </a:solidFill>
              </a:rPr>
              <a:t>]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CC00"/>
                </a:solidFill>
              </a:rPr>
              <a:t>and if </a:t>
            </a:r>
            <a:r>
              <a:rPr lang="en-US" altLang="en-US" sz="2400" i="1">
                <a:solidFill>
                  <a:srgbClr val="00CC00"/>
                </a:solidFill>
              </a:rPr>
              <a:t>X</a:t>
            </a:r>
            <a:r>
              <a:rPr lang="en-US" altLang="en-US" sz="2400">
                <a:solidFill>
                  <a:srgbClr val="00CC00"/>
                </a:solidFill>
              </a:rPr>
              <a:t>(</a:t>
            </a:r>
            <a:r>
              <a:rPr lang="en-US" altLang="en-US" sz="2400" i="1">
                <a:solidFill>
                  <a:srgbClr val="00CC00"/>
                </a:solidFill>
              </a:rPr>
              <a:t>t</a:t>
            </a:r>
            <a:r>
              <a:rPr lang="en-US" altLang="en-US" sz="2400">
                <a:solidFill>
                  <a:srgbClr val="00CC00"/>
                </a:solidFill>
              </a:rPr>
              <a:t>) is continuous valued,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>
                <a:solidFill>
                  <a:srgbClr val="00CC00"/>
                </a:solidFill>
              </a:rPr>
              <a:t>f </a:t>
            </a:r>
            <a:r>
              <a:rPr lang="en-US" altLang="en-US" sz="2400" i="1" baseline="-25000">
                <a:solidFill>
                  <a:srgbClr val="00CC00"/>
                </a:solidFill>
              </a:rPr>
              <a:t>X</a:t>
            </a:r>
            <a:r>
              <a:rPr lang="en-US" altLang="en-US" sz="2400" baseline="-25000">
                <a:solidFill>
                  <a:srgbClr val="00CC00"/>
                </a:solidFill>
              </a:rPr>
              <a:t>(</a:t>
            </a:r>
            <a:r>
              <a:rPr lang="en-US" altLang="en-US" sz="2400" i="1" baseline="-25000">
                <a:solidFill>
                  <a:srgbClr val="00CC00"/>
                </a:solidFill>
              </a:rPr>
              <a:t>t</a:t>
            </a:r>
            <a:r>
              <a:rPr lang="en-US" altLang="en-US" sz="1800" i="1" baseline="-25000">
                <a:solidFill>
                  <a:srgbClr val="00CC00"/>
                </a:solidFill>
              </a:rPr>
              <a:t>k</a:t>
            </a:r>
            <a:r>
              <a:rPr lang="en-US" altLang="en-US" sz="2400" baseline="-25000">
                <a:solidFill>
                  <a:srgbClr val="00CC00"/>
                </a:solidFill>
              </a:rPr>
              <a:t>)</a:t>
            </a:r>
            <a:r>
              <a:rPr lang="en-US" altLang="en-US" sz="2400">
                <a:solidFill>
                  <a:srgbClr val="00CC00"/>
                </a:solidFill>
              </a:rPr>
              <a:t> </a:t>
            </a:r>
            <a:r>
              <a:rPr lang="en-US" altLang="en-US" sz="2400" i="1">
                <a:solidFill>
                  <a:srgbClr val="00CC00"/>
                </a:solidFill>
              </a:rPr>
              <a:t>(x</a:t>
            </a:r>
            <a:r>
              <a:rPr lang="en-US" altLang="en-US" sz="2400" baseline="-25000">
                <a:solidFill>
                  <a:srgbClr val="00CC00"/>
                </a:solidFill>
              </a:rPr>
              <a:t>k</a:t>
            </a:r>
            <a:r>
              <a:rPr lang="en-US" altLang="en-US" sz="2400">
                <a:solidFill>
                  <a:srgbClr val="00CC00"/>
                </a:solidFill>
              </a:rPr>
              <a:t> | </a:t>
            </a:r>
            <a:r>
              <a:rPr lang="en-US" altLang="en-US" sz="2400" i="1">
                <a:solidFill>
                  <a:srgbClr val="00CC00"/>
                </a:solidFill>
              </a:rPr>
              <a:t>X</a:t>
            </a:r>
            <a:r>
              <a:rPr lang="en-US" altLang="en-US" sz="2400">
                <a:solidFill>
                  <a:srgbClr val="00CC00"/>
                </a:solidFill>
              </a:rPr>
              <a:t>(</a:t>
            </a:r>
            <a:r>
              <a:rPr lang="en-US" altLang="en-US" sz="2400" i="1">
                <a:solidFill>
                  <a:srgbClr val="00CC00"/>
                </a:solidFill>
              </a:rPr>
              <a:t>t</a:t>
            </a:r>
            <a:r>
              <a:rPr lang="en-US" altLang="en-US" sz="2400" baseline="-25000">
                <a:solidFill>
                  <a:srgbClr val="00CC00"/>
                </a:solidFill>
              </a:rPr>
              <a:t>k-1</a:t>
            </a:r>
            <a:r>
              <a:rPr lang="en-US" altLang="en-US" sz="2400">
                <a:solidFill>
                  <a:srgbClr val="00CC00"/>
                </a:solidFill>
              </a:rPr>
              <a:t>)]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n-US" altLang="en-US" sz="2400">
                <a:solidFill>
                  <a:srgbClr val="00CC00"/>
                </a:solidFill>
              </a:rPr>
              <a:t>= </a:t>
            </a:r>
            <a:r>
              <a:rPr lang="en-US" altLang="en-US" sz="2400" i="1">
                <a:solidFill>
                  <a:srgbClr val="00CC00"/>
                </a:solidFill>
              </a:rPr>
              <a:t>f </a:t>
            </a:r>
            <a:r>
              <a:rPr lang="en-US" altLang="en-US" sz="2400" i="1" baseline="-25000">
                <a:solidFill>
                  <a:srgbClr val="00CC00"/>
                </a:solidFill>
              </a:rPr>
              <a:t>X</a:t>
            </a:r>
            <a:r>
              <a:rPr lang="en-US" altLang="en-US" sz="2400" baseline="-25000">
                <a:solidFill>
                  <a:srgbClr val="00CC00"/>
                </a:solidFill>
              </a:rPr>
              <a:t>(</a:t>
            </a:r>
            <a:r>
              <a:rPr lang="en-US" altLang="en-US" sz="2400" i="1" baseline="-25000">
                <a:solidFill>
                  <a:srgbClr val="00CC00"/>
                </a:solidFill>
              </a:rPr>
              <a:t>t</a:t>
            </a:r>
            <a:r>
              <a:rPr lang="en-US" altLang="en-US" sz="1800" i="1" baseline="-25000">
                <a:solidFill>
                  <a:srgbClr val="00CC00"/>
                </a:solidFill>
              </a:rPr>
              <a:t>k</a:t>
            </a:r>
            <a:r>
              <a:rPr lang="en-US" altLang="en-US" sz="2400" baseline="-25000">
                <a:solidFill>
                  <a:srgbClr val="00CC00"/>
                </a:solidFill>
              </a:rPr>
              <a:t>)</a:t>
            </a:r>
            <a:r>
              <a:rPr lang="en-US" altLang="en-US" sz="2400">
                <a:solidFill>
                  <a:srgbClr val="00CC00"/>
                </a:solidFill>
              </a:rPr>
              <a:t> </a:t>
            </a:r>
            <a:r>
              <a:rPr lang="en-US" altLang="en-US" sz="2400" i="1">
                <a:solidFill>
                  <a:srgbClr val="00CC00"/>
                </a:solidFill>
              </a:rPr>
              <a:t>(x</a:t>
            </a:r>
            <a:r>
              <a:rPr lang="en-US" altLang="en-US" sz="2400" baseline="-25000">
                <a:solidFill>
                  <a:srgbClr val="00CC00"/>
                </a:solidFill>
              </a:rPr>
              <a:t>k</a:t>
            </a:r>
            <a:r>
              <a:rPr lang="en-US" altLang="en-US" sz="2400">
                <a:solidFill>
                  <a:srgbClr val="00CC00"/>
                </a:solidFill>
              </a:rPr>
              <a:t> | </a:t>
            </a:r>
            <a:r>
              <a:rPr lang="en-US" altLang="en-US" sz="2400" i="1">
                <a:solidFill>
                  <a:srgbClr val="00CC00"/>
                </a:solidFill>
              </a:rPr>
              <a:t>X</a:t>
            </a:r>
            <a:r>
              <a:rPr lang="en-US" altLang="en-US" sz="2400">
                <a:solidFill>
                  <a:srgbClr val="00CC00"/>
                </a:solidFill>
              </a:rPr>
              <a:t>(</a:t>
            </a:r>
            <a:r>
              <a:rPr lang="en-US" altLang="en-US" sz="2400" i="1">
                <a:solidFill>
                  <a:srgbClr val="00CC00"/>
                </a:solidFill>
              </a:rPr>
              <a:t>t</a:t>
            </a:r>
            <a:r>
              <a:rPr lang="en-US" altLang="en-US" sz="2400" baseline="-25000">
                <a:solidFill>
                  <a:srgbClr val="00CC00"/>
                </a:solidFill>
              </a:rPr>
              <a:t>k-1</a:t>
            </a:r>
            <a:r>
              <a:rPr lang="en-US" altLang="en-US" sz="2400">
                <a:solidFill>
                  <a:srgbClr val="00CC00"/>
                </a:solidFill>
              </a:rPr>
              <a:t>)= </a:t>
            </a:r>
            <a:r>
              <a:rPr lang="en-US" altLang="en-US" sz="2400" i="1">
                <a:solidFill>
                  <a:srgbClr val="00CC00"/>
                </a:solidFill>
              </a:rPr>
              <a:t>x</a:t>
            </a:r>
            <a:r>
              <a:rPr lang="en-US" altLang="en-US" sz="2400" baseline="-25000">
                <a:solidFill>
                  <a:srgbClr val="00CC00"/>
                </a:solidFill>
              </a:rPr>
              <a:t>k-1</a:t>
            </a:r>
            <a:r>
              <a:rPr lang="en-US" altLang="en-US" sz="2400">
                <a:solidFill>
                  <a:srgbClr val="00CC00"/>
                </a:solidFill>
              </a:rPr>
              <a:t>, </a:t>
            </a:r>
            <a:r>
              <a:rPr lang="en-US" altLang="en-US" sz="2400" i="1">
                <a:solidFill>
                  <a:srgbClr val="00CC00"/>
                </a:solidFill>
              </a:rPr>
              <a:t>X</a:t>
            </a:r>
            <a:r>
              <a:rPr lang="en-US" altLang="en-US" sz="2400">
                <a:solidFill>
                  <a:srgbClr val="00CC00"/>
                </a:solidFill>
              </a:rPr>
              <a:t>(</a:t>
            </a:r>
            <a:r>
              <a:rPr lang="en-US" altLang="en-US" sz="2400" i="1">
                <a:solidFill>
                  <a:srgbClr val="00CC00"/>
                </a:solidFill>
              </a:rPr>
              <a:t>t</a:t>
            </a:r>
            <a:r>
              <a:rPr lang="en-US" altLang="en-US" sz="2400" baseline="-25000">
                <a:solidFill>
                  <a:srgbClr val="00CC00"/>
                </a:solidFill>
              </a:rPr>
              <a:t>k-2</a:t>
            </a:r>
            <a:r>
              <a:rPr lang="en-US" altLang="en-US" sz="2400">
                <a:solidFill>
                  <a:srgbClr val="00CC00"/>
                </a:solidFill>
              </a:rPr>
              <a:t>)= </a:t>
            </a:r>
            <a:r>
              <a:rPr lang="en-US" altLang="en-US" sz="2400" i="1">
                <a:solidFill>
                  <a:srgbClr val="00CC00"/>
                </a:solidFill>
              </a:rPr>
              <a:t>x</a:t>
            </a:r>
            <a:r>
              <a:rPr lang="en-US" altLang="en-US" sz="2400" baseline="-25000">
                <a:solidFill>
                  <a:srgbClr val="00CC00"/>
                </a:solidFill>
              </a:rPr>
              <a:t>k-2</a:t>
            </a:r>
            <a:r>
              <a:rPr lang="en-US" altLang="en-US" sz="2400">
                <a:solidFill>
                  <a:srgbClr val="00CC00"/>
                </a:solidFill>
              </a:rPr>
              <a:t>,…, </a:t>
            </a:r>
            <a:r>
              <a:rPr lang="en-US" altLang="en-US" sz="2400" i="1">
                <a:solidFill>
                  <a:srgbClr val="00CC00"/>
                </a:solidFill>
              </a:rPr>
              <a:t>X</a:t>
            </a:r>
            <a:r>
              <a:rPr lang="en-US" altLang="en-US" sz="2400">
                <a:solidFill>
                  <a:srgbClr val="00CC00"/>
                </a:solidFill>
              </a:rPr>
              <a:t>(</a:t>
            </a:r>
            <a:r>
              <a:rPr lang="en-US" altLang="en-US" sz="2400" i="1">
                <a:solidFill>
                  <a:srgbClr val="00CC00"/>
                </a:solidFill>
              </a:rPr>
              <a:t>t</a:t>
            </a:r>
            <a:r>
              <a:rPr lang="en-US" altLang="en-US" sz="2400" baseline="-25000">
                <a:solidFill>
                  <a:srgbClr val="00CC00"/>
                </a:solidFill>
              </a:rPr>
              <a:t>1</a:t>
            </a:r>
            <a:r>
              <a:rPr lang="en-US" altLang="en-US" sz="2400">
                <a:solidFill>
                  <a:srgbClr val="00CC00"/>
                </a:solidFill>
              </a:rPr>
              <a:t>)= </a:t>
            </a:r>
            <a:r>
              <a:rPr lang="en-US" altLang="en-US" sz="2400" i="1">
                <a:solidFill>
                  <a:srgbClr val="00CC00"/>
                </a:solidFill>
              </a:rPr>
              <a:t>x</a:t>
            </a:r>
            <a:r>
              <a:rPr lang="en-US" altLang="en-US" sz="2400" baseline="-25000">
                <a:solidFill>
                  <a:srgbClr val="00CC00"/>
                </a:solidFill>
              </a:rPr>
              <a:t>1</a:t>
            </a:r>
            <a:r>
              <a:rPr lang="en-US" altLang="en-US" sz="2400">
                <a:solidFill>
                  <a:srgbClr val="00CC00"/>
                </a:solidFill>
              </a:rPr>
              <a:t>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Knowing the most recent past tells you as much as knowing your entire history.  Example: All </a:t>
            </a:r>
            <a:r>
              <a:rPr lang="en-US" altLang="en-US" sz="2400">
                <a:solidFill>
                  <a:srgbClr val="FF0000"/>
                </a:solidFill>
              </a:rPr>
              <a:t>Independent Incremental</a:t>
            </a:r>
            <a:r>
              <a:rPr lang="en-US" altLang="en-US" sz="2400"/>
              <a:t> RP’s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>
            <a:extLst>
              <a:ext uri="{FF2B5EF4-FFF2-40B4-BE49-F238E27FC236}">
                <a16:creationId xmlns:a16="http://schemas.microsoft.com/office/drawing/2014/main" id="{CABBBE31-976B-4349-822F-EF32512E8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sp>
        <p:nvSpPr>
          <p:cNvPr id="3075" name="Rectangle 2">
            <a:extLst>
              <a:ext uri="{FF2B5EF4-FFF2-40B4-BE49-F238E27FC236}">
                <a16:creationId xmlns:a16="http://schemas.microsoft.com/office/drawing/2014/main" id="{A97EF52E-248D-47E0-8250-1B402CB309EE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371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/>
              <a:t>Random Processes</a:t>
            </a:r>
            <a:endParaRPr lang="en-US" altLang="en-US" sz="2400"/>
          </a:p>
        </p:txBody>
      </p:sp>
      <p:sp>
        <p:nvSpPr>
          <p:cNvPr id="3076" name="WordArt 4">
            <a:extLst>
              <a:ext uri="{FF2B5EF4-FFF2-40B4-BE49-F238E27FC236}">
                <a16:creationId xmlns:a16="http://schemas.microsoft.com/office/drawing/2014/main" id="{EC62B1E9-72BC-421E-899C-5400A17E1CD9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90600" y="381000"/>
            <a:ext cx="7543800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Random Processes</a:t>
            </a:r>
          </a:p>
        </p:txBody>
      </p:sp>
      <p:sp>
        <p:nvSpPr>
          <p:cNvPr id="3077" name="Text Box 5">
            <a:extLst>
              <a:ext uri="{FF2B5EF4-FFF2-40B4-BE49-F238E27FC236}">
                <a16:creationId xmlns:a16="http://schemas.microsoft.com/office/drawing/2014/main" id="{80803350-AB06-4506-87C5-5578BCB8A99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371600"/>
            <a:ext cx="80772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A Random process, </a:t>
            </a:r>
            <a:r>
              <a:rPr lang="en-US" altLang="en-US" sz="2800" i="1"/>
              <a:t>X</a:t>
            </a:r>
            <a:r>
              <a:rPr lang="en-US" altLang="en-US" sz="2800"/>
              <a:t>(</a:t>
            </a:r>
            <a:r>
              <a:rPr lang="en-US" altLang="en-US" sz="2800" i="1"/>
              <a:t>t</a:t>
            </a:r>
            <a:r>
              <a:rPr lang="en-US" altLang="en-US" sz="2800"/>
              <a:t>), is a random variable as a function of time.  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In discrete time, the process is </a:t>
            </a:r>
            <a:r>
              <a:rPr lang="en-US" altLang="en-US" sz="2800" i="1"/>
              <a:t>X</a:t>
            </a:r>
            <a:r>
              <a:rPr lang="en-US" altLang="en-US" sz="2800"/>
              <a:t>[</a:t>
            </a:r>
            <a:r>
              <a:rPr lang="en-US" altLang="en-US" sz="2800" i="1"/>
              <a:t>n</a:t>
            </a:r>
            <a:r>
              <a:rPr lang="en-US" altLang="en-US" sz="2800"/>
              <a:t>]. </a:t>
            </a:r>
          </a:p>
        </p:txBody>
      </p:sp>
      <p:grpSp>
        <p:nvGrpSpPr>
          <p:cNvPr id="3078" name="Group 14">
            <a:extLst>
              <a:ext uri="{FF2B5EF4-FFF2-40B4-BE49-F238E27FC236}">
                <a16:creationId xmlns:a16="http://schemas.microsoft.com/office/drawing/2014/main" id="{08BFFB86-F80B-4479-8174-329709D1A5A0}"/>
              </a:ext>
            </a:extLst>
          </p:cNvPr>
          <p:cNvGrpSpPr>
            <a:grpSpLocks/>
          </p:cNvGrpSpPr>
          <p:nvPr/>
        </p:nvGrpSpPr>
        <p:grpSpPr bwMode="auto">
          <a:xfrm>
            <a:off x="417513" y="3352800"/>
            <a:ext cx="8404225" cy="2673350"/>
            <a:chOff x="263" y="2112"/>
            <a:chExt cx="5294" cy="1684"/>
          </a:xfrm>
        </p:grpSpPr>
        <p:pic>
          <p:nvPicPr>
            <p:cNvPr id="3079" name="Picture 6">
              <a:extLst>
                <a:ext uri="{FF2B5EF4-FFF2-40B4-BE49-F238E27FC236}">
                  <a16:creationId xmlns:a16="http://schemas.microsoft.com/office/drawing/2014/main" id="{B9134EBD-8C97-4F96-A20D-5E4E4FD7E05A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63" y="2112"/>
              <a:ext cx="5138" cy="168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3080" name="Text Box 7">
              <a:extLst>
                <a:ext uri="{FF2B5EF4-FFF2-40B4-BE49-F238E27FC236}">
                  <a16:creationId xmlns:a16="http://schemas.microsoft.com/office/drawing/2014/main" id="{104CCD0C-F9CF-4C1B-8C8F-44C58BAAAB2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7" y="2212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X</a:t>
              </a:r>
              <a:r>
                <a:rPr lang="en-US" altLang="en-US" sz="2400"/>
                <a:t>(</a:t>
              </a:r>
              <a:r>
                <a:rPr lang="en-US" altLang="en-US" sz="2400" i="1"/>
                <a:t>t</a:t>
              </a:r>
              <a:r>
                <a:rPr lang="en-US" altLang="en-US" sz="2400"/>
                <a:t>)</a:t>
              </a:r>
            </a:p>
          </p:txBody>
        </p:sp>
        <p:grpSp>
          <p:nvGrpSpPr>
            <p:cNvPr id="3081" name="Group 13">
              <a:extLst>
                <a:ext uri="{FF2B5EF4-FFF2-40B4-BE49-F238E27FC236}">
                  <a16:creationId xmlns:a16="http://schemas.microsoft.com/office/drawing/2014/main" id="{09922DD4-00BA-45FD-907F-50AC1DCA15F8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767" y="2256"/>
              <a:ext cx="1292" cy="1344"/>
              <a:chOff x="2767" y="2256"/>
              <a:chExt cx="1292" cy="1344"/>
            </a:xfrm>
          </p:grpSpPr>
          <p:sp>
            <p:nvSpPr>
              <p:cNvPr id="3083" name="Line 8">
                <a:extLst>
                  <a:ext uri="{FF2B5EF4-FFF2-40B4-BE49-F238E27FC236}">
                    <a16:creationId xmlns:a16="http://schemas.microsoft.com/office/drawing/2014/main" id="{1A9F60A4-DFE0-4B90-AD24-61C5B138FECE}"/>
                  </a:ext>
                </a:extLst>
              </p:cNvPr>
              <p:cNvSpPr>
                <a:spLocks noChangeShapeType="1"/>
              </p:cNvSpPr>
              <p:nvPr/>
            </p:nvSpPr>
            <p:spPr bwMode="auto">
              <a:xfrm flipV="1">
                <a:off x="2839" y="2448"/>
                <a:ext cx="0" cy="1152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prstDash val="dash"/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3084" name="Oval 9">
                <a:extLst>
                  <a:ext uri="{FF2B5EF4-FFF2-40B4-BE49-F238E27FC236}">
                    <a16:creationId xmlns:a16="http://schemas.microsoft.com/office/drawing/2014/main" id="{1B23BBDA-31B8-4FC2-8380-E55466ED2DA7}"/>
                  </a:ext>
                </a:extLst>
              </p:cNvPr>
              <p:cNvSpPr>
                <a:spLocks noChangeArrowheads="1"/>
              </p:cNvSpPr>
              <p:nvPr/>
            </p:nvSpPr>
            <p:spPr bwMode="auto">
              <a:xfrm>
                <a:off x="2767" y="2376"/>
                <a:ext cx="144" cy="144"/>
              </a:xfrm>
              <a:prstGeom prst="ellipse">
                <a:avLst/>
              </a:prstGeom>
              <a:solidFill>
                <a:schemeClr val="accent2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0"/>
                  </a:spcBef>
                  <a:buFontTx/>
                  <a:buNone/>
                </a:pPr>
                <a:endParaRPr lang="en-US" altLang="en-US" sz="2400"/>
              </a:p>
            </p:txBody>
          </p:sp>
          <p:sp>
            <p:nvSpPr>
              <p:cNvPr id="3085" name="Text Box 10">
                <a:extLst>
                  <a:ext uri="{FF2B5EF4-FFF2-40B4-BE49-F238E27FC236}">
                    <a16:creationId xmlns:a16="http://schemas.microsoft.com/office/drawing/2014/main" id="{4614E53A-D5DD-4A32-AB2A-91BDACA338BB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3348" y="2256"/>
                <a:ext cx="711" cy="288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i="1">
                    <a:solidFill>
                      <a:srgbClr val="0033CC"/>
                    </a:solidFill>
                  </a:rPr>
                  <a:t>X</a:t>
                </a:r>
                <a:r>
                  <a:rPr lang="en-US" altLang="en-US" sz="2400">
                    <a:solidFill>
                      <a:srgbClr val="0033CC"/>
                    </a:solidFill>
                  </a:rPr>
                  <a:t>(</a:t>
                </a:r>
                <a:r>
                  <a:rPr lang="en-US" altLang="en-US" sz="2400" i="1">
                    <a:solidFill>
                      <a:srgbClr val="0033CC"/>
                    </a:solidFill>
                  </a:rPr>
                  <a:t>50</a:t>
                </a:r>
                <a:r>
                  <a:rPr lang="en-US" altLang="en-US" sz="2400">
                    <a:solidFill>
                      <a:srgbClr val="0033CC"/>
                    </a:solidFill>
                  </a:rPr>
                  <a:t>)</a:t>
                </a:r>
              </a:p>
            </p:txBody>
          </p:sp>
          <p:sp>
            <p:nvSpPr>
              <p:cNvPr id="3086" name="Freeform 11">
                <a:extLst>
                  <a:ext uri="{FF2B5EF4-FFF2-40B4-BE49-F238E27FC236}">
                    <a16:creationId xmlns:a16="http://schemas.microsoft.com/office/drawing/2014/main" id="{7F018837-D961-4DBB-A575-AC4DFA72ED87}"/>
                  </a:ext>
                </a:extLst>
              </p:cNvPr>
              <p:cNvSpPr>
                <a:spLocks/>
              </p:cNvSpPr>
              <p:nvPr/>
            </p:nvSpPr>
            <p:spPr bwMode="auto">
              <a:xfrm>
                <a:off x="2926" y="2258"/>
                <a:ext cx="457" cy="128"/>
              </a:xfrm>
              <a:custGeom>
                <a:avLst/>
                <a:gdLst>
                  <a:gd name="T0" fmla="*/ 457 w 457"/>
                  <a:gd name="T1" fmla="*/ 128 h 128"/>
                  <a:gd name="T2" fmla="*/ 228 w 457"/>
                  <a:gd name="T3" fmla="*/ 0 h 128"/>
                  <a:gd name="T4" fmla="*/ 0 w 457"/>
                  <a:gd name="T5" fmla="*/ 128 h 128"/>
                  <a:gd name="T6" fmla="*/ 0 60000 65536"/>
                  <a:gd name="T7" fmla="*/ 0 60000 65536"/>
                  <a:gd name="T8" fmla="*/ 0 60000 65536"/>
                </a:gdLst>
                <a:ahLst/>
                <a:cxnLst>
                  <a:cxn ang="T6">
                    <a:pos x="T0" y="T1"/>
                  </a:cxn>
                  <a:cxn ang="T7">
                    <a:pos x="T2" y="T3"/>
                  </a:cxn>
                  <a:cxn ang="T8">
                    <a:pos x="T4" y="T5"/>
                  </a:cxn>
                </a:cxnLst>
                <a:rect l="0" t="0" r="r" b="b"/>
                <a:pathLst>
                  <a:path w="457" h="128">
                    <a:moveTo>
                      <a:pt x="457" y="128"/>
                    </a:moveTo>
                    <a:cubicBezTo>
                      <a:pt x="380" y="64"/>
                      <a:pt x="304" y="0"/>
                      <a:pt x="228" y="0"/>
                    </a:cubicBezTo>
                    <a:cubicBezTo>
                      <a:pt x="152" y="0"/>
                      <a:pt x="76" y="64"/>
                      <a:pt x="0" y="128"/>
                    </a:cubicBezTo>
                  </a:path>
                </a:pathLst>
              </a:custGeom>
              <a:noFill/>
              <a:ln w="9525">
                <a:solidFill>
                  <a:srgbClr val="0033CC"/>
                </a:solidFill>
                <a:round/>
                <a:headEnd type="none" w="med" len="med"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3082" name="Text Box 12">
              <a:extLst>
                <a:ext uri="{FF2B5EF4-FFF2-40B4-BE49-F238E27FC236}">
                  <a16:creationId xmlns:a16="http://schemas.microsoft.com/office/drawing/2014/main" id="{7729044F-A01F-4030-89D9-0B4579E8F82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5029" y="3323"/>
              <a:ext cx="528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t</a:t>
              </a:r>
              <a:endParaRPr lang="en-US" altLang="en-US" sz="2400"/>
            </a:p>
          </p:txBody>
        </p:sp>
      </p:grp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Footer Placeholder 3">
            <a:extLst>
              <a:ext uri="{FF2B5EF4-FFF2-40B4-BE49-F238E27FC236}">
                <a16:creationId xmlns:a16="http://schemas.microsoft.com/office/drawing/2014/main" id="{8394E0F1-03CF-4A54-AA0E-878B48C2F8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pic>
        <p:nvPicPr>
          <p:cNvPr id="4099" name="Picture 13">
            <a:extLst>
              <a:ext uri="{FF2B5EF4-FFF2-40B4-BE49-F238E27FC236}">
                <a16:creationId xmlns:a16="http://schemas.microsoft.com/office/drawing/2014/main" id="{C89E7E62-8E47-4140-BCF3-AE0F62F73A47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7213" y="2936875"/>
            <a:ext cx="7999412" cy="3316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100" name="Rectangle 2">
            <a:extLst>
              <a:ext uri="{FF2B5EF4-FFF2-40B4-BE49-F238E27FC236}">
                <a16:creationId xmlns:a16="http://schemas.microsoft.com/office/drawing/2014/main" id="{375A73D7-FDFC-4E25-BFCD-B400DFA1FB6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371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/>
              <a:t>Random Processes</a:t>
            </a:r>
            <a:endParaRPr lang="en-US" altLang="en-US" sz="2400"/>
          </a:p>
        </p:txBody>
      </p:sp>
      <p:sp>
        <p:nvSpPr>
          <p:cNvPr id="4101" name="WordArt 3">
            <a:extLst>
              <a:ext uri="{FF2B5EF4-FFF2-40B4-BE49-F238E27FC236}">
                <a16:creationId xmlns:a16="http://schemas.microsoft.com/office/drawing/2014/main" id="{B2AF0513-F9A4-482A-A7E7-0450F6FC1D2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90600" y="381000"/>
            <a:ext cx="7543800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Random Processes</a:t>
            </a:r>
          </a:p>
        </p:txBody>
      </p:sp>
      <p:sp>
        <p:nvSpPr>
          <p:cNvPr id="4102" name="Text Box 4">
            <a:extLst>
              <a:ext uri="{FF2B5EF4-FFF2-40B4-BE49-F238E27FC236}">
                <a16:creationId xmlns:a16="http://schemas.microsoft.com/office/drawing/2014/main" id="{18EF6409-FBC7-48DA-B30D-84903ACB517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9600" y="1371600"/>
            <a:ext cx="8077200" cy="11604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Example: </a:t>
            </a:r>
            <a:r>
              <a:rPr lang="en-US" altLang="en-US" sz="2800" i="1"/>
              <a:t>X</a:t>
            </a:r>
            <a:r>
              <a:rPr lang="en-US" altLang="en-US" sz="2800"/>
              <a:t>(</a:t>
            </a:r>
            <a:r>
              <a:rPr lang="en-US" altLang="en-US" sz="2800" i="1"/>
              <a:t>t</a:t>
            </a:r>
            <a:r>
              <a:rPr lang="en-US" altLang="en-US" sz="2800"/>
              <a:t>) = </a:t>
            </a:r>
            <a:r>
              <a:rPr lang="en-US" altLang="en-US" sz="2800" i="1"/>
              <a:t>A</a:t>
            </a:r>
            <a:r>
              <a:rPr lang="en-US" altLang="en-US" sz="2800"/>
              <a:t> cos(</a:t>
            </a:r>
            <a:r>
              <a:rPr lang="en-US" altLang="en-US" sz="2800" i="1">
                <a:sym typeface="Symbol" panose="05050102010706020507" pitchFamily="18" charset="2"/>
              </a:rPr>
              <a:t> t</a:t>
            </a:r>
            <a:r>
              <a:rPr lang="en-US" altLang="en-US" sz="2800">
                <a:sym typeface="Symbol" panose="05050102010706020507" pitchFamily="18" charset="2"/>
              </a:rPr>
              <a:t>)</a:t>
            </a:r>
            <a:r>
              <a:rPr lang="en-US" altLang="en-US" sz="2800"/>
              <a:t>.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/>
              <a:t>A</a:t>
            </a:r>
            <a:r>
              <a:rPr lang="en-US" altLang="en-US" sz="2800"/>
              <a:t> ~ N(0,1); </a:t>
            </a:r>
            <a:r>
              <a:rPr lang="en-US" altLang="en-US" sz="2800" i="1">
                <a:sym typeface="Symbol" panose="05050102010706020507" pitchFamily="18" charset="2"/>
              </a:rPr>
              <a:t></a:t>
            </a:r>
            <a:r>
              <a:rPr lang="en-US" altLang="en-US" sz="2800"/>
              <a:t>  ~ uniform on (0,2</a:t>
            </a:r>
            <a:r>
              <a:rPr lang="en-US" altLang="en-US" sz="2800" i="1">
                <a:sym typeface="Symbol" panose="05050102010706020507" pitchFamily="18" charset="2"/>
              </a:rPr>
              <a:t></a:t>
            </a:r>
            <a:r>
              <a:rPr lang="en-US" altLang="en-US" sz="2800"/>
              <a:t>)</a:t>
            </a:r>
          </a:p>
        </p:txBody>
      </p:sp>
      <p:sp>
        <p:nvSpPr>
          <p:cNvPr id="4103" name="Text Box 6">
            <a:extLst>
              <a:ext uri="{FF2B5EF4-FFF2-40B4-BE49-F238E27FC236}">
                <a16:creationId xmlns:a16="http://schemas.microsoft.com/office/drawing/2014/main" id="{1B338CD8-5596-4A2F-9E23-8AF5D635D35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000625" y="3279775"/>
            <a:ext cx="12017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/>
              <a:t>X</a:t>
            </a:r>
            <a:r>
              <a:rPr lang="en-US" altLang="en-US" sz="2400"/>
              <a:t>(</a:t>
            </a:r>
            <a:r>
              <a:rPr lang="en-US" altLang="en-US" sz="2400" i="1"/>
              <a:t>t</a:t>
            </a:r>
            <a:r>
              <a:rPr lang="en-US" altLang="en-US" sz="2400"/>
              <a:t>)’s</a:t>
            </a:r>
          </a:p>
        </p:txBody>
      </p:sp>
      <p:sp>
        <p:nvSpPr>
          <p:cNvPr id="4104" name="Text Box 12">
            <a:extLst>
              <a:ext uri="{FF2B5EF4-FFF2-40B4-BE49-F238E27FC236}">
                <a16:creationId xmlns:a16="http://schemas.microsoft.com/office/drawing/2014/main" id="{A164876E-251D-440E-8B5A-732A3C5412E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954963" y="5797550"/>
            <a:ext cx="838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 i="1"/>
              <a:t>t</a:t>
            </a:r>
            <a:endParaRPr lang="en-US" altLang="en-US" sz="24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Footer Placeholder 3">
            <a:extLst>
              <a:ext uri="{FF2B5EF4-FFF2-40B4-BE49-F238E27FC236}">
                <a16:creationId xmlns:a16="http://schemas.microsoft.com/office/drawing/2014/main" id="{9090C423-415C-4E3E-950C-8D0D965A43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sp>
        <p:nvSpPr>
          <p:cNvPr id="5123" name="Rectangle 3">
            <a:extLst>
              <a:ext uri="{FF2B5EF4-FFF2-40B4-BE49-F238E27FC236}">
                <a16:creationId xmlns:a16="http://schemas.microsoft.com/office/drawing/2014/main" id="{2FEB3132-46E4-4C44-9FEC-4A208BFA302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371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/>
              <a:t>Random Processes</a:t>
            </a:r>
            <a:endParaRPr lang="en-US" altLang="en-US" sz="2400"/>
          </a:p>
        </p:txBody>
      </p:sp>
      <p:sp>
        <p:nvSpPr>
          <p:cNvPr id="5124" name="WordArt 4">
            <a:extLst>
              <a:ext uri="{FF2B5EF4-FFF2-40B4-BE49-F238E27FC236}">
                <a16:creationId xmlns:a16="http://schemas.microsoft.com/office/drawing/2014/main" id="{5859C6DA-18CB-4094-B263-FC50FA558764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90600" y="381000"/>
            <a:ext cx="7543800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Random Processes</a:t>
            </a:r>
          </a:p>
        </p:txBody>
      </p:sp>
      <p:sp>
        <p:nvSpPr>
          <p:cNvPr id="5125" name="Text Box 5">
            <a:extLst>
              <a:ext uri="{FF2B5EF4-FFF2-40B4-BE49-F238E27FC236}">
                <a16:creationId xmlns:a16="http://schemas.microsoft.com/office/drawing/2014/main" id="{A0C8C468-EABD-47B1-A533-87D223BCC8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2187575"/>
            <a:ext cx="8077200" cy="3019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6000"/>
              <a:t>Pr[ </a:t>
            </a:r>
            <a:r>
              <a:rPr lang="en-US" altLang="en-US" sz="6000" i="1"/>
              <a:t>X</a:t>
            </a:r>
            <a:r>
              <a:rPr lang="en-US" altLang="en-US" sz="6000"/>
              <a:t>(</a:t>
            </a:r>
            <a:r>
              <a:rPr lang="en-US" altLang="en-US" sz="6000" i="1"/>
              <a:t>t</a:t>
            </a:r>
            <a:r>
              <a:rPr lang="en-US" altLang="en-US" sz="6000"/>
              <a:t>) </a:t>
            </a:r>
            <a:r>
              <a:rPr lang="en-US" altLang="en-US" sz="6000">
                <a:sym typeface="Symbol" panose="05050102010706020507" pitchFamily="18" charset="2"/>
              </a:rPr>
              <a:t> x ] = </a:t>
            </a:r>
            <a:r>
              <a:rPr lang="en-US" altLang="en-US" sz="6000" i="1">
                <a:sym typeface="Symbol" panose="05050102010706020507" pitchFamily="18" charset="2"/>
              </a:rPr>
              <a:t>F </a:t>
            </a:r>
            <a:r>
              <a:rPr lang="en-US" altLang="en-US" sz="6000" i="1" baseline="-25000"/>
              <a:t>X</a:t>
            </a:r>
            <a:r>
              <a:rPr lang="en-US" altLang="en-US" sz="6000" baseline="-25000"/>
              <a:t>(</a:t>
            </a:r>
            <a:r>
              <a:rPr lang="en-US" altLang="en-US" sz="6000" i="1" baseline="-25000"/>
              <a:t>t</a:t>
            </a:r>
            <a:r>
              <a:rPr lang="en-US" altLang="en-US" sz="6000" baseline="-25000"/>
              <a:t>)</a:t>
            </a:r>
            <a:r>
              <a:rPr lang="en-US" altLang="en-US" sz="6000"/>
              <a:t> (</a:t>
            </a:r>
            <a:r>
              <a:rPr lang="en-US" altLang="en-US" sz="6000" i="1"/>
              <a:t>x;t</a:t>
            </a:r>
            <a:r>
              <a:rPr lang="en-US" altLang="en-US" sz="6000"/>
              <a:t>)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6000" i="1">
                <a:sym typeface="Symbol" panose="05050102010706020507" pitchFamily="18" charset="2"/>
              </a:rPr>
              <a:t> f</a:t>
            </a:r>
            <a:r>
              <a:rPr lang="en-US" altLang="en-US" sz="6000" i="1" baseline="-25000"/>
              <a:t>X</a:t>
            </a:r>
            <a:r>
              <a:rPr lang="en-US" altLang="en-US" sz="6000" baseline="-25000"/>
              <a:t>(</a:t>
            </a:r>
            <a:r>
              <a:rPr lang="en-US" altLang="en-US" sz="6000" i="1" baseline="-25000"/>
              <a:t>t</a:t>
            </a:r>
            <a:r>
              <a:rPr lang="en-US" altLang="en-US" sz="6000" baseline="-25000"/>
              <a:t>)</a:t>
            </a:r>
            <a:r>
              <a:rPr lang="en-US" altLang="en-US" sz="6000"/>
              <a:t> (</a:t>
            </a:r>
            <a:r>
              <a:rPr lang="en-US" altLang="en-US" sz="6000" i="1"/>
              <a:t>x;t</a:t>
            </a:r>
            <a:r>
              <a:rPr lang="en-US" altLang="en-US" sz="6000"/>
              <a:t>)= </a:t>
            </a:r>
            <a:r>
              <a:rPr lang="en-US" altLang="en-US" sz="6000" baseline="30000"/>
              <a:t>d</a:t>
            </a:r>
            <a:r>
              <a:rPr lang="en-US" altLang="en-US" sz="6000"/>
              <a:t>/</a:t>
            </a:r>
            <a:r>
              <a:rPr lang="en-US" altLang="en-US" sz="6000" baseline="-25000"/>
              <a:t>d</a:t>
            </a:r>
            <a:r>
              <a:rPr lang="en-US" altLang="en-US" sz="6000" i="1" baseline="-25000"/>
              <a:t>x</a:t>
            </a:r>
            <a:r>
              <a:rPr lang="en-US" altLang="en-US" sz="6000"/>
              <a:t> </a:t>
            </a:r>
            <a:r>
              <a:rPr lang="en-US" altLang="en-US" sz="6000" i="1">
                <a:sym typeface="Symbol" panose="05050102010706020507" pitchFamily="18" charset="2"/>
              </a:rPr>
              <a:t>F </a:t>
            </a:r>
            <a:r>
              <a:rPr lang="en-US" altLang="en-US" sz="6000" i="1" baseline="-25000"/>
              <a:t>X</a:t>
            </a:r>
            <a:r>
              <a:rPr lang="en-US" altLang="en-US" sz="6000" baseline="-25000"/>
              <a:t>(</a:t>
            </a:r>
            <a:r>
              <a:rPr lang="en-US" altLang="en-US" sz="6000" i="1" baseline="-25000"/>
              <a:t>t</a:t>
            </a:r>
            <a:r>
              <a:rPr lang="en-US" altLang="en-US" sz="6000" baseline="-25000"/>
              <a:t>)</a:t>
            </a:r>
            <a:r>
              <a:rPr lang="en-US" altLang="en-US" sz="6000"/>
              <a:t> (</a:t>
            </a:r>
            <a:r>
              <a:rPr lang="en-US" altLang="en-US" sz="6000" i="1"/>
              <a:t>x;t</a:t>
            </a:r>
            <a:r>
              <a:rPr lang="en-US" altLang="en-US" sz="6000"/>
              <a:t>)</a:t>
            </a:r>
            <a:endParaRPr lang="en-US" altLang="en-US" sz="2800"/>
          </a:p>
          <a:p>
            <a:pPr eaLnBrk="1" hangingPunct="1">
              <a:spcBef>
                <a:spcPct val="50000"/>
              </a:spcBef>
            </a:pPr>
            <a:endParaRPr lang="en-US" altLang="en-US" sz="2800"/>
          </a:p>
        </p:txBody>
      </p:sp>
      <p:sp>
        <p:nvSpPr>
          <p:cNvPr id="5126" name="Text Box 16">
            <a:extLst>
              <a:ext uri="{FF2B5EF4-FFF2-40B4-BE49-F238E27FC236}">
                <a16:creationId xmlns:a16="http://schemas.microsoft.com/office/drawing/2014/main" id="{0A6D589D-C269-4287-998A-BF4904928DE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730375"/>
            <a:ext cx="8077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First order densities…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Footer Placeholder 3">
            <a:extLst>
              <a:ext uri="{FF2B5EF4-FFF2-40B4-BE49-F238E27FC236}">
                <a16:creationId xmlns:a16="http://schemas.microsoft.com/office/drawing/2014/main" id="{B9A09EF1-5F9E-4149-BC82-39A051A0DD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13B35038-35DD-4283-AE48-9EBA72D5DF14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371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/>
              <a:t>Random Processes</a:t>
            </a:r>
            <a:endParaRPr lang="en-US" altLang="en-US" sz="2400"/>
          </a:p>
        </p:txBody>
      </p:sp>
      <p:sp>
        <p:nvSpPr>
          <p:cNvPr id="6148" name="WordArt 4">
            <a:extLst>
              <a:ext uri="{FF2B5EF4-FFF2-40B4-BE49-F238E27FC236}">
                <a16:creationId xmlns:a16="http://schemas.microsoft.com/office/drawing/2014/main" id="{1C293A18-F653-4799-849B-B19E8068F825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90600" y="381000"/>
            <a:ext cx="7543800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Random Processes</a:t>
            </a:r>
          </a:p>
        </p:txBody>
      </p:sp>
      <p:sp>
        <p:nvSpPr>
          <p:cNvPr id="6149" name="Text Box 22">
            <a:extLst>
              <a:ext uri="{FF2B5EF4-FFF2-40B4-BE49-F238E27FC236}">
                <a16:creationId xmlns:a16="http://schemas.microsoft.com/office/drawing/2014/main" id="{D8B21B4A-C254-4F10-A43E-335D06862FA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013" y="1371600"/>
            <a:ext cx="807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First order distributions: One point at a time.</a:t>
            </a:r>
          </a:p>
        </p:txBody>
      </p:sp>
      <p:graphicFrame>
        <p:nvGraphicFramePr>
          <p:cNvPr id="6168" name="Object 24">
            <a:extLst>
              <a:ext uri="{FF2B5EF4-FFF2-40B4-BE49-F238E27FC236}">
                <a16:creationId xmlns:a16="http://schemas.microsoft.com/office/drawing/2014/main" id="{A04478E4-42CC-4E0D-B040-9024BBA59418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090738" y="1906588"/>
          <a:ext cx="4017962" cy="636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524000" imgH="241300" progId="Equation.3">
                  <p:embed/>
                </p:oleObj>
              </mc:Choice>
              <mc:Fallback>
                <p:oleObj name="Equation" r:id="rId2" imgW="1524000" imgH="241300" progId="Equation.3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0738" y="1906588"/>
                        <a:ext cx="4017962" cy="6365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69" name="Object 25">
            <a:extLst>
              <a:ext uri="{FF2B5EF4-FFF2-40B4-BE49-F238E27FC236}">
                <a16:creationId xmlns:a16="http://schemas.microsoft.com/office/drawing/2014/main" id="{E93D3349-4D2B-4168-A8EB-8F1C9E35086D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722438" y="2560638"/>
          <a:ext cx="4721225" cy="10382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790700" imgH="393700" progId="Equation.3">
                  <p:embed/>
                </p:oleObj>
              </mc:Choice>
              <mc:Fallback>
                <p:oleObj name="Equation" r:id="rId4" imgW="1790700" imgH="393700" progId="Equation.3">
                  <p:embed/>
                  <p:pic>
                    <p:nvPicPr>
                      <p:cNvPr id="0" name="Object 2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22438" y="2560638"/>
                        <a:ext cx="4721225" cy="10382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152" name="Group 27">
            <a:extLst>
              <a:ext uri="{FF2B5EF4-FFF2-40B4-BE49-F238E27FC236}">
                <a16:creationId xmlns:a16="http://schemas.microsoft.com/office/drawing/2014/main" id="{756E6A51-C075-41E1-AECF-E7A4C984C248}"/>
              </a:ext>
            </a:extLst>
          </p:cNvPr>
          <p:cNvGrpSpPr>
            <a:grpSpLocks/>
          </p:cNvGrpSpPr>
          <p:nvPr/>
        </p:nvGrpSpPr>
        <p:grpSpPr bwMode="auto">
          <a:xfrm>
            <a:off x="417513" y="3771900"/>
            <a:ext cx="8404225" cy="2379663"/>
            <a:chOff x="263" y="2376"/>
            <a:chExt cx="5294" cy="1499"/>
          </a:xfrm>
        </p:grpSpPr>
        <p:grpSp>
          <p:nvGrpSpPr>
            <p:cNvPr id="6153" name="Group 23">
              <a:extLst>
                <a:ext uri="{FF2B5EF4-FFF2-40B4-BE49-F238E27FC236}">
                  <a16:creationId xmlns:a16="http://schemas.microsoft.com/office/drawing/2014/main" id="{49ED2F36-B5A0-40AF-B456-356828FC9B36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263" y="2376"/>
              <a:ext cx="5294" cy="1499"/>
              <a:chOff x="263" y="2376"/>
              <a:chExt cx="5294" cy="1684"/>
            </a:xfrm>
          </p:grpSpPr>
          <p:pic>
            <p:nvPicPr>
              <p:cNvPr id="6155" name="Picture 13">
                <a:extLst>
                  <a:ext uri="{FF2B5EF4-FFF2-40B4-BE49-F238E27FC236}">
                    <a16:creationId xmlns:a16="http://schemas.microsoft.com/office/drawing/2014/main" id="{2B59611C-7599-4361-AF4E-DD659D5B38E5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6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263" y="2376"/>
                <a:ext cx="5138" cy="168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</p:pic>
          <p:grpSp>
            <p:nvGrpSpPr>
              <p:cNvPr id="6156" name="Group 15">
                <a:extLst>
                  <a:ext uri="{FF2B5EF4-FFF2-40B4-BE49-F238E27FC236}">
                    <a16:creationId xmlns:a16="http://schemas.microsoft.com/office/drawing/2014/main" id="{E404C537-99E0-4B32-87AD-41F96355A35B}"/>
                  </a:ext>
                </a:extLst>
              </p:cNvPr>
              <p:cNvGrpSpPr>
                <a:grpSpLocks/>
              </p:cNvGrpSpPr>
              <p:nvPr/>
            </p:nvGrpSpPr>
            <p:grpSpPr bwMode="auto">
              <a:xfrm>
                <a:off x="2767" y="2520"/>
                <a:ext cx="1292" cy="1344"/>
                <a:chOff x="2767" y="2256"/>
                <a:chExt cx="1292" cy="1344"/>
              </a:xfrm>
            </p:grpSpPr>
            <p:sp>
              <p:nvSpPr>
                <p:cNvPr id="6158" name="Line 16">
                  <a:extLst>
                    <a:ext uri="{FF2B5EF4-FFF2-40B4-BE49-F238E27FC236}">
                      <a16:creationId xmlns:a16="http://schemas.microsoft.com/office/drawing/2014/main" id="{0BE02FA1-A8FD-4252-9A73-28A43B346C85}"/>
                    </a:ext>
                  </a:extLst>
                </p:cNvPr>
                <p:cNvSpPr>
                  <a:spLocks noChangeShapeType="1"/>
                </p:cNvSpPr>
                <p:nvPr/>
              </p:nvSpPr>
              <p:spPr bwMode="auto">
                <a:xfrm flipV="1">
                  <a:off x="2839" y="2448"/>
                  <a:ext cx="0" cy="115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prstDash val="dash"/>
                  <a:round/>
                  <a:headEnd/>
                  <a:tailEnd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noFill/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  <p:sp>
              <p:nvSpPr>
                <p:cNvPr id="6159" name="Oval 17">
                  <a:extLst>
                    <a:ext uri="{FF2B5EF4-FFF2-40B4-BE49-F238E27FC236}">
                      <a16:creationId xmlns:a16="http://schemas.microsoft.com/office/drawing/2014/main" id="{E6AA7EFC-8375-4F37-AB85-78FB749BA207}"/>
                    </a:ext>
                  </a:extLst>
                </p:cNvPr>
                <p:cNvSpPr>
                  <a:spLocks noChangeArrowheads="1"/>
                </p:cNvSpPr>
                <p:nvPr/>
              </p:nvSpPr>
              <p:spPr bwMode="auto">
                <a:xfrm>
                  <a:off x="2767" y="2376"/>
                  <a:ext cx="144" cy="144"/>
                </a:xfrm>
                <a:prstGeom prst="ellipse">
                  <a:avLst/>
                </a:prstGeom>
                <a:solidFill>
                  <a:schemeClr val="accent2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  <a:extLs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 wrap="none" anchor="ctr"/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0"/>
                    </a:spcBef>
                    <a:buFontTx/>
                    <a:buNone/>
                  </a:pPr>
                  <a:endParaRPr lang="en-US" altLang="en-US" sz="2400"/>
                </a:p>
              </p:txBody>
            </p:sp>
            <p:sp>
              <p:nvSpPr>
                <p:cNvPr id="6160" name="Text Box 18">
                  <a:extLst>
                    <a:ext uri="{FF2B5EF4-FFF2-40B4-BE49-F238E27FC236}">
                      <a16:creationId xmlns:a16="http://schemas.microsoft.com/office/drawing/2014/main" id="{A49C4679-5F5E-40CA-9C04-B41593C5CB65}"/>
                    </a:ext>
                  </a:extLst>
                </p:cNvPr>
                <p:cNvSpPr txBox="1">
                  <a:spLocks noChangeArrowheads="1"/>
                </p:cNvSpPr>
                <p:nvPr/>
              </p:nvSpPr>
              <p:spPr bwMode="auto">
                <a:xfrm>
                  <a:off x="3348" y="2256"/>
                  <a:ext cx="711" cy="323"/>
                </a:xfrm>
                <a:prstGeom prst="rect">
                  <a:avLst/>
                </a:prstGeom>
                <a:noFill/>
                <a:ln>
                  <a:noFill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chemeClr val="tx1"/>
                      </a:solidFill>
                      <a:miter lim="800000"/>
                      <a:headEnd/>
                      <a:tailEnd/>
                    </a14:hiddenLine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>
                  <a:spAutoFit/>
                </a:bodyPr>
                <a:lstStyle>
                  <a:lvl1pPr eaLnBrk="0" hangingPunct="0">
                    <a:spcBef>
                      <a:spcPct val="20000"/>
                    </a:spcBef>
                    <a:buChar char="•"/>
                    <a:defRPr sz="32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1pPr>
                  <a:lvl2pPr marL="742950" indent="-285750" eaLnBrk="0" hangingPunct="0">
                    <a:spcBef>
                      <a:spcPct val="20000"/>
                    </a:spcBef>
                    <a:buChar char="–"/>
                    <a:defRPr sz="28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2pPr>
                  <a:lvl3pPr marL="1143000" indent="-228600" eaLnBrk="0" hangingPunct="0">
                    <a:spcBef>
                      <a:spcPct val="20000"/>
                    </a:spcBef>
                    <a:buChar char="•"/>
                    <a:defRPr sz="24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3pPr>
                  <a:lvl4pPr marL="1600200" indent="-228600" eaLnBrk="0" hangingPunct="0">
                    <a:spcBef>
                      <a:spcPct val="20000"/>
                    </a:spcBef>
                    <a:buChar char="–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4pPr>
                  <a:lvl5pPr marL="2057400" indent="-228600" eaLnBrk="0" hangingPunct="0">
                    <a:spcBef>
                      <a:spcPct val="20000"/>
                    </a:spcBef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5pPr>
                  <a:lvl6pPr marL="25146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6pPr>
                  <a:lvl7pPr marL="29718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7pPr>
                  <a:lvl8pPr marL="34290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8pPr>
                  <a:lvl9pPr marL="3886200" indent="-228600" eaLnBrk="0" fontAlgn="base" hangingPunct="0">
                    <a:spcBef>
                      <a:spcPct val="20000"/>
                    </a:spcBef>
                    <a:spcAft>
                      <a:spcPct val="0"/>
                    </a:spcAft>
                    <a:buChar char="»"/>
                    <a:defRPr sz="2000">
                      <a:solidFill>
                        <a:schemeClr val="tx1"/>
                      </a:solidFill>
                      <a:latin typeface="Times New Roman" panose="02020603050405020304" pitchFamily="18" charset="0"/>
                    </a:defRPr>
                  </a:lvl9pPr>
                </a:lstStyle>
                <a:p>
                  <a:pPr eaLnBrk="1" hangingPunct="1">
                    <a:spcBef>
                      <a:spcPct val="50000"/>
                    </a:spcBef>
                    <a:buFontTx/>
                    <a:buNone/>
                  </a:pPr>
                  <a:r>
                    <a:rPr lang="en-US" altLang="en-US" sz="2400" i="1">
                      <a:solidFill>
                        <a:srgbClr val="0033CC"/>
                      </a:solidFill>
                    </a:rPr>
                    <a:t>X</a:t>
                  </a:r>
                  <a:r>
                    <a:rPr lang="en-US" altLang="en-US" sz="2400">
                      <a:solidFill>
                        <a:srgbClr val="0033CC"/>
                      </a:solidFill>
                    </a:rPr>
                    <a:t>(</a:t>
                  </a:r>
                  <a:r>
                    <a:rPr lang="en-US" altLang="en-US" sz="2400" i="1">
                      <a:solidFill>
                        <a:srgbClr val="0033CC"/>
                      </a:solidFill>
                    </a:rPr>
                    <a:t>t</a:t>
                  </a:r>
                  <a:r>
                    <a:rPr lang="en-US" altLang="en-US" sz="2400">
                      <a:solidFill>
                        <a:srgbClr val="0033CC"/>
                      </a:solidFill>
                    </a:rPr>
                    <a:t>)</a:t>
                  </a:r>
                </a:p>
              </p:txBody>
            </p:sp>
            <p:sp>
              <p:nvSpPr>
                <p:cNvPr id="6161" name="Freeform 19">
                  <a:extLst>
                    <a:ext uri="{FF2B5EF4-FFF2-40B4-BE49-F238E27FC236}">
                      <a16:creationId xmlns:a16="http://schemas.microsoft.com/office/drawing/2014/main" id="{6212B7CF-D8B5-49BF-9362-851B16A776CD}"/>
                    </a:ext>
                  </a:extLst>
                </p:cNvPr>
                <p:cNvSpPr>
                  <a:spLocks/>
                </p:cNvSpPr>
                <p:nvPr/>
              </p:nvSpPr>
              <p:spPr bwMode="auto">
                <a:xfrm>
                  <a:off x="2926" y="2258"/>
                  <a:ext cx="457" cy="128"/>
                </a:xfrm>
                <a:custGeom>
                  <a:avLst/>
                  <a:gdLst>
                    <a:gd name="T0" fmla="*/ 457 w 457"/>
                    <a:gd name="T1" fmla="*/ 128 h 128"/>
                    <a:gd name="T2" fmla="*/ 228 w 457"/>
                    <a:gd name="T3" fmla="*/ 0 h 128"/>
                    <a:gd name="T4" fmla="*/ 0 w 457"/>
                    <a:gd name="T5" fmla="*/ 128 h 128"/>
                    <a:gd name="T6" fmla="*/ 0 60000 65536"/>
                    <a:gd name="T7" fmla="*/ 0 60000 65536"/>
                    <a:gd name="T8" fmla="*/ 0 60000 65536"/>
                  </a:gdLst>
                  <a:ahLst/>
                  <a:cxnLst>
                    <a:cxn ang="T6">
                      <a:pos x="T0" y="T1"/>
                    </a:cxn>
                    <a:cxn ang="T7">
                      <a:pos x="T2" y="T3"/>
                    </a:cxn>
                    <a:cxn ang="T8">
                      <a:pos x="T4" y="T5"/>
                    </a:cxn>
                  </a:cxnLst>
                  <a:rect l="0" t="0" r="r" b="b"/>
                  <a:pathLst>
                    <a:path w="457" h="128">
                      <a:moveTo>
                        <a:pt x="457" y="128"/>
                      </a:moveTo>
                      <a:cubicBezTo>
                        <a:pt x="380" y="64"/>
                        <a:pt x="304" y="0"/>
                        <a:pt x="228" y="0"/>
                      </a:cubicBezTo>
                      <a:cubicBezTo>
                        <a:pt x="152" y="0"/>
                        <a:pt x="76" y="64"/>
                        <a:pt x="0" y="128"/>
                      </a:cubicBezTo>
                    </a:path>
                  </a:pathLst>
                </a:custGeom>
                <a:noFill/>
                <a:ln w="9525">
                  <a:solidFill>
                    <a:srgbClr val="0033CC"/>
                  </a:solidFill>
                  <a:round/>
                  <a:headEnd type="none" w="med" len="med"/>
                  <a:tailEnd type="arrow" w="med" len="med"/>
                </a:ln>
                <a:effectLst/>
                <a:extLst>
                  <a:ext uri="{909E8E84-426E-40DD-AFC4-6F175D3DCCD1}">
                    <a14:hiddenFill xmlns:a14="http://schemas.microsoft.com/office/drawing/2010/main">
                      <a:solidFill>
                        <a:schemeClr val="accent1"/>
                      </a:solidFill>
                    </a14:hiddenFill>
                  </a:ext>
                  <a:ext uri="{AF507438-7753-43E0-B8FC-AC1667EBCBE1}">
                    <a14:hiddenEffects xmlns:a14="http://schemas.microsoft.com/office/drawing/2010/main">
                      <a:effectLst>
                        <a:outerShdw dist="35921" dir="2700000" algn="ctr" rotWithShape="0">
                          <a:schemeClr val="bg2"/>
                        </a:outerShdw>
                      </a:effectLst>
                    </a14:hiddenEffects>
                  </a:ext>
                </a:extLst>
              </p:spPr>
              <p:txBody>
                <a:bodyPr/>
                <a:lstStyle/>
                <a:p>
                  <a:endParaRPr lang="en-US"/>
                </a:p>
              </p:txBody>
            </p:sp>
          </p:grpSp>
          <p:sp>
            <p:nvSpPr>
              <p:cNvPr id="6157" name="Text Box 20">
                <a:extLst>
                  <a:ext uri="{FF2B5EF4-FFF2-40B4-BE49-F238E27FC236}">
                    <a16:creationId xmlns:a16="http://schemas.microsoft.com/office/drawing/2014/main" id="{8B64301A-850A-4B9D-B45C-FC3A72ED4340}"/>
                  </a:ext>
                </a:extLst>
              </p:cNvPr>
              <p:cNvSpPr txBox="1">
                <a:spLocks noChangeArrowheads="1"/>
              </p:cNvSpPr>
              <p:nvPr/>
            </p:nvSpPr>
            <p:spPr bwMode="auto">
              <a:xfrm>
                <a:off x="5029" y="3587"/>
                <a:ext cx="528" cy="324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anose="02020603050405020304" pitchFamily="18" charset="0"/>
                  </a:defRPr>
                </a:lvl9pPr>
              </a:lstStyle>
              <a:p>
                <a:pPr eaLnBrk="1" hangingPunct="1">
                  <a:spcBef>
                    <a:spcPct val="50000"/>
                  </a:spcBef>
                  <a:buFontTx/>
                  <a:buNone/>
                </a:pPr>
                <a:r>
                  <a:rPr lang="en-US" altLang="en-US" sz="2400" i="1"/>
                  <a:t>t</a:t>
                </a:r>
                <a:endParaRPr lang="en-US" altLang="en-US" sz="2400"/>
              </a:p>
            </p:txBody>
          </p:sp>
        </p:grpSp>
        <p:sp>
          <p:nvSpPr>
            <p:cNvPr id="6154" name="Rectangle 26">
              <a:extLst>
                <a:ext uri="{FF2B5EF4-FFF2-40B4-BE49-F238E27FC236}">
                  <a16:creationId xmlns:a16="http://schemas.microsoft.com/office/drawing/2014/main" id="{C1ADF954-C651-40A0-9A13-DACD032E41E3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" y="3742"/>
              <a:ext cx="5138" cy="13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6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Footer Placeholder 3">
            <a:extLst>
              <a:ext uri="{FF2B5EF4-FFF2-40B4-BE49-F238E27FC236}">
                <a16:creationId xmlns:a16="http://schemas.microsoft.com/office/drawing/2014/main" id="{1C6F1621-BE5D-4ED4-88C9-DE1F60132C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sp>
        <p:nvSpPr>
          <p:cNvPr id="7171" name="Rectangle 2">
            <a:extLst>
              <a:ext uri="{FF2B5EF4-FFF2-40B4-BE49-F238E27FC236}">
                <a16:creationId xmlns:a16="http://schemas.microsoft.com/office/drawing/2014/main" id="{6D5ADDA9-D42B-41FC-BC63-1E9A64A1BB21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371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/>
              <a:t>Random Processes</a:t>
            </a:r>
            <a:endParaRPr lang="en-US" altLang="en-US" sz="2400"/>
          </a:p>
        </p:txBody>
      </p:sp>
      <p:sp>
        <p:nvSpPr>
          <p:cNvPr id="7172" name="WordArt 3">
            <a:extLst>
              <a:ext uri="{FF2B5EF4-FFF2-40B4-BE49-F238E27FC236}">
                <a16:creationId xmlns:a16="http://schemas.microsoft.com/office/drawing/2014/main" id="{E79764C5-E9B4-479B-9AC5-AF629B8A813A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90600" y="381000"/>
            <a:ext cx="7543800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Random Processes</a:t>
            </a:r>
          </a:p>
        </p:txBody>
      </p:sp>
      <p:sp>
        <p:nvSpPr>
          <p:cNvPr id="7173" name="Text Box 4">
            <a:extLst>
              <a:ext uri="{FF2B5EF4-FFF2-40B4-BE49-F238E27FC236}">
                <a16:creationId xmlns:a16="http://schemas.microsoft.com/office/drawing/2014/main" id="{9AC7138F-A046-4013-82E5-6EA6A4CDD38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013" y="1111250"/>
            <a:ext cx="807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Second order distributions: Two points at a time.</a:t>
            </a:r>
          </a:p>
        </p:txBody>
      </p:sp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B5B84CA9-12E7-4610-A020-2B58F593E767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090613" y="1924050"/>
          <a:ext cx="7031037" cy="6032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667000" imgH="228600" progId="Equation.3">
                  <p:embed/>
                </p:oleObj>
              </mc:Choice>
              <mc:Fallback>
                <p:oleObj name="Equation" r:id="rId2" imgW="26670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0613" y="1924050"/>
                        <a:ext cx="7031037" cy="6032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7196" name="Group 28">
            <a:extLst>
              <a:ext uri="{FF2B5EF4-FFF2-40B4-BE49-F238E27FC236}">
                <a16:creationId xmlns:a16="http://schemas.microsoft.com/office/drawing/2014/main" id="{944C9DD8-FBBE-4EBF-B14D-F15ED6D3AA12}"/>
              </a:ext>
            </a:extLst>
          </p:cNvPr>
          <p:cNvGrpSpPr>
            <a:grpSpLocks/>
          </p:cNvGrpSpPr>
          <p:nvPr/>
        </p:nvGrpSpPr>
        <p:grpSpPr bwMode="auto">
          <a:xfrm>
            <a:off x="406400" y="3692525"/>
            <a:ext cx="8167688" cy="2543175"/>
            <a:chOff x="263" y="2243"/>
            <a:chExt cx="5145" cy="1602"/>
          </a:xfrm>
        </p:grpSpPr>
        <p:pic>
          <p:nvPicPr>
            <p:cNvPr id="7178" name="Picture 9">
              <a:extLst>
                <a:ext uri="{FF2B5EF4-FFF2-40B4-BE49-F238E27FC236}">
                  <a16:creationId xmlns:a16="http://schemas.microsoft.com/office/drawing/2014/main" id="{9BE00AFE-C7CB-4FBC-BBD5-6AA727E2BFDF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70" y="2243"/>
              <a:ext cx="5138" cy="1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7179" name="Line 11">
              <a:extLst>
                <a:ext uri="{FF2B5EF4-FFF2-40B4-BE49-F238E27FC236}">
                  <a16:creationId xmlns:a16="http://schemas.microsoft.com/office/drawing/2014/main" id="{6261044E-173D-41F9-91E6-25FB9998E73C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839" y="2611"/>
              <a:ext cx="0" cy="10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0" name="Oval 12">
              <a:extLst>
                <a:ext uri="{FF2B5EF4-FFF2-40B4-BE49-F238E27FC236}">
                  <a16:creationId xmlns:a16="http://schemas.microsoft.com/office/drawing/2014/main" id="{DF5B2EE6-8E90-4519-9FD1-8158B7F2B08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82" y="2483"/>
              <a:ext cx="144" cy="12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7181" name="Text Box 13">
              <a:extLst>
                <a:ext uri="{FF2B5EF4-FFF2-40B4-BE49-F238E27FC236}">
                  <a16:creationId xmlns:a16="http://schemas.microsoft.com/office/drawing/2014/main" id="{C8FA968C-6880-4952-AD34-4D1F91BFE7D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348" y="2504"/>
              <a:ext cx="711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>
                  <a:solidFill>
                    <a:srgbClr val="0033CC"/>
                  </a:solidFill>
                </a:rPr>
                <a:t>X</a:t>
              </a:r>
              <a:r>
                <a:rPr lang="en-US" altLang="en-US" sz="2400">
                  <a:solidFill>
                    <a:srgbClr val="0033CC"/>
                  </a:solidFill>
                </a:rPr>
                <a:t>(</a:t>
              </a:r>
              <a:r>
                <a:rPr lang="en-US" altLang="en-US" sz="2400" i="1">
                  <a:solidFill>
                    <a:srgbClr val="0033CC"/>
                  </a:solidFill>
                </a:rPr>
                <a:t>t</a:t>
              </a:r>
              <a:r>
                <a:rPr lang="en-US" altLang="en-US" sz="2400">
                  <a:solidFill>
                    <a:srgbClr val="0033CC"/>
                  </a:solidFill>
                </a:rPr>
                <a:t>)</a:t>
              </a:r>
            </a:p>
          </p:txBody>
        </p:sp>
        <p:sp>
          <p:nvSpPr>
            <p:cNvPr id="7182" name="Freeform 14">
              <a:extLst>
                <a:ext uri="{FF2B5EF4-FFF2-40B4-BE49-F238E27FC236}">
                  <a16:creationId xmlns:a16="http://schemas.microsoft.com/office/drawing/2014/main" id="{77D8147D-A6E0-4CD7-A91A-E3086AF29712}"/>
                </a:ext>
              </a:extLst>
            </p:cNvPr>
            <p:cNvSpPr>
              <a:spLocks/>
            </p:cNvSpPr>
            <p:nvPr/>
          </p:nvSpPr>
          <p:spPr bwMode="auto">
            <a:xfrm>
              <a:off x="2926" y="2506"/>
              <a:ext cx="457" cy="114"/>
            </a:xfrm>
            <a:custGeom>
              <a:avLst/>
              <a:gdLst>
                <a:gd name="T0" fmla="*/ 457 w 457"/>
                <a:gd name="T1" fmla="*/ 102 h 128"/>
                <a:gd name="T2" fmla="*/ 228 w 457"/>
                <a:gd name="T3" fmla="*/ 0 h 128"/>
                <a:gd name="T4" fmla="*/ 0 w 457"/>
                <a:gd name="T5" fmla="*/ 102 h 128"/>
                <a:gd name="T6" fmla="*/ 0 60000 65536"/>
                <a:gd name="T7" fmla="*/ 0 60000 65536"/>
                <a:gd name="T8" fmla="*/ 0 60000 65536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0" t="0" r="r" b="b"/>
              <a:pathLst>
                <a:path w="457" h="128">
                  <a:moveTo>
                    <a:pt x="457" y="128"/>
                  </a:moveTo>
                  <a:cubicBezTo>
                    <a:pt x="380" y="64"/>
                    <a:pt x="304" y="0"/>
                    <a:pt x="228" y="0"/>
                  </a:cubicBezTo>
                  <a:cubicBezTo>
                    <a:pt x="152" y="0"/>
                    <a:pt x="76" y="64"/>
                    <a:pt x="0" y="128"/>
                  </a:cubicBezTo>
                </a:path>
              </a:pathLst>
            </a:custGeom>
            <a:noFill/>
            <a:ln w="9525">
              <a:solidFill>
                <a:srgbClr val="0033CC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3" name="Rectangle 16">
              <a:extLst>
                <a:ext uri="{FF2B5EF4-FFF2-40B4-BE49-F238E27FC236}">
                  <a16:creationId xmlns:a16="http://schemas.microsoft.com/office/drawing/2014/main" id="{E36E3F78-2B1F-45A9-967D-98A9DB0F033A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3" y="3609"/>
              <a:ext cx="5138" cy="13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7184" name="Text Box 15">
              <a:extLst>
                <a:ext uri="{FF2B5EF4-FFF2-40B4-BE49-F238E27FC236}">
                  <a16:creationId xmlns:a16="http://schemas.microsoft.com/office/drawing/2014/main" id="{B6EDB950-9550-4006-89C1-7F051E5302A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767" y="3557"/>
              <a:ext cx="1889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t                        </a:t>
              </a:r>
              <a:r>
                <a:rPr lang="en-US" altLang="en-US" sz="2400" i="1">
                  <a:sym typeface="Symbol" panose="05050102010706020507" pitchFamily="18" charset="2"/>
                </a:rPr>
                <a:t></a:t>
              </a:r>
              <a:r>
                <a:rPr lang="en-US" altLang="en-US" sz="2400" i="1"/>
                <a:t>      </a:t>
              </a:r>
              <a:endParaRPr lang="en-US" altLang="en-US" sz="2400"/>
            </a:p>
          </p:txBody>
        </p:sp>
        <p:sp>
          <p:nvSpPr>
            <p:cNvPr id="7185" name="Line 18">
              <a:extLst>
                <a:ext uri="{FF2B5EF4-FFF2-40B4-BE49-F238E27FC236}">
                  <a16:creationId xmlns:a16="http://schemas.microsoft.com/office/drawing/2014/main" id="{100D0F24-5397-4E13-9CBA-4DAF732E0E7B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059" y="3054"/>
              <a:ext cx="9" cy="6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7186" name="Oval 19">
              <a:extLst>
                <a:ext uri="{FF2B5EF4-FFF2-40B4-BE49-F238E27FC236}">
                  <a16:creationId xmlns:a16="http://schemas.microsoft.com/office/drawing/2014/main" id="{CC3494AF-32C3-415D-AB08-80136CBDE66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010" y="3127"/>
              <a:ext cx="97" cy="55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7187" name="Text Box 20">
              <a:extLst>
                <a:ext uri="{FF2B5EF4-FFF2-40B4-BE49-F238E27FC236}">
                  <a16:creationId xmlns:a16="http://schemas.microsoft.com/office/drawing/2014/main" id="{3500739A-BB8F-46C1-AB10-FE525603B519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2531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>
                  <a:solidFill>
                    <a:srgbClr val="FF0000"/>
                  </a:solidFill>
                </a:rPr>
                <a:t>X</a:t>
              </a:r>
              <a:r>
                <a:rPr lang="en-US" altLang="en-US" sz="2400">
                  <a:solidFill>
                    <a:srgbClr val="FF0000"/>
                  </a:solidFill>
                </a:rPr>
                <a:t>(</a:t>
              </a:r>
              <a:r>
                <a:rPr lang="en-US" altLang="en-US" sz="2400" i="1">
                  <a:solidFill>
                    <a:srgbClr val="FF0000"/>
                  </a:solidFill>
                  <a:sym typeface="Symbol" panose="05050102010706020507" pitchFamily="18" charset="2"/>
                </a:rPr>
                <a:t></a:t>
              </a:r>
              <a:r>
                <a:rPr lang="en-US" altLang="en-US" sz="2400">
                  <a:solidFill>
                    <a:srgbClr val="FF0000"/>
                  </a:solidFill>
                </a:rPr>
                <a:t>)</a:t>
              </a:r>
            </a:p>
          </p:txBody>
        </p:sp>
        <p:sp>
          <p:nvSpPr>
            <p:cNvPr id="7188" name="Oval 22">
              <a:extLst>
                <a:ext uri="{FF2B5EF4-FFF2-40B4-BE49-F238E27FC236}">
                  <a16:creationId xmlns:a16="http://schemas.microsoft.com/office/drawing/2014/main" id="{F886A3AE-74E3-4B87-8109-279D93811E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96" y="3054"/>
              <a:ext cx="144" cy="12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7189" name="Freeform 24">
              <a:extLst>
                <a:ext uri="{FF2B5EF4-FFF2-40B4-BE49-F238E27FC236}">
                  <a16:creationId xmlns:a16="http://schemas.microsoft.com/office/drawing/2014/main" id="{8EDDA159-EA13-4C32-AB4B-00295293ADD3}"/>
                </a:ext>
              </a:extLst>
            </p:cNvPr>
            <p:cNvSpPr>
              <a:spLocks/>
            </p:cNvSpPr>
            <p:nvPr/>
          </p:nvSpPr>
          <p:spPr bwMode="auto">
            <a:xfrm>
              <a:off x="3895" y="2529"/>
              <a:ext cx="327" cy="525"/>
            </a:xfrm>
            <a:custGeom>
              <a:avLst/>
              <a:gdLst>
                <a:gd name="T0" fmla="*/ 327 w 327"/>
                <a:gd name="T1" fmla="*/ 22 h 525"/>
                <a:gd name="T2" fmla="*/ 44 w 327"/>
                <a:gd name="T3" fmla="*/ 49 h 525"/>
                <a:gd name="T4" fmla="*/ 62 w 327"/>
                <a:gd name="T5" fmla="*/ 314 h 525"/>
                <a:gd name="T6" fmla="*/ 135 w 327"/>
                <a:gd name="T7" fmla="*/ 525 h 525"/>
                <a:gd name="T8" fmla="*/ 0 60000 65536"/>
                <a:gd name="T9" fmla="*/ 0 60000 65536"/>
                <a:gd name="T10" fmla="*/ 0 60000 65536"/>
                <a:gd name="T11" fmla="*/ 0 60000 65536"/>
              </a:gdLst>
              <a:ahLst/>
              <a:cxnLst>
                <a:cxn ang="T8">
                  <a:pos x="T0" y="T1"/>
                </a:cxn>
                <a:cxn ang="T9">
                  <a:pos x="T2" y="T3"/>
                </a:cxn>
                <a:cxn ang="T10">
                  <a:pos x="T4" y="T5"/>
                </a:cxn>
                <a:cxn ang="T11">
                  <a:pos x="T6" y="T7"/>
                </a:cxn>
              </a:cxnLst>
              <a:rect l="0" t="0" r="r" b="b"/>
              <a:pathLst>
                <a:path w="327" h="525">
                  <a:moveTo>
                    <a:pt x="327" y="22"/>
                  </a:moveTo>
                  <a:cubicBezTo>
                    <a:pt x="207" y="11"/>
                    <a:pt x="88" y="0"/>
                    <a:pt x="44" y="49"/>
                  </a:cubicBezTo>
                  <a:cubicBezTo>
                    <a:pt x="0" y="98"/>
                    <a:pt x="47" y="235"/>
                    <a:pt x="62" y="314"/>
                  </a:cubicBezTo>
                  <a:cubicBezTo>
                    <a:pt x="77" y="393"/>
                    <a:pt x="106" y="459"/>
                    <a:pt x="135" y="525"/>
                  </a:cubicBezTo>
                </a:path>
              </a:pathLst>
            </a:custGeom>
            <a:noFill/>
            <a:ln w="9525">
              <a:solidFill>
                <a:srgbClr val="FF0000"/>
              </a:solidFill>
              <a:round/>
              <a:headEnd type="none" w="med" len="med"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graphicFrame>
        <p:nvGraphicFramePr>
          <p:cNvPr id="7194" name="Object 26">
            <a:extLst>
              <a:ext uri="{FF2B5EF4-FFF2-40B4-BE49-F238E27FC236}">
                <a16:creationId xmlns:a16="http://schemas.microsoft.com/office/drawing/2014/main" id="{FE9DCCAF-8AC7-4D26-9E2B-74201CB8A3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92075" y="2287588"/>
          <a:ext cx="9105900" cy="127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3454400" imgH="482600" progId="Equation.3">
                  <p:embed/>
                </p:oleObj>
              </mc:Choice>
              <mc:Fallback>
                <p:oleObj name="Equation" r:id="rId5" imgW="3454400" imgH="482600" progId="Equation.3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2075" y="2287588"/>
                        <a:ext cx="9105900" cy="1273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195" name="Text Box 27">
            <a:extLst>
              <a:ext uri="{FF2B5EF4-FFF2-40B4-BE49-F238E27FC236}">
                <a16:creationId xmlns:a16="http://schemas.microsoft.com/office/drawing/2014/main" id="{65B8D8F0-877E-42F8-B6EE-09B2F36A136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8625" y="5940425"/>
            <a:ext cx="8504238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400"/>
              <a:t>The pdf’s vary with </a:t>
            </a:r>
            <a:r>
              <a:rPr lang="en-US" altLang="en-US" sz="2400" i="1"/>
              <a:t>t</a:t>
            </a:r>
            <a:r>
              <a:rPr lang="en-US" altLang="en-US" sz="2400"/>
              <a:t> and </a:t>
            </a:r>
            <a:r>
              <a:rPr lang="en-US" altLang="en-US" sz="2400" i="1">
                <a:sym typeface="Symbol" panose="05050102010706020507" pitchFamily="18" charset="2"/>
              </a:rPr>
              <a:t>.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7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95" grpId="0" autoUpdateAnimBg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Footer Placeholder 3">
            <a:extLst>
              <a:ext uri="{FF2B5EF4-FFF2-40B4-BE49-F238E27FC236}">
                <a16:creationId xmlns:a16="http://schemas.microsoft.com/office/drawing/2014/main" id="{4FD471A9-3BE8-4E94-9882-13A62062507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sp>
        <p:nvSpPr>
          <p:cNvPr id="8195" name="Rectangle 2">
            <a:extLst>
              <a:ext uri="{FF2B5EF4-FFF2-40B4-BE49-F238E27FC236}">
                <a16:creationId xmlns:a16="http://schemas.microsoft.com/office/drawing/2014/main" id="{9762D880-E471-4B00-B5D3-5716085021D6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371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/>
              <a:t>Random Processes</a:t>
            </a:r>
            <a:endParaRPr lang="en-US" altLang="en-US" sz="2400"/>
          </a:p>
        </p:txBody>
      </p:sp>
      <p:sp>
        <p:nvSpPr>
          <p:cNvPr id="8196" name="WordArt 3">
            <a:extLst>
              <a:ext uri="{FF2B5EF4-FFF2-40B4-BE49-F238E27FC236}">
                <a16:creationId xmlns:a16="http://schemas.microsoft.com/office/drawing/2014/main" id="{6F4F8D87-6925-4367-8325-9DDED17E79AB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90600" y="381000"/>
            <a:ext cx="7543800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Random Processes</a:t>
            </a:r>
          </a:p>
        </p:txBody>
      </p:sp>
      <p:sp>
        <p:nvSpPr>
          <p:cNvPr id="8197" name="Text Box 4">
            <a:extLst>
              <a:ext uri="{FF2B5EF4-FFF2-40B4-BE49-F238E27FC236}">
                <a16:creationId xmlns:a16="http://schemas.microsoft.com/office/drawing/2014/main" id="{7E943261-A5F9-45C7-B145-A559BE53196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013" y="1111250"/>
            <a:ext cx="8077200" cy="5191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 i="1"/>
              <a:t>k</a:t>
            </a:r>
            <a:r>
              <a:rPr lang="en-US" altLang="en-US" sz="2800"/>
              <a:t>th order distributions: </a:t>
            </a:r>
            <a:r>
              <a:rPr lang="en-US" altLang="en-US" sz="2800" i="1"/>
              <a:t>k</a:t>
            </a:r>
            <a:r>
              <a:rPr lang="en-US" altLang="en-US" sz="2800"/>
              <a:t> points at given times.</a:t>
            </a:r>
          </a:p>
        </p:txBody>
      </p:sp>
      <p:graphicFrame>
        <p:nvGraphicFramePr>
          <p:cNvPr id="2" name="Object 5">
            <a:extLst>
              <a:ext uri="{FF2B5EF4-FFF2-40B4-BE49-F238E27FC236}">
                <a16:creationId xmlns:a16="http://schemas.microsoft.com/office/drawing/2014/main" id="{098AA373-3E85-4437-B7EA-D5784CB05E62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604963" y="1587500"/>
          <a:ext cx="6091237" cy="12128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2425700" imgH="482600" progId="Equation.3">
                  <p:embed/>
                </p:oleObj>
              </mc:Choice>
              <mc:Fallback>
                <p:oleObj name="Equation" r:id="rId2" imgW="2425700" imgH="482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04963" y="1587500"/>
                        <a:ext cx="6091237" cy="121285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8199" name="Group 32">
            <a:extLst>
              <a:ext uri="{FF2B5EF4-FFF2-40B4-BE49-F238E27FC236}">
                <a16:creationId xmlns:a16="http://schemas.microsoft.com/office/drawing/2014/main" id="{CF65742C-355A-43F5-A9A3-A2AEC8388237}"/>
              </a:ext>
            </a:extLst>
          </p:cNvPr>
          <p:cNvGrpSpPr>
            <a:grpSpLocks/>
          </p:cNvGrpSpPr>
          <p:nvPr/>
        </p:nvGrpSpPr>
        <p:grpSpPr bwMode="auto">
          <a:xfrm>
            <a:off x="274638" y="2873375"/>
            <a:ext cx="8189912" cy="2543175"/>
            <a:chOff x="173" y="1810"/>
            <a:chExt cx="5159" cy="1602"/>
          </a:xfrm>
        </p:grpSpPr>
        <p:pic>
          <p:nvPicPr>
            <p:cNvPr id="8201" name="Picture 7">
              <a:extLst>
                <a:ext uri="{FF2B5EF4-FFF2-40B4-BE49-F238E27FC236}">
                  <a16:creationId xmlns:a16="http://schemas.microsoft.com/office/drawing/2014/main" id="{D61CBCC6-1019-43FF-9425-CF4F08E582A3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73" y="1810"/>
              <a:ext cx="5138" cy="149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</p:pic>
        <p:sp>
          <p:nvSpPr>
            <p:cNvPr id="8202" name="Line 8">
              <a:extLst>
                <a:ext uri="{FF2B5EF4-FFF2-40B4-BE49-F238E27FC236}">
                  <a16:creationId xmlns:a16="http://schemas.microsoft.com/office/drawing/2014/main" id="{D2F25977-5A6E-428D-8906-42ED7912292A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2770" y="2178"/>
              <a:ext cx="0" cy="102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3" name="Oval 9">
              <a:extLst>
                <a:ext uri="{FF2B5EF4-FFF2-40B4-BE49-F238E27FC236}">
                  <a16:creationId xmlns:a16="http://schemas.microsoft.com/office/drawing/2014/main" id="{D31D70F2-1DEF-426B-8179-300EB786FB2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713" y="2050"/>
              <a:ext cx="144" cy="128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8204" name="Text Box 10">
              <a:extLst>
                <a:ext uri="{FF2B5EF4-FFF2-40B4-BE49-F238E27FC236}">
                  <a16:creationId xmlns:a16="http://schemas.microsoft.com/office/drawing/2014/main" id="{F62DF728-6EF6-4D34-A6BB-C6D42DEC6961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2525" y="2333"/>
              <a:ext cx="489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>
                  <a:solidFill>
                    <a:srgbClr val="0033CC"/>
                  </a:solidFill>
                </a:rPr>
                <a:t>X</a:t>
              </a:r>
              <a:r>
                <a:rPr lang="en-US" altLang="en-US" sz="2400">
                  <a:solidFill>
                    <a:srgbClr val="0033CC"/>
                  </a:solidFill>
                </a:rPr>
                <a:t>(</a:t>
              </a:r>
              <a:r>
                <a:rPr lang="en-US" altLang="en-US" sz="2400" i="1">
                  <a:solidFill>
                    <a:srgbClr val="0033CC"/>
                  </a:solidFill>
                </a:rPr>
                <a:t>t</a:t>
              </a:r>
              <a:r>
                <a:rPr lang="en-US" altLang="en-US" sz="2400" i="1" baseline="-25000">
                  <a:solidFill>
                    <a:srgbClr val="0033CC"/>
                  </a:solidFill>
                </a:rPr>
                <a:t>1</a:t>
              </a:r>
              <a:r>
                <a:rPr lang="en-US" altLang="en-US" sz="2400">
                  <a:solidFill>
                    <a:srgbClr val="0033CC"/>
                  </a:solidFill>
                </a:rPr>
                <a:t>)</a:t>
              </a:r>
            </a:p>
          </p:txBody>
        </p:sp>
        <p:sp>
          <p:nvSpPr>
            <p:cNvPr id="8205" name="Rectangle 12">
              <a:extLst>
                <a:ext uri="{FF2B5EF4-FFF2-40B4-BE49-F238E27FC236}">
                  <a16:creationId xmlns:a16="http://schemas.microsoft.com/office/drawing/2014/main" id="{1BB618D3-CDE6-4830-A3CF-9280323E07F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94" y="3176"/>
              <a:ext cx="5138" cy="133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8206" name="Text Box 13">
              <a:extLst>
                <a:ext uri="{FF2B5EF4-FFF2-40B4-BE49-F238E27FC236}">
                  <a16:creationId xmlns:a16="http://schemas.microsoft.com/office/drawing/2014/main" id="{3E52E6A4-8F5A-4B3E-A0DB-4F82629D7D44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57" y="3124"/>
              <a:ext cx="413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t</a:t>
              </a:r>
              <a:r>
                <a:rPr lang="en-US" altLang="en-US" sz="2400" i="1" baseline="-25000"/>
                <a:t>3</a:t>
              </a:r>
              <a:r>
                <a:rPr lang="en-US" altLang="en-US" sz="2400" i="1"/>
                <a:t> 	         t</a:t>
              </a:r>
              <a:r>
                <a:rPr lang="en-US" altLang="en-US" sz="2400" i="1" baseline="-25000"/>
                <a:t>2		             </a:t>
              </a:r>
              <a:r>
                <a:rPr lang="en-US" altLang="en-US" sz="2400" i="1"/>
                <a:t> t</a:t>
              </a:r>
              <a:r>
                <a:rPr lang="en-US" altLang="en-US" sz="2400" i="1" baseline="-25000"/>
                <a:t>1		</a:t>
              </a:r>
              <a:r>
                <a:rPr lang="en-US" altLang="en-US" sz="2400" i="1"/>
                <a:t>t</a:t>
              </a:r>
              <a:r>
                <a:rPr lang="en-US" altLang="en-US" sz="2400" i="1" baseline="-25000"/>
                <a:t>5         </a:t>
              </a:r>
              <a:r>
                <a:rPr lang="en-US" altLang="en-US" sz="2400" i="1"/>
                <a:t>t</a:t>
              </a:r>
              <a:r>
                <a:rPr lang="en-US" altLang="en-US" sz="2400" i="1" baseline="-25000"/>
                <a:t>4</a:t>
              </a:r>
            </a:p>
          </p:txBody>
        </p:sp>
        <p:sp>
          <p:nvSpPr>
            <p:cNvPr id="8207" name="Line 14">
              <a:extLst>
                <a:ext uri="{FF2B5EF4-FFF2-40B4-BE49-F238E27FC236}">
                  <a16:creationId xmlns:a16="http://schemas.microsoft.com/office/drawing/2014/main" id="{F23D9733-2BCA-46FC-A293-6068627AF8AD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3990" y="2621"/>
              <a:ext cx="0" cy="6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08" name="Oval 15">
              <a:extLst>
                <a:ext uri="{FF2B5EF4-FFF2-40B4-BE49-F238E27FC236}">
                  <a16:creationId xmlns:a16="http://schemas.microsoft.com/office/drawing/2014/main" id="{0FC345C3-58CC-412A-880A-AF493E9F9E8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41" y="2694"/>
              <a:ext cx="97" cy="55"/>
            </a:xfrm>
            <a:prstGeom prst="ellipse">
              <a:avLst/>
            </a:prstGeom>
            <a:solidFill>
              <a:schemeClr val="accent2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8209" name="Text Box 16">
              <a:extLst>
                <a:ext uri="{FF2B5EF4-FFF2-40B4-BE49-F238E27FC236}">
                  <a16:creationId xmlns:a16="http://schemas.microsoft.com/office/drawing/2014/main" id="{3DF5EA67-6C79-4CEE-8029-EA4A93C75D4D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687" y="2333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>
                  <a:solidFill>
                    <a:srgbClr val="FF0000"/>
                  </a:solidFill>
                </a:rPr>
                <a:t>X</a:t>
              </a:r>
              <a:r>
                <a:rPr lang="en-US" altLang="en-US" sz="2400">
                  <a:solidFill>
                    <a:srgbClr val="FF0000"/>
                  </a:solidFill>
                </a:rPr>
                <a:t>(</a:t>
              </a:r>
              <a:r>
                <a:rPr lang="en-US" altLang="en-US" sz="2400" i="1">
                  <a:solidFill>
                    <a:srgbClr val="FF0000"/>
                  </a:solidFill>
                </a:rPr>
                <a:t>t</a:t>
              </a:r>
              <a:r>
                <a:rPr lang="en-US" altLang="en-US" sz="2400" i="1" baseline="-25000">
                  <a:solidFill>
                    <a:srgbClr val="FF0000"/>
                  </a:solidFill>
                </a:rPr>
                <a:t>5</a:t>
              </a:r>
              <a:r>
                <a:rPr lang="en-US" altLang="en-US" sz="2400">
                  <a:solidFill>
                    <a:srgbClr val="FF0000"/>
                  </a:solidFill>
                </a:rPr>
                <a:t>)</a:t>
              </a:r>
            </a:p>
          </p:txBody>
        </p:sp>
        <p:sp>
          <p:nvSpPr>
            <p:cNvPr id="8210" name="Oval 17">
              <a:extLst>
                <a:ext uri="{FF2B5EF4-FFF2-40B4-BE49-F238E27FC236}">
                  <a16:creationId xmlns:a16="http://schemas.microsoft.com/office/drawing/2014/main" id="{A7DC3B34-4666-4CB2-8608-53D23110005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27" y="2621"/>
              <a:ext cx="144" cy="128"/>
            </a:xfrm>
            <a:prstGeom prst="ellipse">
              <a:avLst/>
            </a:prstGeom>
            <a:solidFill>
              <a:srgbClr val="FF00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8211" name="Oval 21">
              <a:extLst>
                <a:ext uri="{FF2B5EF4-FFF2-40B4-BE49-F238E27FC236}">
                  <a16:creationId xmlns:a16="http://schemas.microsoft.com/office/drawing/2014/main" id="{840EB28C-0762-445E-8D12-8BE64CBA93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344" y="2413"/>
              <a:ext cx="144" cy="128"/>
            </a:xfrm>
            <a:prstGeom prst="ellipse">
              <a:avLst/>
            </a:prstGeom>
            <a:solidFill>
              <a:srgbClr val="0066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8212" name="Line 22">
              <a:extLst>
                <a:ext uri="{FF2B5EF4-FFF2-40B4-BE49-F238E27FC236}">
                  <a16:creationId xmlns:a16="http://schemas.microsoft.com/office/drawing/2014/main" id="{B75141DC-37BF-4F3C-BD1C-E660C09C019C}"/>
                </a:ext>
              </a:extLst>
            </p:cNvPr>
            <p:cNvSpPr>
              <a:spLocks noChangeShapeType="1"/>
            </p:cNvSpPr>
            <p:nvPr/>
          </p:nvSpPr>
          <p:spPr bwMode="auto">
            <a:xfrm flipH="1" flipV="1">
              <a:off x="4416" y="2477"/>
              <a:ext cx="0" cy="647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3" name="Text Box 23">
              <a:extLst>
                <a:ext uri="{FF2B5EF4-FFF2-40B4-BE49-F238E27FC236}">
                  <a16:creationId xmlns:a16="http://schemas.microsoft.com/office/drawing/2014/main" id="{9AC02151-A690-4976-8180-E2029F5826B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76" y="2125"/>
              <a:ext cx="480" cy="288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>
                  <a:solidFill>
                    <a:srgbClr val="006600"/>
                  </a:solidFill>
                </a:rPr>
                <a:t>X</a:t>
              </a:r>
              <a:r>
                <a:rPr lang="en-US" altLang="en-US" sz="2400">
                  <a:solidFill>
                    <a:srgbClr val="006600"/>
                  </a:solidFill>
                </a:rPr>
                <a:t>(</a:t>
              </a:r>
              <a:r>
                <a:rPr lang="en-US" altLang="en-US" sz="2400" i="1">
                  <a:solidFill>
                    <a:srgbClr val="006600"/>
                  </a:solidFill>
                </a:rPr>
                <a:t>t</a:t>
              </a:r>
              <a:r>
                <a:rPr lang="en-US" altLang="en-US" sz="2400" i="1" baseline="-25000">
                  <a:solidFill>
                    <a:srgbClr val="006600"/>
                  </a:solidFill>
                </a:rPr>
                <a:t>4</a:t>
              </a:r>
              <a:r>
                <a:rPr lang="en-US" altLang="en-US" sz="2400">
                  <a:solidFill>
                    <a:srgbClr val="006600"/>
                  </a:solidFill>
                </a:rPr>
                <a:t>)</a:t>
              </a:r>
            </a:p>
          </p:txBody>
        </p:sp>
        <p:sp>
          <p:nvSpPr>
            <p:cNvPr id="8214" name="Oval 25">
              <a:extLst>
                <a:ext uri="{FF2B5EF4-FFF2-40B4-BE49-F238E27FC236}">
                  <a16:creationId xmlns:a16="http://schemas.microsoft.com/office/drawing/2014/main" id="{5334DD0B-8182-407E-9C73-14FFF3B13C8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464" y="2752"/>
              <a:ext cx="144" cy="128"/>
            </a:xfrm>
            <a:prstGeom prst="ellipse">
              <a:avLst/>
            </a:prstGeom>
            <a:solidFill>
              <a:srgbClr val="66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8215" name="Line 26">
              <a:extLst>
                <a:ext uri="{FF2B5EF4-FFF2-40B4-BE49-F238E27FC236}">
                  <a16:creationId xmlns:a16="http://schemas.microsoft.com/office/drawing/2014/main" id="{1BD66D25-29A7-4A08-8280-46B6D7D8D2E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1536" y="2877"/>
              <a:ext cx="0" cy="2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6" name="Text Box 27">
              <a:extLst>
                <a:ext uri="{FF2B5EF4-FFF2-40B4-BE49-F238E27FC236}">
                  <a16:creationId xmlns:a16="http://schemas.microsoft.com/office/drawing/2014/main" id="{5483D6AA-116B-4F49-86C6-7450DACE082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1291" y="2477"/>
              <a:ext cx="489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>
                  <a:solidFill>
                    <a:srgbClr val="663300"/>
                  </a:solidFill>
                </a:rPr>
                <a:t>X</a:t>
              </a:r>
              <a:r>
                <a:rPr lang="en-US" altLang="en-US" sz="2400">
                  <a:solidFill>
                    <a:srgbClr val="663300"/>
                  </a:solidFill>
                </a:rPr>
                <a:t>(</a:t>
              </a:r>
              <a:r>
                <a:rPr lang="en-US" altLang="en-US" sz="2400" i="1">
                  <a:solidFill>
                    <a:srgbClr val="663300"/>
                  </a:solidFill>
                </a:rPr>
                <a:t>t</a:t>
              </a:r>
              <a:r>
                <a:rPr lang="en-US" altLang="en-US" sz="2400" i="1" baseline="-25000">
                  <a:solidFill>
                    <a:srgbClr val="663300"/>
                  </a:solidFill>
                </a:rPr>
                <a:t>2</a:t>
              </a:r>
              <a:r>
                <a:rPr lang="en-US" altLang="en-US" sz="2400">
                  <a:solidFill>
                    <a:srgbClr val="663300"/>
                  </a:solidFill>
                </a:rPr>
                <a:t>)</a:t>
              </a:r>
            </a:p>
          </p:txBody>
        </p:sp>
        <p:sp>
          <p:nvSpPr>
            <p:cNvPr id="8217" name="Line 28">
              <a:extLst>
                <a:ext uri="{FF2B5EF4-FFF2-40B4-BE49-F238E27FC236}">
                  <a16:creationId xmlns:a16="http://schemas.microsoft.com/office/drawing/2014/main" id="{86F6CCE7-6AA0-4AE3-A519-76651D90F374}"/>
                </a:ext>
              </a:extLst>
            </p:cNvPr>
            <p:cNvSpPr>
              <a:spLocks noChangeShapeType="1"/>
            </p:cNvSpPr>
            <p:nvPr/>
          </p:nvSpPr>
          <p:spPr bwMode="auto">
            <a:xfrm flipV="1">
              <a:off x="592" y="2837"/>
              <a:ext cx="0" cy="299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8218" name="Oval 24">
              <a:extLst>
                <a:ext uri="{FF2B5EF4-FFF2-40B4-BE49-F238E27FC236}">
                  <a16:creationId xmlns:a16="http://schemas.microsoft.com/office/drawing/2014/main" id="{66E92927-6F86-4C44-9FAB-6B21456906C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20" y="2765"/>
              <a:ext cx="144" cy="128"/>
            </a:xfrm>
            <a:prstGeom prst="ellipse">
              <a:avLst/>
            </a:prstGeom>
            <a:solidFill>
              <a:srgbClr val="CC00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8219" name="Text Box 29">
              <a:extLst>
                <a:ext uri="{FF2B5EF4-FFF2-40B4-BE49-F238E27FC236}">
                  <a16:creationId xmlns:a16="http://schemas.microsoft.com/office/drawing/2014/main" id="{9C78180D-0037-4857-A360-581F98C8F40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" y="2477"/>
              <a:ext cx="489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>
                  <a:solidFill>
                    <a:srgbClr val="CC0099"/>
                  </a:solidFill>
                </a:rPr>
                <a:t>X</a:t>
              </a:r>
              <a:r>
                <a:rPr lang="en-US" altLang="en-US" sz="2400">
                  <a:solidFill>
                    <a:srgbClr val="CC0099"/>
                  </a:solidFill>
                </a:rPr>
                <a:t>(</a:t>
              </a:r>
              <a:r>
                <a:rPr lang="en-US" altLang="en-US" sz="2400" i="1">
                  <a:solidFill>
                    <a:srgbClr val="CC0099"/>
                  </a:solidFill>
                </a:rPr>
                <a:t>t</a:t>
              </a:r>
              <a:r>
                <a:rPr lang="en-US" altLang="en-US" sz="2400" i="1" baseline="-25000">
                  <a:solidFill>
                    <a:srgbClr val="CC0099"/>
                  </a:solidFill>
                </a:rPr>
                <a:t>3</a:t>
              </a:r>
              <a:r>
                <a:rPr lang="en-US" altLang="en-US" sz="2400">
                  <a:solidFill>
                    <a:srgbClr val="CC0099"/>
                  </a:solidFill>
                </a:rPr>
                <a:t>)</a:t>
              </a:r>
            </a:p>
          </p:txBody>
        </p:sp>
      </p:grpSp>
      <p:graphicFrame>
        <p:nvGraphicFramePr>
          <p:cNvPr id="8222" name="Object 30">
            <a:extLst>
              <a:ext uri="{FF2B5EF4-FFF2-40B4-BE49-F238E27FC236}">
                <a16:creationId xmlns:a16="http://schemas.microsoft.com/office/drawing/2014/main" id="{F030A3F2-84BB-45F8-B0B1-D6395CB4704E}"/>
              </a:ext>
            </a:extLst>
          </p:cNvPr>
          <p:cNvGraphicFramePr>
            <a:graphicFrameLocks noChangeAspect="1"/>
          </p:cNvGraphicFramePr>
          <p:nvPr/>
        </p:nvGraphicFramePr>
        <p:xfrm>
          <a:off x="1947863" y="5253038"/>
          <a:ext cx="5175250" cy="10445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5" imgW="2387600" imgH="482600" progId="Equation.3">
                  <p:embed/>
                </p:oleObj>
              </mc:Choice>
              <mc:Fallback>
                <p:oleObj name="Equation" r:id="rId5" imgW="2387600" imgH="482600" progId="Equation.3">
                  <p:embed/>
                  <p:pic>
                    <p:nvPicPr>
                      <p:cNvPr id="0" name="Object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47863" y="5253038"/>
                        <a:ext cx="5175250" cy="10445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2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Footer Placeholder 3">
            <a:extLst>
              <a:ext uri="{FF2B5EF4-FFF2-40B4-BE49-F238E27FC236}">
                <a16:creationId xmlns:a16="http://schemas.microsoft.com/office/drawing/2014/main" id="{027C6270-AED5-49CF-9E5D-17D822BD464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sp>
        <p:nvSpPr>
          <p:cNvPr id="9219" name="Rectangle 2">
            <a:extLst>
              <a:ext uri="{FF2B5EF4-FFF2-40B4-BE49-F238E27FC236}">
                <a16:creationId xmlns:a16="http://schemas.microsoft.com/office/drawing/2014/main" id="{11D573A6-4F31-456C-BC3C-D6518F68FBF9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371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/>
              <a:t>Random Processes</a:t>
            </a:r>
            <a:endParaRPr lang="en-US" altLang="en-US" sz="2400"/>
          </a:p>
        </p:txBody>
      </p:sp>
      <p:sp>
        <p:nvSpPr>
          <p:cNvPr id="9220" name="WordArt 3">
            <a:extLst>
              <a:ext uri="{FF2B5EF4-FFF2-40B4-BE49-F238E27FC236}">
                <a16:creationId xmlns:a16="http://schemas.microsoft.com/office/drawing/2014/main" id="{558EA899-3A5F-4EB2-A165-063D55D1537C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90600" y="381000"/>
            <a:ext cx="7543800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Random Processes</a:t>
            </a:r>
          </a:p>
        </p:txBody>
      </p:sp>
      <p:sp>
        <p:nvSpPr>
          <p:cNvPr id="2" name="Text Box 4">
            <a:extLst>
              <a:ext uri="{FF2B5EF4-FFF2-40B4-BE49-F238E27FC236}">
                <a16:creationId xmlns:a16="http://schemas.microsoft.com/office/drawing/2014/main" id="{8D1AB775-3337-439D-8F82-490BD4F95A1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013" y="1371600"/>
            <a:ext cx="8077200" cy="15875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Discrete distributions: </a:t>
            </a:r>
            <a:r>
              <a:rPr lang="en-US" altLang="en-US" sz="2800" i="1"/>
              <a:t>X(t) </a:t>
            </a:r>
            <a:r>
              <a:rPr lang="en-US" altLang="en-US" sz="2800"/>
              <a:t>can take on only discrete (integer) values.</a:t>
            </a:r>
          </a:p>
          <a:p>
            <a:pPr eaLnBrk="1" hangingPunct="1">
              <a:spcBef>
                <a:spcPct val="50000"/>
              </a:spcBef>
            </a:pPr>
            <a:r>
              <a:rPr lang="en-US" altLang="en-US" sz="2800"/>
              <a:t>Probability mass function:</a:t>
            </a:r>
          </a:p>
        </p:txBody>
      </p:sp>
      <p:graphicFrame>
        <p:nvGraphicFramePr>
          <p:cNvPr id="9243" name="Object 27">
            <a:extLst>
              <a:ext uri="{FF2B5EF4-FFF2-40B4-BE49-F238E27FC236}">
                <a16:creationId xmlns:a16="http://schemas.microsoft.com/office/drawing/2014/main" id="{DA76A676-CFB0-417F-8452-E19FE487D62B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7250" y="3200400"/>
          <a:ext cx="481647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2" imgW="1916868" imgH="253890" progId="Equation.3">
                  <p:embed/>
                </p:oleObj>
              </mc:Choice>
              <mc:Fallback>
                <p:oleObj name="Equation" r:id="rId2" imgW="1916868" imgH="253890" progId="Equation.3">
                  <p:embed/>
                  <p:pic>
                    <p:nvPicPr>
                      <p:cNvPr id="0" name="Object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0" y="3200400"/>
                        <a:ext cx="4816475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9244" name="Text Box 28">
            <a:extLst>
              <a:ext uri="{FF2B5EF4-FFF2-40B4-BE49-F238E27FC236}">
                <a16:creationId xmlns:a16="http://schemas.microsoft.com/office/drawing/2014/main" id="{32F746BF-2DF5-4E80-8A0C-029F057D65D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54013" y="3838575"/>
            <a:ext cx="8077200" cy="9461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800"/>
              <a:t>Do not confuse distributions with discrete values with random variable in discrete time, </a:t>
            </a:r>
            <a:r>
              <a:rPr lang="en-US" altLang="en-US" sz="2800" i="1"/>
              <a:t>X</a:t>
            </a:r>
            <a:r>
              <a:rPr lang="en-US" altLang="en-US" sz="2800"/>
              <a:t>[</a:t>
            </a:r>
            <a:r>
              <a:rPr lang="en-US" altLang="en-US" sz="2800" i="1"/>
              <a:t>n</a:t>
            </a:r>
            <a:r>
              <a:rPr lang="en-US" altLang="en-US" sz="2800"/>
              <a:t>]:</a:t>
            </a:r>
          </a:p>
        </p:txBody>
      </p:sp>
      <p:graphicFrame>
        <p:nvGraphicFramePr>
          <p:cNvPr id="9245" name="Object 29">
            <a:extLst>
              <a:ext uri="{FF2B5EF4-FFF2-40B4-BE49-F238E27FC236}">
                <a16:creationId xmlns:a16="http://schemas.microsoft.com/office/drawing/2014/main" id="{11C06410-477A-4855-A11A-A2BE71A279F3}"/>
              </a:ext>
            </a:extLst>
          </p:cNvPr>
          <p:cNvGraphicFramePr>
            <a:graphicFrameLocks noChangeAspect="1"/>
          </p:cNvGraphicFramePr>
          <p:nvPr/>
        </p:nvGraphicFramePr>
        <p:xfrm>
          <a:off x="2127250" y="5103813"/>
          <a:ext cx="4879975" cy="638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Equation" r:id="rId4" imgW="1943100" imgH="254000" progId="Equation.3">
                  <p:embed/>
                </p:oleObj>
              </mc:Choice>
              <mc:Fallback>
                <p:oleObj name="Equation" r:id="rId4" imgW="1943100" imgH="254000" progId="Equation.3">
                  <p:embed/>
                  <p:pic>
                    <p:nvPicPr>
                      <p:cNvPr id="0" name="Object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27250" y="5103813"/>
                        <a:ext cx="4879975" cy="6381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924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924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utoUpdateAnimBg="0"/>
      <p:bldP spid="9244" grpId="0" autoUpdateAnimBg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Footer Placeholder 3">
            <a:extLst>
              <a:ext uri="{FF2B5EF4-FFF2-40B4-BE49-F238E27FC236}">
                <a16:creationId xmlns:a16="http://schemas.microsoft.com/office/drawing/2014/main" id="{99F26E81-5A4C-4192-9692-C81019456B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400"/>
              <a:t>copyright Robert J. Marks II</a:t>
            </a:r>
          </a:p>
        </p:txBody>
      </p:sp>
      <p:sp>
        <p:nvSpPr>
          <p:cNvPr id="10243" name="Rectangle 2">
            <a:extLst>
              <a:ext uri="{FF2B5EF4-FFF2-40B4-BE49-F238E27FC236}">
                <a16:creationId xmlns:a16="http://schemas.microsoft.com/office/drawing/2014/main" id="{586405A3-E994-4577-9DEC-24B9BB8D7983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>
          <a:xfrm>
            <a:off x="-1371600" y="228600"/>
            <a:ext cx="7772400" cy="1143000"/>
          </a:xfrm>
        </p:spPr>
        <p:txBody>
          <a:bodyPr/>
          <a:lstStyle/>
          <a:p>
            <a:pPr eaLnBrk="1" hangingPunct="1"/>
            <a:r>
              <a:rPr lang="en-US" altLang="en-US" sz="2800"/>
              <a:t>Random Processes</a:t>
            </a:r>
            <a:endParaRPr lang="en-US" altLang="en-US" sz="2400"/>
          </a:p>
        </p:txBody>
      </p:sp>
      <p:sp>
        <p:nvSpPr>
          <p:cNvPr id="10244" name="WordArt 3">
            <a:extLst>
              <a:ext uri="{FF2B5EF4-FFF2-40B4-BE49-F238E27FC236}">
                <a16:creationId xmlns:a16="http://schemas.microsoft.com/office/drawing/2014/main" id="{B7D6425C-F99D-49EA-A994-0F242B5B2217}"/>
              </a:ext>
            </a:extLst>
          </p:cNvPr>
          <p:cNvSpPr>
            <a:spLocks noChangeArrowheads="1" noChangeShapeType="1" noTextEdit="1"/>
          </p:cNvSpPr>
          <p:nvPr/>
        </p:nvSpPr>
        <p:spPr bwMode="auto">
          <a:xfrm>
            <a:off x="990600" y="381000"/>
            <a:ext cx="7543800" cy="657225"/>
          </a:xfrm>
          <a:prstGeom prst="rect">
            <a:avLst/>
          </a:prstGeom>
        </p:spPr>
        <p:txBody>
          <a:bodyPr wrap="none" fromWordArt="1">
            <a:prstTxWarp prst="textDoubleWave1">
              <a:avLst>
                <a:gd name="adj1" fmla="val 6500"/>
                <a:gd name="adj2" fmla="val 0"/>
              </a:avLst>
            </a:prstTxWarp>
          </a:bodyPr>
          <a:lstStyle/>
          <a:p>
            <a:pPr algn="ctr"/>
            <a:r>
              <a:rPr lang="en-US" sz="3600" kern="10" spc="-360">
                <a:ln w="12700">
                  <a:solidFill>
                    <a:srgbClr val="000099"/>
                  </a:solidFill>
                  <a:round/>
                  <a:headEnd/>
                  <a:tailEnd/>
                </a:ln>
                <a:solidFill>
                  <a:srgbClr val="33CCFF"/>
                </a:solidFill>
                <a:effectLst>
                  <a:outerShdw dist="125724" dir="18900000" algn="ctr" rotWithShape="0">
                    <a:srgbClr val="000099"/>
                  </a:outerShdw>
                </a:effectLst>
                <a:latin typeface="Impact" panose="020B0806030902050204" pitchFamily="34" charset="0"/>
              </a:rPr>
              <a:t>Random Processes</a:t>
            </a:r>
          </a:p>
        </p:txBody>
      </p:sp>
      <p:sp>
        <p:nvSpPr>
          <p:cNvPr id="10246" name="Text Box 6">
            <a:extLst>
              <a:ext uri="{FF2B5EF4-FFF2-40B4-BE49-F238E27FC236}">
                <a16:creationId xmlns:a16="http://schemas.microsoft.com/office/drawing/2014/main" id="{4EB49DEB-6F05-4F92-8035-81A3D63FC75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663" y="3151188"/>
            <a:ext cx="8077200" cy="11604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Random variable with </a:t>
            </a:r>
            <a:r>
              <a:rPr lang="en-US" altLang="en-US" sz="2800" b="1" i="1">
                <a:solidFill>
                  <a:srgbClr val="FF0000"/>
                </a:solidFill>
              </a:rPr>
              <a:t>discrete values (quantization)</a:t>
            </a:r>
            <a:r>
              <a:rPr lang="en-US" altLang="en-US" sz="2800"/>
              <a:t> </a:t>
            </a:r>
          </a:p>
          <a:p>
            <a:pPr eaLnBrk="1" hangingPunct="1">
              <a:spcBef>
                <a:spcPct val="50000"/>
              </a:spcBef>
              <a:buFontTx/>
              <a:buNone/>
            </a:pPr>
            <a:r>
              <a:rPr lang="en-US" altLang="en-US" sz="2800"/>
              <a:t>Random variable in </a:t>
            </a:r>
            <a:r>
              <a:rPr lang="en-US" altLang="en-US" sz="2800" b="1" i="1">
                <a:solidFill>
                  <a:schemeClr val="accent2"/>
                </a:solidFill>
              </a:rPr>
              <a:t>discrete time</a:t>
            </a:r>
          </a:p>
        </p:txBody>
      </p:sp>
      <p:grpSp>
        <p:nvGrpSpPr>
          <p:cNvPr id="10266" name="Group 26">
            <a:extLst>
              <a:ext uri="{FF2B5EF4-FFF2-40B4-BE49-F238E27FC236}">
                <a16:creationId xmlns:a16="http://schemas.microsoft.com/office/drawing/2014/main" id="{CA60B35B-B0AD-4A92-AE1A-C12F828A0C75}"/>
              </a:ext>
            </a:extLst>
          </p:cNvPr>
          <p:cNvGrpSpPr>
            <a:grpSpLocks/>
          </p:cNvGrpSpPr>
          <p:nvPr/>
        </p:nvGrpSpPr>
        <p:grpSpPr bwMode="auto">
          <a:xfrm>
            <a:off x="1190625" y="1139825"/>
            <a:ext cx="6792913" cy="1981200"/>
            <a:chOff x="379" y="864"/>
            <a:chExt cx="4279" cy="1248"/>
          </a:xfrm>
        </p:grpSpPr>
        <p:sp>
          <p:nvSpPr>
            <p:cNvPr id="10269" name="Line 9">
              <a:extLst>
                <a:ext uri="{FF2B5EF4-FFF2-40B4-BE49-F238E27FC236}">
                  <a16:creationId xmlns:a16="http://schemas.microsoft.com/office/drawing/2014/main" id="{FE2B6022-4449-42DB-9AE4-AC04432C91D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2112"/>
              <a:ext cx="37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0" name="Line 10">
              <a:extLst>
                <a:ext uri="{FF2B5EF4-FFF2-40B4-BE49-F238E27FC236}">
                  <a16:creationId xmlns:a16="http://schemas.microsoft.com/office/drawing/2014/main" id="{F255E160-DB12-4748-ADFE-5DFD2D1F0C3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1787"/>
              <a:ext cx="37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1" name="Line 11">
              <a:extLst>
                <a:ext uri="{FF2B5EF4-FFF2-40B4-BE49-F238E27FC236}">
                  <a16:creationId xmlns:a16="http://schemas.microsoft.com/office/drawing/2014/main" id="{696F73AC-8D86-4155-BB05-0ABBC4D341E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1472"/>
              <a:ext cx="37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2" name="Line 12">
              <a:extLst>
                <a:ext uri="{FF2B5EF4-FFF2-40B4-BE49-F238E27FC236}">
                  <a16:creationId xmlns:a16="http://schemas.microsoft.com/office/drawing/2014/main" id="{04FE3ECC-F615-49D8-8275-4516524F9BB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1182"/>
              <a:ext cx="37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3" name="Text Box 13">
              <a:extLst>
                <a:ext uri="{FF2B5EF4-FFF2-40B4-BE49-F238E27FC236}">
                  <a16:creationId xmlns:a16="http://schemas.microsoft.com/office/drawing/2014/main" id="{15DB1207-088F-4160-91D9-A9C98BFD258F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864"/>
              <a:ext cx="489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X</a:t>
              </a:r>
              <a:r>
                <a:rPr lang="en-US" altLang="en-US" sz="2400"/>
                <a:t>(</a:t>
              </a:r>
              <a:r>
                <a:rPr lang="en-US" altLang="en-US" sz="2400" i="1"/>
                <a:t>t</a:t>
              </a:r>
              <a:r>
                <a:rPr lang="en-US" altLang="en-US" sz="2400"/>
                <a:t>)</a:t>
              </a:r>
            </a:p>
          </p:txBody>
        </p:sp>
        <p:sp>
          <p:nvSpPr>
            <p:cNvPr id="10274" name="Line 14">
              <a:extLst>
                <a:ext uri="{FF2B5EF4-FFF2-40B4-BE49-F238E27FC236}">
                  <a16:creationId xmlns:a16="http://schemas.microsoft.com/office/drawing/2014/main" id="{251FE6A6-CED6-40F6-A1C3-0551C148515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1787"/>
              <a:ext cx="716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5" name="Line 15">
              <a:extLst>
                <a:ext uri="{FF2B5EF4-FFF2-40B4-BE49-F238E27FC236}">
                  <a16:creationId xmlns:a16="http://schemas.microsoft.com/office/drawing/2014/main" id="{1E09C6E7-1136-4AFD-819B-BF194304B1C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0" y="1481"/>
              <a:ext cx="1549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6" name="Line 16">
              <a:extLst>
                <a:ext uri="{FF2B5EF4-FFF2-40B4-BE49-F238E27FC236}">
                  <a16:creationId xmlns:a16="http://schemas.microsoft.com/office/drawing/2014/main" id="{870A1BEE-A6DF-44FF-92A3-72960105019E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0" y="1787"/>
              <a:ext cx="298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7" name="Line 17">
              <a:extLst>
                <a:ext uri="{FF2B5EF4-FFF2-40B4-BE49-F238E27FC236}">
                  <a16:creationId xmlns:a16="http://schemas.microsoft.com/office/drawing/2014/main" id="{35EBD67E-75F1-4F73-819D-5F8544886504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2112"/>
              <a:ext cx="61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8" name="Line 18">
              <a:extLst>
                <a:ext uri="{FF2B5EF4-FFF2-40B4-BE49-F238E27FC236}">
                  <a16:creationId xmlns:a16="http://schemas.microsoft.com/office/drawing/2014/main" id="{F3B0EB0D-D30A-4EF5-BAD5-AC96104D6460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1" y="1182"/>
              <a:ext cx="603" cy="0"/>
            </a:xfrm>
            <a:prstGeom prst="line">
              <a:avLst/>
            </a:prstGeom>
            <a:noFill/>
            <a:ln w="38100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79" name="Line 19">
              <a:extLst>
                <a:ext uri="{FF2B5EF4-FFF2-40B4-BE49-F238E27FC236}">
                  <a16:creationId xmlns:a16="http://schemas.microsoft.com/office/drawing/2014/main" id="{8498F323-73C4-4D05-BE77-8F0408877CD8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340" y="1481"/>
              <a:ext cx="0" cy="3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0" name="Line 20">
              <a:extLst>
                <a:ext uri="{FF2B5EF4-FFF2-40B4-BE49-F238E27FC236}">
                  <a16:creationId xmlns:a16="http://schemas.microsoft.com/office/drawing/2014/main" id="{C513A9F7-B715-4F46-8EF4-6439B87D7F19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890" y="1481"/>
              <a:ext cx="0" cy="3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1" name="Line 21">
              <a:extLst>
                <a:ext uri="{FF2B5EF4-FFF2-40B4-BE49-F238E27FC236}">
                  <a16:creationId xmlns:a16="http://schemas.microsoft.com/office/drawing/2014/main" id="{F9FFB45C-D003-49B5-8483-C7863241179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1787"/>
              <a:ext cx="0" cy="306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2" name="Line 23">
              <a:extLst>
                <a:ext uri="{FF2B5EF4-FFF2-40B4-BE49-F238E27FC236}">
                  <a16:creationId xmlns:a16="http://schemas.microsoft.com/office/drawing/2014/main" id="{2E9EC452-C2B8-4E75-AB48-9F15C3E8F94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811" y="1182"/>
              <a:ext cx="0" cy="911"/>
            </a:xfrm>
            <a:prstGeom prst="line">
              <a:avLst/>
            </a:prstGeom>
            <a:noFill/>
            <a:ln w="9525">
              <a:solidFill>
                <a:srgbClr val="FF0000"/>
              </a:solidFill>
              <a:prstDash val="dash"/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3" name="Text Box 24">
              <a:extLst>
                <a:ext uri="{FF2B5EF4-FFF2-40B4-BE49-F238E27FC236}">
                  <a16:creationId xmlns:a16="http://schemas.microsoft.com/office/drawing/2014/main" id="{3934807C-88B3-4CB2-B035-B865BC09232C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69" y="1824"/>
              <a:ext cx="489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t</a:t>
              </a:r>
              <a:endParaRPr lang="en-US" altLang="en-US" sz="2400"/>
            </a:p>
          </p:txBody>
        </p:sp>
        <p:sp>
          <p:nvSpPr>
            <p:cNvPr id="10284" name="Line 8">
              <a:extLst>
                <a:ext uri="{FF2B5EF4-FFF2-40B4-BE49-F238E27FC236}">
                  <a16:creationId xmlns:a16="http://schemas.microsoft.com/office/drawing/2014/main" id="{88DEE88C-FD40-46F5-8848-838FBF4DD456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864"/>
              <a:ext cx="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85" name="Text Box 25">
              <a:extLst>
                <a:ext uri="{FF2B5EF4-FFF2-40B4-BE49-F238E27FC236}">
                  <a16:creationId xmlns:a16="http://schemas.microsoft.com/office/drawing/2014/main" id="{C8F94038-8505-4F32-A027-494157C1BAD7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" y="998"/>
              <a:ext cx="489" cy="11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3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2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1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0</a:t>
              </a:r>
              <a:endParaRPr lang="en-US" altLang="en-US" sz="2000"/>
            </a:p>
          </p:txBody>
        </p:sp>
      </p:grpSp>
      <p:grpSp>
        <p:nvGrpSpPr>
          <p:cNvPr id="10301" name="Group 61">
            <a:extLst>
              <a:ext uri="{FF2B5EF4-FFF2-40B4-BE49-F238E27FC236}">
                <a16:creationId xmlns:a16="http://schemas.microsoft.com/office/drawing/2014/main" id="{458EC499-1CFF-46AF-B87E-9B7270158E49}"/>
              </a:ext>
            </a:extLst>
          </p:cNvPr>
          <p:cNvGrpSpPr>
            <a:grpSpLocks/>
          </p:cNvGrpSpPr>
          <p:nvPr/>
        </p:nvGrpSpPr>
        <p:grpSpPr bwMode="auto">
          <a:xfrm>
            <a:off x="1190625" y="4241800"/>
            <a:ext cx="6792913" cy="2049463"/>
            <a:chOff x="379" y="2716"/>
            <a:chExt cx="4279" cy="1291"/>
          </a:xfrm>
        </p:grpSpPr>
        <p:sp>
          <p:nvSpPr>
            <p:cNvPr id="10248" name="Line 28">
              <a:extLst>
                <a:ext uri="{FF2B5EF4-FFF2-40B4-BE49-F238E27FC236}">
                  <a16:creationId xmlns:a16="http://schemas.microsoft.com/office/drawing/2014/main" id="{B5B9DD68-8136-4FE6-808D-4915EA8DFD9B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3964"/>
              <a:ext cx="3790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49" name="Text Box 32">
              <a:extLst>
                <a:ext uri="{FF2B5EF4-FFF2-40B4-BE49-F238E27FC236}">
                  <a16:creationId xmlns:a16="http://schemas.microsoft.com/office/drawing/2014/main" id="{C8974B20-BBF6-485D-90F4-0A67CD1EE0AA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624" y="2716"/>
              <a:ext cx="489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X[n]</a:t>
              </a:r>
              <a:endParaRPr lang="en-US" altLang="en-US" sz="2400"/>
            </a:p>
          </p:txBody>
        </p:sp>
        <p:sp>
          <p:nvSpPr>
            <p:cNvPr id="10250" name="Text Box 42">
              <a:extLst>
                <a:ext uri="{FF2B5EF4-FFF2-40B4-BE49-F238E27FC236}">
                  <a16:creationId xmlns:a16="http://schemas.microsoft.com/office/drawing/2014/main" id="{1EFC7CDA-FD4E-487A-A28D-C6F4032DED5E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4169" y="3676"/>
              <a:ext cx="489" cy="288"/>
            </a:xfrm>
            <a:prstGeom prst="rect">
              <a:avLst/>
            </a:prstGeom>
            <a:solidFill>
              <a:srgbClr val="FFFFFF"/>
            </a:solidFill>
            <a:ln>
              <a:noFill/>
            </a:ln>
            <a:effectLst/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400" i="1"/>
                <a:t>n</a:t>
              </a:r>
              <a:endParaRPr lang="en-US" altLang="en-US" sz="2400"/>
            </a:p>
          </p:txBody>
        </p:sp>
        <p:sp>
          <p:nvSpPr>
            <p:cNvPr id="10251" name="Line 43">
              <a:extLst>
                <a:ext uri="{FF2B5EF4-FFF2-40B4-BE49-F238E27FC236}">
                  <a16:creationId xmlns:a16="http://schemas.microsoft.com/office/drawing/2014/main" id="{55C41C5B-BB61-4BCE-8505-B7B990E85D6A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2716"/>
              <a:ext cx="0" cy="124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2" name="Text Box 44">
              <a:extLst>
                <a:ext uri="{FF2B5EF4-FFF2-40B4-BE49-F238E27FC236}">
                  <a16:creationId xmlns:a16="http://schemas.microsoft.com/office/drawing/2014/main" id="{B3207922-BEEB-4E18-B680-F79053093578}"/>
                </a:ext>
              </a:extLst>
            </p:cNvPr>
            <p:cNvSpPr txBox="1">
              <a:spLocks noChangeArrowheads="1"/>
            </p:cNvSpPr>
            <p:nvPr/>
          </p:nvSpPr>
          <p:spPr bwMode="auto">
            <a:xfrm>
              <a:off x="379" y="2850"/>
              <a:ext cx="489" cy="111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3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2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1</a:t>
              </a:r>
            </a:p>
            <a:p>
              <a:pPr eaLnBrk="1" hangingPunct="1">
                <a:spcBef>
                  <a:spcPct val="50000"/>
                </a:spcBef>
                <a:buFontTx/>
                <a:buNone/>
              </a:pPr>
              <a:r>
                <a:rPr lang="en-US" altLang="en-US" sz="2000" i="1"/>
                <a:t>0</a:t>
              </a:r>
              <a:endParaRPr lang="en-US" altLang="en-US" sz="2000"/>
            </a:p>
          </p:txBody>
        </p:sp>
        <p:sp>
          <p:nvSpPr>
            <p:cNvPr id="10253" name="Line 45">
              <a:extLst>
                <a:ext uri="{FF2B5EF4-FFF2-40B4-BE49-F238E27FC236}">
                  <a16:creationId xmlns:a16="http://schemas.microsoft.com/office/drawing/2014/main" id="{00F72854-8244-4A5A-ABE7-C915D561167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624" y="3474"/>
              <a:ext cx="0" cy="49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4" name="Oval 46">
              <a:extLst>
                <a:ext uri="{FF2B5EF4-FFF2-40B4-BE49-F238E27FC236}">
                  <a16:creationId xmlns:a16="http://schemas.microsoft.com/office/drawing/2014/main" id="{D7B64179-F17A-48DA-93EA-B98E13596714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5" y="3430"/>
              <a:ext cx="117" cy="8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0255" name="Line 47">
              <a:extLst>
                <a:ext uri="{FF2B5EF4-FFF2-40B4-BE49-F238E27FC236}">
                  <a16:creationId xmlns:a16="http://schemas.microsoft.com/office/drawing/2014/main" id="{6F410563-EF17-466E-A30B-2F8B70BA841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198" y="3666"/>
              <a:ext cx="0" cy="298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6" name="Line 48">
              <a:extLst>
                <a:ext uri="{FF2B5EF4-FFF2-40B4-BE49-F238E27FC236}">
                  <a16:creationId xmlns:a16="http://schemas.microsoft.com/office/drawing/2014/main" id="{86C45248-85EC-4F52-9541-877EC1626BF7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113" y="3517"/>
              <a:ext cx="0" cy="49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7" name="Line 49">
              <a:extLst>
                <a:ext uri="{FF2B5EF4-FFF2-40B4-BE49-F238E27FC236}">
                  <a16:creationId xmlns:a16="http://schemas.microsoft.com/office/drawing/2014/main" id="{9FD668B9-5F08-4A59-B857-7011143CD60C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704" y="3484"/>
              <a:ext cx="0" cy="490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8" name="Line 50">
              <a:extLst>
                <a:ext uri="{FF2B5EF4-FFF2-40B4-BE49-F238E27FC236}">
                  <a16:creationId xmlns:a16="http://schemas.microsoft.com/office/drawing/2014/main" id="{533DE7B6-221B-4256-8EB9-67C910E70E1F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2215" y="3230"/>
              <a:ext cx="0" cy="744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59" name="Line 51">
              <a:extLst>
                <a:ext uri="{FF2B5EF4-FFF2-40B4-BE49-F238E27FC236}">
                  <a16:creationId xmlns:a16="http://schemas.microsoft.com/office/drawing/2014/main" id="{F6A6FDEE-8884-4C22-A068-9C1F0C4288AD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1644" y="3430"/>
              <a:ext cx="0" cy="577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0" name="Line 52">
              <a:extLst>
                <a:ext uri="{FF2B5EF4-FFF2-40B4-BE49-F238E27FC236}">
                  <a16:creationId xmlns:a16="http://schemas.microsoft.com/office/drawing/2014/main" id="{B130102F-CE11-4057-9123-73CEBE0866D3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3660" y="3230"/>
              <a:ext cx="0" cy="744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1" name="Line 53">
              <a:extLst>
                <a:ext uri="{FF2B5EF4-FFF2-40B4-BE49-F238E27FC236}">
                  <a16:creationId xmlns:a16="http://schemas.microsoft.com/office/drawing/2014/main" id="{9B4BA31D-0392-496A-8C0B-E15AA73F78E5}"/>
                </a:ext>
              </a:extLst>
            </p:cNvPr>
            <p:cNvSpPr>
              <a:spLocks noChangeShapeType="1"/>
            </p:cNvSpPr>
            <p:nvPr/>
          </p:nvSpPr>
          <p:spPr bwMode="auto">
            <a:xfrm>
              <a:off x="4044" y="3666"/>
              <a:ext cx="0" cy="298"/>
            </a:xfrm>
            <a:prstGeom prst="line">
              <a:avLst/>
            </a:prstGeom>
            <a:noFill/>
            <a:ln w="28575">
              <a:solidFill>
                <a:srgbClr val="0033CC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10262" name="Oval 54">
              <a:extLst>
                <a:ext uri="{FF2B5EF4-FFF2-40B4-BE49-F238E27FC236}">
                  <a16:creationId xmlns:a16="http://schemas.microsoft.com/office/drawing/2014/main" id="{3C65FDBB-F38A-49C3-B123-C7AC481CC872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054" y="3440"/>
              <a:ext cx="117" cy="8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0263" name="Oval 55">
              <a:extLst>
                <a:ext uri="{FF2B5EF4-FFF2-40B4-BE49-F238E27FC236}">
                  <a16:creationId xmlns:a16="http://schemas.microsoft.com/office/drawing/2014/main" id="{62C483E5-0289-4522-9EFD-F6770EEA266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1585" y="3352"/>
              <a:ext cx="117" cy="8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0264" name="Oval 56">
              <a:extLst>
                <a:ext uri="{FF2B5EF4-FFF2-40B4-BE49-F238E27FC236}">
                  <a16:creationId xmlns:a16="http://schemas.microsoft.com/office/drawing/2014/main" id="{64C6AA71-B748-4CE9-9A72-105C369E9FF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156" y="3142"/>
              <a:ext cx="117" cy="8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0265" name="Oval 57">
              <a:extLst>
                <a:ext uri="{FF2B5EF4-FFF2-40B4-BE49-F238E27FC236}">
                  <a16:creationId xmlns:a16="http://schemas.microsoft.com/office/drawing/2014/main" id="{6E0B749C-171E-4E23-B380-71ABF4E9876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2645" y="3430"/>
              <a:ext cx="117" cy="8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2" name="Oval 58">
              <a:extLst>
                <a:ext uri="{FF2B5EF4-FFF2-40B4-BE49-F238E27FC236}">
                  <a16:creationId xmlns:a16="http://schemas.microsoft.com/office/drawing/2014/main" id="{3C875982-652C-4A70-AE08-E2220EEED23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139" y="3588"/>
              <a:ext cx="117" cy="8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0267" name="Oval 59">
              <a:extLst>
                <a:ext uri="{FF2B5EF4-FFF2-40B4-BE49-F238E27FC236}">
                  <a16:creationId xmlns:a16="http://schemas.microsoft.com/office/drawing/2014/main" id="{715FA947-1CED-48EA-AA1B-384C02349A00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601" y="3230"/>
              <a:ext cx="117" cy="8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  <p:sp>
          <p:nvSpPr>
            <p:cNvPr id="10268" name="Oval 60">
              <a:extLst>
                <a:ext uri="{FF2B5EF4-FFF2-40B4-BE49-F238E27FC236}">
                  <a16:creationId xmlns:a16="http://schemas.microsoft.com/office/drawing/2014/main" id="{2C79E1BA-E28D-4913-9EF2-CD321BC914E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3985" y="3578"/>
              <a:ext cx="117" cy="88"/>
            </a:xfrm>
            <a:prstGeom prst="ellipse">
              <a:avLst/>
            </a:prstGeom>
            <a:solidFill>
              <a:srgbClr val="0000FF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anose="02020603050405020304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anose="02020603050405020304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anose="02020603050405020304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anose="02020603050405020304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endParaRPr lang="en-US" altLang="en-US" sz="2400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026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030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030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6" grpId="0" autoUpdateAnimBg="0"/>
    </p:bldLst>
  </p:timing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alt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Designs\Ricepaper.pot</Template>
  <TotalTime>331</TotalTime>
  <Words>622</Words>
  <Application>Microsoft Office PowerPoint</Application>
  <PresentationFormat>On-screen Show (4:3)</PresentationFormat>
  <Paragraphs>96</Paragraphs>
  <Slides>12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7" baseType="lpstr">
      <vt:lpstr>Times New Roman</vt:lpstr>
      <vt:lpstr>Arial</vt:lpstr>
      <vt:lpstr>Symbol</vt:lpstr>
      <vt:lpstr>Default Design</vt:lpstr>
      <vt:lpstr>Microsoft Equation 3.0</vt:lpstr>
      <vt:lpstr>ECE 5345 Stochastic Processes</vt:lpstr>
      <vt:lpstr>Random Processes</vt:lpstr>
      <vt:lpstr>Random Processes</vt:lpstr>
      <vt:lpstr>Random Processes</vt:lpstr>
      <vt:lpstr>Random Processes</vt:lpstr>
      <vt:lpstr>Random Processes</vt:lpstr>
      <vt:lpstr>Random Processes</vt:lpstr>
      <vt:lpstr>Random Processes</vt:lpstr>
      <vt:lpstr>Random Processes</vt:lpstr>
      <vt:lpstr>Random Processes</vt:lpstr>
      <vt:lpstr>Random Processes</vt:lpstr>
      <vt:lpstr>PowerPoint Presentation</vt:lpstr>
    </vt:vector>
  </TitlesOfParts>
  <Company>University of Washington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EE 505 Random Processes</dc:title>
  <dc:creator>marks</dc:creator>
  <cp:lastModifiedBy>Marks, Robert</cp:lastModifiedBy>
  <cp:revision>31</cp:revision>
  <dcterms:created xsi:type="dcterms:W3CDTF">2001-07-30T21:11:57Z</dcterms:created>
  <dcterms:modified xsi:type="dcterms:W3CDTF">2021-03-25T17:21:35Z</dcterms:modified>
</cp:coreProperties>
</file>