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49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E37E240-13B8-4BB9-BDDF-3D21F543DA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A4FF355-D768-465B-A9FE-DAA7112C10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CF5449E-AD03-414D-802A-9E1093BBABF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DF54A231-F190-44C4-B218-74F7896B64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64124F93-F5F9-4E3E-BE9B-12E668006F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60C68E43-E73B-4AF6-A782-31A1C9AF1A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B264E2-ECA6-4482-9B86-2521E62FEE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441CA8B-5EF0-49C8-B733-EE27D7491833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C06DE0B2-9398-47AF-AC26-8DCCF73CCD35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D403685D-FA39-4E59-81BD-D3D2B87E854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5745 h 720"/>
                  <a:gd name="T4" fmla="*/ 624 w 1000"/>
                  <a:gd name="T5" fmla="*/ 5745 h 720"/>
                  <a:gd name="T6" fmla="*/ 624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2C7980D4-E197-44E4-98A5-2EFCE46AC57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0FA16F26-A26A-4C92-A5DB-ADB93E1AF19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9C30D051-159B-4CD4-B222-9C28D541E39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FB0024AD-9752-4DAB-95BF-7B4BA0A8CC9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A5663776-AB7F-4A83-B675-C2CC4D9DC22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2 h 272"/>
                  <a:gd name="T4" fmla="*/ 240 w 624"/>
                  <a:gd name="T5" fmla="*/ 319 h 272"/>
                  <a:gd name="T6" fmla="*/ 624 w 624"/>
                  <a:gd name="T7" fmla="*/ 36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0">
                <a:extLst>
                  <a:ext uri="{FF2B5EF4-FFF2-40B4-BE49-F238E27FC236}">
                    <a16:creationId xmlns:a16="http://schemas.microsoft.com/office/drawing/2014/main" id="{5896A954-3F3B-48A5-A0A6-C6143FC2F33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6 h 362"/>
                  <a:gd name="T4" fmla="*/ 248 w 632"/>
                  <a:gd name="T5" fmla="*/ 276 h 362"/>
                  <a:gd name="T6" fmla="*/ 632 w 632"/>
                  <a:gd name="T7" fmla="*/ 276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1">
                <a:extLst>
                  <a:ext uri="{FF2B5EF4-FFF2-40B4-BE49-F238E27FC236}">
                    <a16:creationId xmlns:a16="http://schemas.microsoft.com/office/drawing/2014/main" id="{EAF2E582-FABB-4FD9-B668-63A0A5B6442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2">
                <a:extLst>
                  <a:ext uri="{FF2B5EF4-FFF2-40B4-BE49-F238E27FC236}">
                    <a16:creationId xmlns:a16="http://schemas.microsoft.com/office/drawing/2014/main" id="{ED735265-BA4E-4A78-B017-8E607875ADF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3">
                <a:extLst>
                  <a:ext uri="{FF2B5EF4-FFF2-40B4-BE49-F238E27FC236}">
                    <a16:creationId xmlns:a16="http://schemas.microsoft.com/office/drawing/2014/main" id="{D3E22CBB-39F1-46D2-8C16-0DF8B511CDC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4">
                <a:extLst>
                  <a:ext uri="{FF2B5EF4-FFF2-40B4-BE49-F238E27FC236}">
                    <a16:creationId xmlns:a16="http://schemas.microsoft.com/office/drawing/2014/main" id="{DFB0E39D-B872-454A-AB9C-C768BE08FF6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7F69BEE6-0A96-4E3A-A460-B6094311523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6">
                <a:extLst>
                  <a:ext uri="{FF2B5EF4-FFF2-40B4-BE49-F238E27FC236}">
                    <a16:creationId xmlns:a16="http://schemas.microsoft.com/office/drawing/2014/main" id="{066C1914-B019-4819-B6EA-A32A41739A1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7">
                <a:extLst>
                  <a:ext uri="{FF2B5EF4-FFF2-40B4-BE49-F238E27FC236}">
                    <a16:creationId xmlns:a16="http://schemas.microsoft.com/office/drawing/2014/main" id="{92D98754-92BC-4286-B2ED-D90C58A3190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18">
                <a:extLst>
                  <a:ext uri="{FF2B5EF4-FFF2-40B4-BE49-F238E27FC236}">
                    <a16:creationId xmlns:a16="http://schemas.microsoft.com/office/drawing/2014/main" id="{3014519C-A925-4F70-BC69-2E47A274418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19">
                <a:extLst>
                  <a:ext uri="{FF2B5EF4-FFF2-40B4-BE49-F238E27FC236}">
                    <a16:creationId xmlns:a16="http://schemas.microsoft.com/office/drawing/2014/main" id="{7A1F0EE2-03BC-4F9F-8B0C-AED2D63D4CE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20">
                <a:extLst>
                  <a:ext uri="{FF2B5EF4-FFF2-40B4-BE49-F238E27FC236}">
                    <a16:creationId xmlns:a16="http://schemas.microsoft.com/office/drawing/2014/main" id="{77F31688-8468-4D36-9CD4-8B31B3A586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21">
                <a:extLst>
                  <a:ext uri="{FF2B5EF4-FFF2-40B4-BE49-F238E27FC236}">
                    <a16:creationId xmlns:a16="http://schemas.microsoft.com/office/drawing/2014/main" id="{64AC2867-FC7C-44C8-9CF0-A34405C5BA8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22">
                <a:extLst>
                  <a:ext uri="{FF2B5EF4-FFF2-40B4-BE49-F238E27FC236}">
                    <a16:creationId xmlns:a16="http://schemas.microsoft.com/office/drawing/2014/main" id="{5073DB30-9978-44B9-A3FE-5BA9281ED77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Freeform 23">
              <a:extLst>
                <a:ext uri="{FF2B5EF4-FFF2-40B4-BE49-F238E27FC236}">
                  <a16:creationId xmlns:a16="http://schemas.microsoft.com/office/drawing/2014/main" id="{D82F2BB6-A426-4619-95F5-F07C660381A5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210 h 385"/>
                <a:gd name="T2" fmla="*/ 5762 w 5762"/>
                <a:gd name="T3" fmla="*/ 201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210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24">
              <a:extLst>
                <a:ext uri="{FF2B5EF4-FFF2-40B4-BE49-F238E27FC236}">
                  <a16:creationId xmlns:a16="http://schemas.microsoft.com/office/drawing/2014/main" id="{2550C4B7-7087-467B-9B72-25A3623E2B3D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049E330D-3B79-47F6-A4EF-33D3BE090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5CD2991D-46CC-417C-944A-ABEC47143E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81CFD9EC-7445-44F0-9E23-C81623EC65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5F6A09D-2C4C-413A-AE59-3A85F40407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14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90BF7DF3-962D-4ACF-8437-82480A0B8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ED635B1A-B01A-43D9-BC83-8E7E0E27F8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A7AD4D8-2AE6-4ADF-BF9A-97EB521B0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F9C3D-5036-41B6-8738-8BB6697888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2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E363DA23-9BA3-4211-9C8D-0088ECC85B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5090EBE8-4F15-4406-BF90-AF402E6901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B9739290-6CA2-4845-9ED9-FC40CB2B29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EBDC97-F257-44D7-877F-990206E0F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4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F1A47DED-7FFA-4C10-9C72-6D6BF08A1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5EEEBA7E-CBD7-4479-9A22-983767DAA5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D31CF925-FB4B-4611-BC72-2BD5D6B945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12482-B8BA-445E-B6F8-95CB63F819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70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4BCEBCB9-9B54-4DBB-A244-2115E7CAFC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EC4D0FC5-87D8-443C-B547-1ADE5823FA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B0C37DB7-DB1A-435D-AB4C-E3136A7FB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08DDC-2E8C-42F7-89BA-FF346444F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30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7CAFE87B-A50F-422C-A611-1E1D5EDB77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A255FBD5-3C3A-4AE4-B7C2-81F517248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29">
            <a:extLst>
              <a:ext uri="{FF2B5EF4-FFF2-40B4-BE49-F238E27FC236}">
                <a16:creationId xmlns:a16="http://schemas.microsoft.com/office/drawing/2014/main" id="{5844EFC4-8167-49D6-BFAD-EF578B2B1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B6E9FD-74F3-4191-AEE8-2BF9D7CF8B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58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D34E7489-0A21-4932-8994-96E7401B9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8">
            <a:extLst>
              <a:ext uri="{FF2B5EF4-FFF2-40B4-BE49-F238E27FC236}">
                <a16:creationId xmlns:a16="http://schemas.microsoft.com/office/drawing/2014/main" id="{AE21D7C3-A57D-4DFE-86D2-84915A954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9" name="Rectangle 29">
            <a:extLst>
              <a:ext uri="{FF2B5EF4-FFF2-40B4-BE49-F238E27FC236}">
                <a16:creationId xmlns:a16="http://schemas.microsoft.com/office/drawing/2014/main" id="{B4517939-9A5B-4543-817E-AAA935B6F7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A0E83-7974-4EC8-B1C4-501DD19940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90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AFCF6009-2032-49DF-9254-299591D72C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6719E83E-0E1B-43C9-856B-A903F2C23D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" name="Rectangle 29">
            <a:extLst>
              <a:ext uri="{FF2B5EF4-FFF2-40B4-BE49-F238E27FC236}">
                <a16:creationId xmlns:a16="http://schemas.microsoft.com/office/drawing/2014/main" id="{23497C27-7D6F-4353-93A6-ECCDA82F1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8BFEE-3FE9-47A4-8740-C6524A8E7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8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>
            <a:extLst>
              <a:ext uri="{FF2B5EF4-FFF2-40B4-BE49-F238E27FC236}">
                <a16:creationId xmlns:a16="http://schemas.microsoft.com/office/drawing/2014/main" id="{F8147748-19E4-43AB-8CDA-E82AFD340C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AC5A51CC-6BFF-42B2-82AC-188B7CE30D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" name="Rectangle 29">
            <a:extLst>
              <a:ext uri="{FF2B5EF4-FFF2-40B4-BE49-F238E27FC236}">
                <a16:creationId xmlns:a16="http://schemas.microsoft.com/office/drawing/2014/main" id="{3C717A00-56C7-478D-9C66-2121BC2034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89D00-138E-4C7E-8078-31612861D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02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A36ADA43-71ED-4A1E-86FE-27F237C0C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A679535A-DF13-451D-8535-38E538BDCB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29">
            <a:extLst>
              <a:ext uri="{FF2B5EF4-FFF2-40B4-BE49-F238E27FC236}">
                <a16:creationId xmlns:a16="http://schemas.microsoft.com/office/drawing/2014/main" id="{6BC29C4F-4FEA-4B89-9B34-2440F86129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67AA0-76C0-4B94-A94A-0C832E088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78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52BA272F-D506-4DA6-B91F-73CF9EE45B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82A19C24-71F6-4CA3-9A7A-4BDD85A8D9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" name="Rectangle 29">
            <a:extLst>
              <a:ext uri="{FF2B5EF4-FFF2-40B4-BE49-F238E27FC236}">
                <a16:creationId xmlns:a16="http://schemas.microsoft.com/office/drawing/2014/main" id="{556BA93C-ADE6-4F4F-AFE0-8AAA33FB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B39F55-6105-4328-B77E-A3152ECC86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45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AD99D77-CA76-4AE5-8FDA-20666EF0AB66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9BE421A-6BC7-41C9-93CE-BC770E90B8E2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035" name="Freeform 4">
                <a:extLst>
                  <a:ext uri="{FF2B5EF4-FFF2-40B4-BE49-F238E27FC236}">
                    <a16:creationId xmlns:a16="http://schemas.microsoft.com/office/drawing/2014/main" id="{C7D57DC2-0D4F-4C65-B957-F6564CEC44F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5745 h 720"/>
                  <a:gd name="T4" fmla="*/ 624 w 1000"/>
                  <a:gd name="T5" fmla="*/ 5745 h 720"/>
                  <a:gd name="T6" fmla="*/ 624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Freeform 5">
                <a:extLst>
                  <a:ext uri="{FF2B5EF4-FFF2-40B4-BE49-F238E27FC236}">
                    <a16:creationId xmlns:a16="http://schemas.microsoft.com/office/drawing/2014/main" id="{CF67D555-8630-4BCF-9659-A12FA7F7D5D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Freeform 6">
                <a:extLst>
                  <a:ext uri="{FF2B5EF4-FFF2-40B4-BE49-F238E27FC236}">
                    <a16:creationId xmlns:a16="http://schemas.microsoft.com/office/drawing/2014/main" id="{5A560DCB-3D6B-4684-9B3D-2C17C12C7AF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Freeform 7">
                <a:extLst>
                  <a:ext uri="{FF2B5EF4-FFF2-40B4-BE49-F238E27FC236}">
                    <a16:creationId xmlns:a16="http://schemas.microsoft.com/office/drawing/2014/main" id="{67B13057-75A8-4287-AF0D-5B331BE55C3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Freeform 8">
                <a:extLst>
                  <a:ext uri="{FF2B5EF4-FFF2-40B4-BE49-F238E27FC236}">
                    <a16:creationId xmlns:a16="http://schemas.microsoft.com/office/drawing/2014/main" id="{4D90F273-CD41-47B7-9AB8-25E64473951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Freeform 9">
                <a:extLst>
                  <a:ext uri="{FF2B5EF4-FFF2-40B4-BE49-F238E27FC236}">
                    <a16:creationId xmlns:a16="http://schemas.microsoft.com/office/drawing/2014/main" id="{A35E8131-F138-432F-859E-20430C69F7C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2 h 272"/>
                  <a:gd name="T4" fmla="*/ 240 w 624"/>
                  <a:gd name="T5" fmla="*/ 319 h 272"/>
                  <a:gd name="T6" fmla="*/ 624 w 624"/>
                  <a:gd name="T7" fmla="*/ 362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Freeform 10">
                <a:extLst>
                  <a:ext uri="{FF2B5EF4-FFF2-40B4-BE49-F238E27FC236}">
                    <a16:creationId xmlns:a16="http://schemas.microsoft.com/office/drawing/2014/main" id="{1AFA2CD6-8BAD-4338-88F1-8E5A0B58FCE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6 h 362"/>
                  <a:gd name="T4" fmla="*/ 248 w 632"/>
                  <a:gd name="T5" fmla="*/ 276 h 362"/>
                  <a:gd name="T6" fmla="*/ 632 w 632"/>
                  <a:gd name="T7" fmla="*/ 276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Freeform 11">
                <a:extLst>
                  <a:ext uri="{FF2B5EF4-FFF2-40B4-BE49-F238E27FC236}">
                    <a16:creationId xmlns:a16="http://schemas.microsoft.com/office/drawing/2014/main" id="{A9F406D1-A760-47BB-AD8A-DF30D607D92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Freeform 12">
                <a:extLst>
                  <a:ext uri="{FF2B5EF4-FFF2-40B4-BE49-F238E27FC236}">
                    <a16:creationId xmlns:a16="http://schemas.microsoft.com/office/drawing/2014/main" id="{CCB067E1-7583-4566-B97B-BD553173D27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Freeform 13">
                <a:extLst>
                  <a:ext uri="{FF2B5EF4-FFF2-40B4-BE49-F238E27FC236}">
                    <a16:creationId xmlns:a16="http://schemas.microsoft.com/office/drawing/2014/main" id="{55E3697F-D2B0-4B80-AE38-252042ABFAE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Freeform 14">
                <a:extLst>
                  <a:ext uri="{FF2B5EF4-FFF2-40B4-BE49-F238E27FC236}">
                    <a16:creationId xmlns:a16="http://schemas.microsoft.com/office/drawing/2014/main" id="{3E1B8B7F-286A-4C6C-8E14-54732E7C2C9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52 h 317"/>
                  <a:gd name="T4" fmla="*/ 624 w 624"/>
                  <a:gd name="T5" fmla="*/ 25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Freeform 15">
                <a:extLst>
                  <a:ext uri="{FF2B5EF4-FFF2-40B4-BE49-F238E27FC236}">
                    <a16:creationId xmlns:a16="http://schemas.microsoft.com/office/drawing/2014/main" id="{7CD1880F-A73A-42F6-97C7-ED059EAA5AE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16">
                <a:extLst>
                  <a:ext uri="{FF2B5EF4-FFF2-40B4-BE49-F238E27FC236}">
                    <a16:creationId xmlns:a16="http://schemas.microsoft.com/office/drawing/2014/main" id="{2462DE4B-1F1B-48E1-8A9C-FEF7F98A38D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17">
                <a:extLst>
                  <a:ext uri="{FF2B5EF4-FFF2-40B4-BE49-F238E27FC236}">
                    <a16:creationId xmlns:a16="http://schemas.microsoft.com/office/drawing/2014/main" id="{1D621514-28DE-4D57-BEA8-8E4E7F51B31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1 h 317"/>
                  <a:gd name="T4" fmla="*/ 624 w 624"/>
                  <a:gd name="T5" fmla="*/ 36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Freeform 18">
                <a:extLst>
                  <a:ext uri="{FF2B5EF4-FFF2-40B4-BE49-F238E27FC236}">
                    <a16:creationId xmlns:a16="http://schemas.microsoft.com/office/drawing/2014/main" id="{2A26E9D0-F9A4-4304-8A77-58FA67C7EB3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362 h 317"/>
                  <a:gd name="T4" fmla="*/ 624 w 624"/>
                  <a:gd name="T5" fmla="*/ 36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Freeform 19">
                <a:extLst>
                  <a:ext uri="{FF2B5EF4-FFF2-40B4-BE49-F238E27FC236}">
                    <a16:creationId xmlns:a16="http://schemas.microsoft.com/office/drawing/2014/main" id="{E0C011E0-6459-4689-89E7-E2147580147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37 h 370"/>
                  <a:gd name="T2" fmla="*/ 0 w 624"/>
                  <a:gd name="T3" fmla="*/ 224 h 370"/>
                  <a:gd name="T4" fmla="*/ 624 w 624"/>
                  <a:gd name="T5" fmla="*/ 224 h 370"/>
                  <a:gd name="T6" fmla="*/ 624 w 624"/>
                  <a:gd name="T7" fmla="*/ 37 h 370"/>
                  <a:gd name="T8" fmla="*/ 384 w 624"/>
                  <a:gd name="T9" fmla="*/ 6 h 370"/>
                  <a:gd name="T10" fmla="*/ 0 w 624"/>
                  <a:gd name="T11" fmla="*/ 37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Freeform 20">
                <a:extLst>
                  <a:ext uri="{FF2B5EF4-FFF2-40B4-BE49-F238E27FC236}">
                    <a16:creationId xmlns:a16="http://schemas.microsoft.com/office/drawing/2014/main" id="{99FBA10B-BA63-47BB-A37B-B7F77ABA2C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21">
                <a:extLst>
                  <a:ext uri="{FF2B5EF4-FFF2-40B4-BE49-F238E27FC236}">
                    <a16:creationId xmlns:a16="http://schemas.microsoft.com/office/drawing/2014/main" id="{0DC135A1-112F-4AB3-ABCE-7AE3D4E09DD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361 h 272"/>
                  <a:gd name="T4" fmla="*/ 240 w 624"/>
                  <a:gd name="T5" fmla="*/ 319 h 272"/>
                  <a:gd name="T6" fmla="*/ 624 w 624"/>
                  <a:gd name="T7" fmla="*/ 361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22">
                <a:extLst>
                  <a:ext uri="{FF2B5EF4-FFF2-40B4-BE49-F238E27FC236}">
                    <a16:creationId xmlns:a16="http://schemas.microsoft.com/office/drawing/2014/main" id="{FE9F7439-BF3B-4FD7-A136-EDFF43F1A41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39 h 362"/>
                  <a:gd name="T2" fmla="*/ 8 w 632"/>
                  <a:gd name="T3" fmla="*/ 277 h 362"/>
                  <a:gd name="T4" fmla="*/ 248 w 632"/>
                  <a:gd name="T5" fmla="*/ 277 h 362"/>
                  <a:gd name="T6" fmla="*/ 632 w 632"/>
                  <a:gd name="T7" fmla="*/ 277 h 362"/>
                  <a:gd name="T8" fmla="*/ 632 w 632"/>
                  <a:gd name="T9" fmla="*/ 39 h 362"/>
                  <a:gd name="T10" fmla="*/ 104 w 632"/>
                  <a:gd name="T11" fmla="*/ 39 h 362"/>
                  <a:gd name="T12" fmla="*/ 8 w 632"/>
                  <a:gd name="T13" fmla="*/ 39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3" name="Freeform 23">
              <a:extLst>
                <a:ext uri="{FF2B5EF4-FFF2-40B4-BE49-F238E27FC236}">
                  <a16:creationId xmlns:a16="http://schemas.microsoft.com/office/drawing/2014/main" id="{B7DBB2C8-6B5D-4728-B88F-823FBAA79839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210 h 385"/>
                <a:gd name="T2" fmla="*/ 4320 w 5762"/>
                <a:gd name="T3" fmla="*/ 201 h 385"/>
                <a:gd name="T4" fmla="*/ 4320 w 5762"/>
                <a:gd name="T5" fmla="*/ 4 h 385"/>
                <a:gd name="T6" fmla="*/ 0 w 5762"/>
                <a:gd name="T7" fmla="*/ 0 h 385"/>
                <a:gd name="T8" fmla="*/ 0 w 5762"/>
                <a:gd name="T9" fmla="*/ 210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Freeform 24">
              <a:extLst>
                <a:ext uri="{FF2B5EF4-FFF2-40B4-BE49-F238E27FC236}">
                  <a16:creationId xmlns:a16="http://schemas.microsoft.com/office/drawing/2014/main" id="{3B703B45-9E58-4977-A14E-A8D638BCFEB6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4319 w 5761"/>
                <a:gd name="T3" fmla="*/ 0 h 189"/>
                <a:gd name="T4" fmla="*/ 4319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25">
            <a:extLst>
              <a:ext uri="{FF2B5EF4-FFF2-40B4-BE49-F238E27FC236}">
                <a16:creationId xmlns:a16="http://schemas.microsoft.com/office/drawing/2014/main" id="{51819CC4-735E-4E43-9230-6FE4A791E6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26">
            <a:extLst>
              <a:ext uri="{FF2B5EF4-FFF2-40B4-BE49-F238E27FC236}">
                <a16:creationId xmlns:a16="http://schemas.microsoft.com/office/drawing/2014/main" id="{CA1E7460-2B3C-4E19-B3AB-483751815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ECF1F025-6429-4041-BFEE-1D5C956167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E44B7764-2B70-48ED-BECB-D6DC6DB90A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3101" name="Rectangle 29">
            <a:extLst>
              <a:ext uri="{FF2B5EF4-FFF2-40B4-BE49-F238E27FC236}">
                <a16:creationId xmlns:a16="http://schemas.microsoft.com/office/drawing/2014/main" id="{0F0373A1-A23A-4B85-9186-C9F8D60942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Arial" panose="020B0604020202020204" pitchFamily="34" charset="0"/>
              </a:defRPr>
            </a:lvl1pPr>
          </a:lstStyle>
          <a:p>
            <a:fld id="{1823FFD4-39F2-46D4-9D23-75252745C3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8F02593-FEEF-4D67-9EE4-674B18A5F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4D0ABCC8-AC77-4D1E-8025-ED6E36044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 ECE 5345</a:t>
            </a:r>
            <a:br>
              <a:rPr lang="en-US" altLang="en-US" sz="9600">
                <a:solidFill>
                  <a:srgbClr val="0000FF"/>
                </a:solidFill>
              </a:rPr>
            </a:br>
            <a:r>
              <a:rPr lang="en-US" altLang="en-US" sz="2800"/>
              <a:t>Sums of RV’s and Long-Term Averages</a:t>
            </a:r>
            <a:br>
              <a:rPr lang="en-US" altLang="en-US" sz="2800"/>
            </a:br>
            <a:r>
              <a:rPr lang="en-US" altLang="en-US" sz="2800"/>
              <a:t> </a:t>
            </a:r>
            <a:r>
              <a:rPr lang="en-US" altLang="en-US" sz="2400"/>
              <a:t>Confidence Intervals</a:t>
            </a:r>
          </a:p>
        </p:txBody>
      </p:sp>
      <p:sp>
        <p:nvSpPr>
          <p:cNvPr id="3076" name="Freeform 12">
            <a:extLst>
              <a:ext uri="{FF2B5EF4-FFF2-40B4-BE49-F238E27FC236}">
                <a16:creationId xmlns:a16="http://schemas.microsoft.com/office/drawing/2014/main" id="{564B12B2-A0FC-4334-939C-691C8CC59881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7" name="Freeform 13">
            <a:extLst>
              <a:ext uri="{FF2B5EF4-FFF2-40B4-BE49-F238E27FC236}">
                <a16:creationId xmlns:a16="http://schemas.microsoft.com/office/drawing/2014/main" id="{C44FE24F-D521-4549-BFC7-735D45BB5223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078" name="Picture 14" descr="A:\Eye2eye-.gif">
            <a:extLst>
              <a:ext uri="{FF2B5EF4-FFF2-40B4-BE49-F238E27FC236}">
                <a16:creationId xmlns:a16="http://schemas.microsoft.com/office/drawing/2014/main" id="{B7433E5B-43A7-456A-AF24-8A6E6902D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90800"/>
            <a:ext cx="630872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75BB3830-6D48-41C9-B677-C3B8998E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5736228-6846-4731-8BFF-4BAA598FED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66800" cy="685800"/>
          </a:xfrm>
        </p:spPr>
        <p:txBody>
          <a:bodyPr/>
          <a:lstStyle/>
          <a:p>
            <a:pPr eaLnBrk="1" hangingPunct="1"/>
            <a:br>
              <a:rPr lang="en-US" altLang="en-US" sz="2800">
                <a:solidFill>
                  <a:schemeClr val="bg1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800">
                <a:solidFill>
                  <a:schemeClr val="bg1"/>
                </a:solidFill>
                <a:latin typeface="Arial Black" panose="020B0A04020102020204" pitchFamily="34" charset="0"/>
              </a:rPr>
              <a:t>Confidence Intervals</a:t>
            </a:r>
          </a:p>
        </p:txBody>
      </p:sp>
      <p:sp>
        <p:nvSpPr>
          <p:cNvPr id="4100" name="Freeform 11">
            <a:extLst>
              <a:ext uri="{FF2B5EF4-FFF2-40B4-BE49-F238E27FC236}">
                <a16:creationId xmlns:a16="http://schemas.microsoft.com/office/drawing/2014/main" id="{25613A9D-5A02-4CF6-8B75-946801EB0D7B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" name="Freeform 12">
            <a:extLst>
              <a:ext uri="{FF2B5EF4-FFF2-40B4-BE49-F238E27FC236}">
                <a16:creationId xmlns:a16="http://schemas.microsoft.com/office/drawing/2014/main" id="{1B226607-7F04-4C65-81A6-9F168584F7FD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102" name="Object 13">
            <a:extLst>
              <a:ext uri="{FF2B5EF4-FFF2-40B4-BE49-F238E27FC236}">
                <a16:creationId xmlns:a16="http://schemas.microsoft.com/office/drawing/2014/main" id="{4B2C7BD2-D785-48A8-A6AA-973E34A7B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828800"/>
          <a:ext cx="35814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310" imgH="444307" progId="Equation.3">
                  <p:embed/>
                </p:oleObj>
              </mc:Choice>
              <mc:Fallback>
                <p:oleObj name="Equation" r:id="rId2" imgW="1358310" imgH="444307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828800"/>
                        <a:ext cx="35814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WordArt 15">
            <a:extLst>
              <a:ext uri="{FF2B5EF4-FFF2-40B4-BE49-F238E27FC236}">
                <a16:creationId xmlns:a16="http://schemas.microsoft.com/office/drawing/2014/main" id="{2B869CDA-D2F4-44E9-8D9C-DA12411AF29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69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Confidence Intervals</a:t>
            </a:r>
          </a:p>
        </p:txBody>
      </p:sp>
      <p:sp>
        <p:nvSpPr>
          <p:cNvPr id="4104" name="Text Box 16">
            <a:extLst>
              <a:ext uri="{FF2B5EF4-FFF2-40B4-BE49-F238E27FC236}">
                <a16:creationId xmlns:a16="http://schemas.microsoft.com/office/drawing/2014/main" id="{9664C438-02F7-492D-AE6C-ED859ED83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447800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Recall </a:t>
            </a:r>
            <a:r>
              <a:rPr lang="en-US" altLang="en-US" sz="2800" i="1"/>
              <a:t>Z</a:t>
            </a:r>
            <a:r>
              <a:rPr lang="en-US" altLang="en-US" sz="2800"/>
              <a:t> is normal with zero mean &amp; unit variance…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F79DE7E5-E640-47C2-9BA0-8F7C4B96F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971800"/>
            <a:ext cx="716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And the average (sample mean) is…</a:t>
            </a:r>
          </a:p>
        </p:txBody>
      </p:sp>
      <p:graphicFrame>
        <p:nvGraphicFramePr>
          <p:cNvPr id="5138" name="Object 18">
            <a:extLst>
              <a:ext uri="{FF2B5EF4-FFF2-40B4-BE49-F238E27FC236}">
                <a16:creationId xmlns:a16="http://schemas.microsoft.com/office/drawing/2014/main" id="{A7BCE7DC-E732-4D27-B040-FE8F747686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505200"/>
          <a:ext cx="1373188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474" imgH="393529" progId="Equation.3">
                  <p:embed/>
                </p:oleObj>
              </mc:Choice>
              <mc:Fallback>
                <p:oleObj name="Equation" r:id="rId4" imgW="520474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505200"/>
                        <a:ext cx="1373188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Text Box 19">
            <a:extLst>
              <a:ext uri="{FF2B5EF4-FFF2-40B4-BE49-F238E27FC236}">
                <a16:creationId xmlns:a16="http://schemas.microsoft.com/office/drawing/2014/main" id="{2410056F-79EA-487D-A19D-03C567556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5720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Thus…</a:t>
            </a:r>
          </a:p>
        </p:txBody>
      </p:sp>
      <p:graphicFrame>
        <p:nvGraphicFramePr>
          <p:cNvPr id="5140" name="Object 20">
            <a:extLst>
              <a:ext uri="{FF2B5EF4-FFF2-40B4-BE49-F238E27FC236}">
                <a16:creationId xmlns:a16="http://schemas.microsoft.com/office/drawing/2014/main" id="{29164F81-1328-4FE7-BACF-D27B7EF252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4724400"/>
          <a:ext cx="197485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431613" progId="Equation.3">
                  <p:embed/>
                </p:oleObj>
              </mc:Choice>
              <mc:Fallback>
                <p:oleObj name="Equation" r:id="rId6" imgW="748975" imgH="431613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24400"/>
                        <a:ext cx="197485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Text Box 21">
            <a:extLst>
              <a:ext uri="{FF2B5EF4-FFF2-40B4-BE49-F238E27FC236}">
                <a16:creationId xmlns:a16="http://schemas.microsoft.com/office/drawing/2014/main" id="{B9E7D532-38C6-457A-BE98-8063E1868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91200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…is normal with zero mean &amp; unit variance.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autoUpdateAnimBg="0"/>
      <p:bldP spid="5139" grpId="0" autoUpdateAnimBg="0"/>
      <p:bldP spid="514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8A92A41-866C-466D-8F2A-AF94C64F3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CEC8A0B-2407-45C2-8A78-33D2086F7D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66800" cy="685800"/>
          </a:xfrm>
        </p:spPr>
        <p:txBody>
          <a:bodyPr/>
          <a:lstStyle/>
          <a:p>
            <a:pPr eaLnBrk="1" hangingPunct="1"/>
            <a:br>
              <a:rPr lang="en-US" altLang="en-US" sz="2800">
                <a:solidFill>
                  <a:schemeClr val="bg1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800">
                <a:solidFill>
                  <a:schemeClr val="bg1"/>
                </a:solidFill>
                <a:latin typeface="Arial Black" panose="020B0A04020102020204" pitchFamily="34" charset="0"/>
              </a:rPr>
              <a:t>Confidence Intervals</a:t>
            </a:r>
          </a:p>
        </p:txBody>
      </p:sp>
      <p:sp>
        <p:nvSpPr>
          <p:cNvPr id="5124" name="Freeform 3">
            <a:extLst>
              <a:ext uri="{FF2B5EF4-FFF2-40B4-BE49-F238E27FC236}">
                <a16:creationId xmlns:a16="http://schemas.microsoft.com/office/drawing/2014/main" id="{D5A8065C-A7DA-4EDF-8CB0-CBC6586DB7F5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" name="Freeform 4">
            <a:extLst>
              <a:ext uri="{FF2B5EF4-FFF2-40B4-BE49-F238E27FC236}">
                <a16:creationId xmlns:a16="http://schemas.microsoft.com/office/drawing/2014/main" id="{4757E28E-F8A1-480E-AE74-720862842CA1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" name="WordArt 6">
            <a:extLst>
              <a:ext uri="{FF2B5EF4-FFF2-40B4-BE49-F238E27FC236}">
                <a16:creationId xmlns:a16="http://schemas.microsoft.com/office/drawing/2014/main" id="{8E8A7BC2-1226-4326-9FC6-3F17FC5B9C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69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Confidence Intervals</a:t>
            </a:r>
          </a:p>
        </p:txBody>
      </p:sp>
      <p:sp>
        <p:nvSpPr>
          <p:cNvPr id="5127" name="Text Box 10">
            <a:extLst>
              <a:ext uri="{FF2B5EF4-FFF2-40B4-BE49-F238E27FC236}">
                <a16:creationId xmlns:a16="http://schemas.microsoft.com/office/drawing/2014/main" id="{7605E055-518E-471F-A2F9-200EDFDCD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447800"/>
            <a:ext cx="6324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Thus, if either </a:t>
            </a:r>
            <a:r>
              <a:rPr lang="en-US" altLang="en-US" sz="2800" i="1"/>
              <a:t>X</a:t>
            </a:r>
            <a:r>
              <a:rPr lang="en-US" altLang="en-US" sz="2800" i="1" baseline="-25000"/>
              <a:t>k</a:t>
            </a:r>
            <a:r>
              <a:rPr lang="en-US" altLang="en-US" sz="2800"/>
              <a:t>’s are </a:t>
            </a:r>
            <a:r>
              <a:rPr lang="en-US" altLang="en-US" sz="2800" i="1"/>
              <a:t>i.i.d</a:t>
            </a:r>
            <a:r>
              <a:rPr lang="en-US" altLang="en-US" sz="2800"/>
              <a:t> Gaussian or for large </a:t>
            </a:r>
            <a:r>
              <a:rPr lang="en-US" altLang="en-US" sz="2800" i="1"/>
              <a:t>n</a:t>
            </a:r>
            <a:r>
              <a:rPr lang="en-US" altLang="en-US" sz="2800"/>
              <a:t>…</a:t>
            </a:r>
          </a:p>
        </p:txBody>
      </p:sp>
      <p:graphicFrame>
        <p:nvGraphicFramePr>
          <p:cNvPr id="5128" name="Object 11">
            <a:extLst>
              <a:ext uri="{FF2B5EF4-FFF2-40B4-BE49-F238E27FC236}">
                <a16:creationId xmlns:a16="http://schemas.microsoft.com/office/drawing/2014/main" id="{2ABFE648-366D-47C5-A8B8-BF0845D9A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3788" y="2362200"/>
          <a:ext cx="532130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457200" progId="Equation.3">
                  <p:embed/>
                </p:oleObj>
              </mc:Choice>
              <mc:Fallback>
                <p:oleObj name="Equation" r:id="rId2" imgW="20193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2362200"/>
                        <a:ext cx="5321300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 Box 12">
            <a:extLst>
              <a:ext uri="{FF2B5EF4-FFF2-40B4-BE49-F238E27FC236}">
                <a16:creationId xmlns:a16="http://schemas.microsoft.com/office/drawing/2014/main" id="{AD657422-D4FA-4658-B93A-64DC17704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102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This tells us the probability </a:t>
            </a:r>
            <a:r>
              <a:rPr lang="en-US" altLang="en-US" i="1"/>
              <a:t>p</a:t>
            </a:r>
            <a:r>
              <a:rPr lang="en-US" altLang="en-US"/>
              <a:t> of confidence imposed by </a:t>
            </a:r>
            <a:r>
              <a:rPr lang="en-US" altLang="en-US" i="1"/>
              <a:t>z</a:t>
            </a:r>
            <a:r>
              <a:rPr lang="en-US" altLang="en-US"/>
              <a:t>.</a:t>
            </a:r>
          </a:p>
        </p:txBody>
      </p:sp>
      <p:sp>
        <p:nvSpPr>
          <p:cNvPr id="5130" name="Text Box 13">
            <a:extLst>
              <a:ext uri="{FF2B5EF4-FFF2-40B4-BE49-F238E27FC236}">
                <a16:creationId xmlns:a16="http://schemas.microsoft.com/office/drawing/2014/main" id="{DFDA004F-1F68-46D7-AD23-E46533043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576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or…</a:t>
            </a:r>
          </a:p>
        </p:txBody>
      </p:sp>
      <p:graphicFrame>
        <p:nvGraphicFramePr>
          <p:cNvPr id="5131" name="Object 14">
            <a:extLst>
              <a:ext uri="{FF2B5EF4-FFF2-40B4-BE49-F238E27FC236}">
                <a16:creationId xmlns:a16="http://schemas.microsoft.com/office/drawing/2014/main" id="{F841B57A-DBEC-497B-9F28-68944AA4B4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038600"/>
          <a:ext cx="6894513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200" imgH="457200" progId="Equation.3">
                  <p:embed/>
                </p:oleObj>
              </mc:Choice>
              <mc:Fallback>
                <p:oleObj name="Equation" r:id="rId4" imgW="2616200" imgH="457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38600"/>
                        <a:ext cx="6894513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WordArt 15">
            <a:extLst>
              <a:ext uri="{FF2B5EF4-FFF2-40B4-BE49-F238E27FC236}">
                <a16:creationId xmlns:a16="http://schemas.microsoft.com/office/drawing/2014/main" id="{A05E51BE-D25F-4E47-B14E-EBFDD74574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5867400"/>
            <a:ext cx="2819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Problem:</a:t>
            </a:r>
          </a:p>
        </p:txBody>
      </p:sp>
      <p:sp>
        <p:nvSpPr>
          <p:cNvPr id="6160" name="Text Box 16">
            <a:extLst>
              <a:ext uri="{FF2B5EF4-FFF2-40B4-BE49-F238E27FC236}">
                <a16:creationId xmlns:a16="http://schemas.microsoft.com/office/drawing/2014/main" id="{70F007A7-F385-444C-9D63-170A7F638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715000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We don’t know </a:t>
            </a:r>
            <a:r>
              <a:rPr lang="en-US" altLang="en-US" sz="3200" i="1">
                <a:sym typeface="Symbol" panose="05050102010706020507" pitchFamily="18" charset="2"/>
              </a:rPr>
              <a:t>.</a:t>
            </a:r>
            <a:endParaRPr lang="en-US" altLang="en-US" sz="32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4EAA681F-A128-42BD-A9AB-4B7CFB6A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9018EF1-4525-458E-BBE0-A2326C4A2B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66800" cy="685800"/>
          </a:xfrm>
        </p:spPr>
        <p:txBody>
          <a:bodyPr/>
          <a:lstStyle/>
          <a:p>
            <a:pPr eaLnBrk="1" hangingPunct="1"/>
            <a:br>
              <a:rPr lang="en-US" altLang="en-US" sz="2800">
                <a:solidFill>
                  <a:schemeClr val="bg1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800">
                <a:solidFill>
                  <a:schemeClr val="bg1"/>
                </a:solidFill>
                <a:latin typeface="Arial Black" panose="020B0A04020102020204" pitchFamily="34" charset="0"/>
              </a:rPr>
              <a:t>Confidence Intervals</a:t>
            </a:r>
          </a:p>
        </p:txBody>
      </p:sp>
      <p:sp>
        <p:nvSpPr>
          <p:cNvPr id="6148" name="Freeform 3">
            <a:extLst>
              <a:ext uri="{FF2B5EF4-FFF2-40B4-BE49-F238E27FC236}">
                <a16:creationId xmlns:a16="http://schemas.microsoft.com/office/drawing/2014/main" id="{1A67AEFD-9EBE-4F96-899A-FC218192E4D2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9" name="Freeform 4">
            <a:extLst>
              <a:ext uri="{FF2B5EF4-FFF2-40B4-BE49-F238E27FC236}">
                <a16:creationId xmlns:a16="http://schemas.microsoft.com/office/drawing/2014/main" id="{287C7CE3-EE2A-4F50-8BF0-A93FEC23626E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0" name="WordArt 5">
            <a:extLst>
              <a:ext uri="{FF2B5EF4-FFF2-40B4-BE49-F238E27FC236}">
                <a16:creationId xmlns:a16="http://schemas.microsoft.com/office/drawing/2014/main" id="{C439D220-0364-494C-95E1-3494EEFBC0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69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Confidence Intervals</a:t>
            </a:r>
          </a:p>
        </p:txBody>
      </p:sp>
      <p:sp>
        <p:nvSpPr>
          <p:cNvPr id="6151" name="WordArt 11">
            <a:extLst>
              <a:ext uri="{FF2B5EF4-FFF2-40B4-BE49-F238E27FC236}">
                <a16:creationId xmlns:a16="http://schemas.microsoft.com/office/drawing/2014/main" id="{CCBD1F95-FA61-4638-ABAD-260F9B8F6F5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0" y="1600200"/>
            <a:ext cx="2819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Solution:</a:t>
            </a: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813211FE-0022-4CA4-80B6-F8AD668AE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447800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Use </a:t>
            </a:r>
            <a:r>
              <a:rPr lang="en-US" altLang="en-US" sz="3200" i="1"/>
              <a:t>V</a:t>
            </a:r>
            <a:r>
              <a:rPr lang="en-US" altLang="en-US" sz="3200"/>
              <a:t> for </a:t>
            </a:r>
            <a:r>
              <a:rPr lang="en-US" altLang="en-US" sz="3200" i="1">
                <a:sym typeface="Symbol" panose="05050102010706020507" pitchFamily="18" charset="2"/>
              </a:rPr>
              <a:t>. </a:t>
            </a:r>
          </a:p>
        </p:txBody>
      </p:sp>
      <p:graphicFrame>
        <p:nvGraphicFramePr>
          <p:cNvPr id="7181" name="Object 13">
            <a:extLst>
              <a:ext uri="{FF2B5EF4-FFF2-40B4-BE49-F238E27FC236}">
                <a16:creationId xmlns:a16="http://schemas.microsoft.com/office/drawing/2014/main" id="{1461A346-E05B-4C6B-BD90-37D44F2AA9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057400"/>
          <a:ext cx="197485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8975" imgH="431613" progId="Equation.3">
                  <p:embed/>
                </p:oleObj>
              </mc:Choice>
              <mc:Fallback>
                <p:oleObj name="Equation" r:id="rId2" imgW="748975" imgH="431613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57400"/>
                        <a:ext cx="197485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2" name="Text Box 14">
            <a:extLst>
              <a:ext uri="{FF2B5EF4-FFF2-40B4-BE49-F238E27FC236}">
                <a16:creationId xmlns:a16="http://schemas.microsoft.com/office/drawing/2014/main" id="{01085E14-D363-4F33-8DDD-DDFB82367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76600"/>
            <a:ext cx="617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ym typeface="Symbol" panose="05050102010706020507" pitchFamily="18" charset="2"/>
              </a:rPr>
              <a:t>If</a:t>
            </a:r>
            <a:r>
              <a:rPr lang="en-US" altLang="en-US" sz="3200" i="1">
                <a:sym typeface="Symbol" panose="05050102010706020507" pitchFamily="18" charset="2"/>
              </a:rPr>
              <a:t> X</a:t>
            </a:r>
            <a:r>
              <a:rPr lang="en-US" altLang="en-US" sz="3200" i="1" baseline="-25000">
                <a:sym typeface="Symbol" panose="05050102010706020507" pitchFamily="18" charset="2"/>
              </a:rPr>
              <a:t>k</a:t>
            </a:r>
            <a:r>
              <a:rPr lang="en-US" altLang="en-US" sz="3200" i="1">
                <a:sym typeface="Symbol" panose="05050102010706020507" pitchFamily="18" charset="2"/>
              </a:rPr>
              <a:t>’s </a:t>
            </a:r>
            <a:r>
              <a:rPr lang="en-US" altLang="en-US" sz="3200">
                <a:sym typeface="Symbol" panose="05050102010706020507" pitchFamily="18" charset="2"/>
              </a:rPr>
              <a:t>are </a:t>
            </a:r>
            <a:r>
              <a:rPr lang="en-US" altLang="en-US" sz="2800" i="1"/>
              <a:t>i.i.d</a:t>
            </a:r>
            <a:r>
              <a:rPr lang="en-US" altLang="en-US" sz="2800"/>
              <a:t> . </a:t>
            </a:r>
            <a:r>
              <a:rPr lang="en-US" altLang="en-US" sz="3200">
                <a:sym typeface="Symbol" panose="05050102010706020507" pitchFamily="18" charset="2"/>
              </a:rPr>
              <a:t>Gaussian - so is </a:t>
            </a:r>
            <a:r>
              <a:rPr lang="en-US" altLang="en-US" sz="3200" i="1">
                <a:sym typeface="Symbol" panose="05050102010706020507" pitchFamily="18" charset="2"/>
              </a:rPr>
              <a:t>Z</a:t>
            </a:r>
          </a:p>
        </p:txBody>
      </p:sp>
      <p:graphicFrame>
        <p:nvGraphicFramePr>
          <p:cNvPr id="7183" name="Object 15">
            <a:extLst>
              <a:ext uri="{FF2B5EF4-FFF2-40B4-BE49-F238E27FC236}">
                <a16:creationId xmlns:a16="http://schemas.microsoft.com/office/drawing/2014/main" id="{9F240EAD-F838-49BB-9B86-E622DF6CA2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900488"/>
          <a:ext cx="17557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431613" progId="Equation.3">
                  <p:embed/>
                </p:oleObj>
              </mc:Choice>
              <mc:Fallback>
                <p:oleObj name="Equation" r:id="rId4" imgW="723586" imgH="431613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00488"/>
                        <a:ext cx="17557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Text Box 16">
            <a:extLst>
              <a:ext uri="{FF2B5EF4-FFF2-40B4-BE49-F238E27FC236}">
                <a16:creationId xmlns:a16="http://schemas.microsoft.com/office/drawing/2014/main" id="{20A87FE6-2752-47B9-AF34-090E6BBF7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81600"/>
            <a:ext cx="769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ym typeface="Symbol" panose="05050102010706020507" pitchFamily="18" charset="2"/>
              </a:rPr>
              <a:t>If</a:t>
            </a:r>
            <a:r>
              <a:rPr lang="en-US" altLang="en-US" sz="3200" i="1">
                <a:sym typeface="Symbol" panose="05050102010706020507" pitchFamily="18" charset="2"/>
              </a:rPr>
              <a:t> X</a:t>
            </a:r>
            <a:r>
              <a:rPr lang="en-US" altLang="en-US" sz="3200" i="1" baseline="-25000">
                <a:sym typeface="Symbol" panose="05050102010706020507" pitchFamily="18" charset="2"/>
              </a:rPr>
              <a:t>k</a:t>
            </a:r>
            <a:r>
              <a:rPr lang="en-US" altLang="en-US" sz="3200" i="1">
                <a:sym typeface="Symbol" panose="05050102010706020507" pitchFamily="18" charset="2"/>
              </a:rPr>
              <a:t>’s </a:t>
            </a:r>
            <a:r>
              <a:rPr lang="en-US" altLang="en-US" sz="3200">
                <a:sym typeface="Symbol" panose="05050102010706020507" pitchFamily="18" charset="2"/>
              </a:rPr>
              <a:t>are </a:t>
            </a:r>
            <a:r>
              <a:rPr lang="en-US" altLang="en-US" sz="2800" i="1"/>
              <a:t>i.i.d</a:t>
            </a:r>
            <a:r>
              <a:rPr lang="en-US" altLang="en-US" sz="2800"/>
              <a:t> . </a:t>
            </a:r>
            <a:r>
              <a:rPr lang="en-US" altLang="en-US" sz="3200">
                <a:sym typeface="Symbol" panose="05050102010706020507" pitchFamily="18" charset="2"/>
              </a:rPr>
              <a:t>Gaussian, then </a:t>
            </a:r>
            <a:r>
              <a:rPr lang="en-US" altLang="en-US" sz="3200" i="1">
                <a:sym typeface="Symbol" panose="05050102010706020507" pitchFamily="18" charset="2"/>
              </a:rPr>
              <a:t>T</a:t>
            </a:r>
            <a:r>
              <a:rPr lang="en-US" altLang="en-US" sz="3200">
                <a:sym typeface="Symbol" panose="05050102010706020507" pitchFamily="18" charset="2"/>
              </a:rPr>
              <a:t> is a Student’s </a:t>
            </a:r>
            <a:r>
              <a:rPr lang="en-US" altLang="en-US" sz="3200" i="1">
                <a:sym typeface="Symbol" panose="05050102010706020507" pitchFamily="18" charset="2"/>
              </a:rPr>
              <a:t>t </a:t>
            </a:r>
            <a:r>
              <a:rPr lang="en-US" altLang="en-US" sz="3200">
                <a:sym typeface="Symbol" panose="05050102010706020507" pitchFamily="18" charset="2"/>
              </a:rPr>
              <a:t>distribution with </a:t>
            </a:r>
            <a:r>
              <a:rPr lang="en-US" altLang="en-US" sz="3200" i="1">
                <a:sym typeface="Symbol" panose="05050102010706020507" pitchFamily="18" charset="2"/>
              </a:rPr>
              <a:t>n</a:t>
            </a:r>
            <a:r>
              <a:rPr lang="en-US" altLang="en-US" sz="3200">
                <a:sym typeface="Symbol" panose="05050102010706020507" pitchFamily="18" charset="2"/>
              </a:rPr>
              <a:t>-1 DOF. </a:t>
            </a:r>
          </a:p>
        </p:txBody>
      </p:sp>
      <p:graphicFrame>
        <p:nvGraphicFramePr>
          <p:cNvPr id="7185" name="Object 17">
            <a:extLst>
              <a:ext uri="{FF2B5EF4-FFF2-40B4-BE49-F238E27FC236}">
                <a16:creationId xmlns:a16="http://schemas.microsoft.com/office/drawing/2014/main" id="{1AABDA4F-5D3E-453E-9AFC-251884A1C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3810000"/>
          <a:ext cx="3171825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300" imgH="508000" progId="Equation.3">
                  <p:embed/>
                </p:oleObj>
              </mc:Choice>
              <mc:Fallback>
                <p:oleObj name="Equation" r:id="rId6" imgW="1384300" imgH="5080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3171825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Text Box 18">
            <a:extLst>
              <a:ext uri="{FF2B5EF4-FFF2-40B4-BE49-F238E27FC236}">
                <a16:creationId xmlns:a16="http://schemas.microsoft.com/office/drawing/2014/main" id="{6384D2D7-62DA-4FD0-B3B3-50B2A4723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278563"/>
            <a:ext cx="769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ym typeface="Symbol" panose="05050102010706020507" pitchFamily="18" charset="2"/>
              </a:rPr>
              <a:t>First published by W.S. Gosset under the pseudonym A. Student.</a:t>
            </a:r>
            <a:r>
              <a:rPr lang="en-US" altLang="en-US" sz="3200">
                <a:sym typeface="Symbol" panose="05050102010706020507" pitchFamily="18" charset="2"/>
              </a:rPr>
              <a:t> </a:t>
            </a:r>
          </a:p>
        </p:txBody>
      </p:sp>
      <p:pic>
        <p:nvPicPr>
          <p:cNvPr id="6159" name="Picture 19">
            <a:extLst>
              <a:ext uri="{FF2B5EF4-FFF2-40B4-BE49-F238E27FC236}">
                <a16:creationId xmlns:a16="http://schemas.microsoft.com/office/drawing/2014/main" id="{0228DCC9-3FE4-4398-B8E7-44DA4243D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95400"/>
            <a:ext cx="1603375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60" name="Text Box 20">
            <a:extLst>
              <a:ext uri="{FF2B5EF4-FFF2-40B4-BE49-F238E27FC236}">
                <a16:creationId xmlns:a16="http://schemas.microsoft.com/office/drawing/2014/main" id="{72390AEB-063C-4687-A9C5-762201909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276600"/>
            <a:ext cx="1905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 b="1">
                <a:solidFill>
                  <a:srgbClr val="FF0000"/>
                </a:solidFill>
              </a:rPr>
              <a:t>William S. Gosset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3300"/>
                </a:solidFill>
              </a:rPr>
              <a:t>1876-1937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utoUpdateAnimBg="0"/>
      <p:bldP spid="7182" grpId="0" autoUpdateAnimBg="0"/>
      <p:bldP spid="7184" grpId="0" autoUpdateAnimBg="0"/>
      <p:bldP spid="718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2118975-B8CD-4158-B983-8D052899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A0CFC6E-A95F-4249-ABAB-44C9236F6F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66800" cy="685800"/>
          </a:xfrm>
        </p:spPr>
        <p:txBody>
          <a:bodyPr/>
          <a:lstStyle/>
          <a:p>
            <a:pPr eaLnBrk="1" hangingPunct="1"/>
            <a:br>
              <a:rPr lang="en-US" altLang="en-US" sz="2800">
                <a:solidFill>
                  <a:schemeClr val="bg1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800">
                <a:solidFill>
                  <a:schemeClr val="bg1"/>
                </a:solidFill>
                <a:latin typeface="Arial Black" panose="020B0A04020102020204" pitchFamily="34" charset="0"/>
              </a:rPr>
              <a:t>Confidence Intervals</a:t>
            </a:r>
          </a:p>
        </p:txBody>
      </p:sp>
      <p:sp>
        <p:nvSpPr>
          <p:cNvPr id="7172" name="Freeform 3">
            <a:extLst>
              <a:ext uri="{FF2B5EF4-FFF2-40B4-BE49-F238E27FC236}">
                <a16:creationId xmlns:a16="http://schemas.microsoft.com/office/drawing/2014/main" id="{FA586D0C-086F-4EA3-A344-21B9F7EC6D0F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3" name="Freeform 4">
            <a:extLst>
              <a:ext uri="{FF2B5EF4-FFF2-40B4-BE49-F238E27FC236}">
                <a16:creationId xmlns:a16="http://schemas.microsoft.com/office/drawing/2014/main" id="{BC5B2EB6-871E-452B-8577-2128EB9C1562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4" name="WordArt 5">
            <a:extLst>
              <a:ext uri="{FF2B5EF4-FFF2-40B4-BE49-F238E27FC236}">
                <a16:creationId xmlns:a16="http://schemas.microsoft.com/office/drawing/2014/main" id="{BF71E661-7B38-4D2C-834D-F3860560192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69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Confidence Intervals</a:t>
            </a:r>
          </a:p>
        </p:txBody>
      </p:sp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E58908E3-0372-49F7-B640-4C55895C44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514600"/>
          <a:ext cx="5486400" cy="171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700" imgH="838200" progId="Equation.3">
                  <p:embed/>
                </p:oleObj>
              </mc:Choice>
              <mc:Fallback>
                <p:oleObj name="Equation" r:id="rId2" imgW="2679700" imgH="838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5486400" cy="171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11">
            <a:extLst>
              <a:ext uri="{FF2B5EF4-FFF2-40B4-BE49-F238E27FC236}">
                <a16:creationId xmlns:a16="http://schemas.microsoft.com/office/drawing/2014/main" id="{D995B2B5-766B-4914-999F-61DB9ED2C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ym typeface="Symbol" panose="05050102010706020507" pitchFamily="18" charset="2"/>
              </a:rPr>
              <a:t>The pdf of a Student’s </a:t>
            </a:r>
            <a:r>
              <a:rPr lang="en-US" altLang="en-US" sz="2800" i="1">
                <a:sym typeface="Symbol" panose="05050102010706020507" pitchFamily="18" charset="2"/>
              </a:rPr>
              <a:t>t </a:t>
            </a:r>
            <a:r>
              <a:rPr lang="en-US" altLang="en-US" sz="2800">
                <a:sym typeface="Symbol" panose="05050102010706020507" pitchFamily="18" charset="2"/>
              </a:rPr>
              <a:t>distribution with </a:t>
            </a:r>
            <a:r>
              <a:rPr lang="en-US" altLang="en-US" sz="2800" i="1">
                <a:sym typeface="Symbol" panose="05050102010706020507" pitchFamily="18" charset="2"/>
              </a:rPr>
              <a:t>n</a:t>
            </a:r>
            <a:r>
              <a:rPr lang="en-US" altLang="en-US" sz="2800">
                <a:sym typeface="Symbol" panose="05050102010706020507" pitchFamily="18" charset="2"/>
              </a:rPr>
              <a:t>-1 DOF.</a:t>
            </a:r>
            <a:r>
              <a:rPr lang="en-US" altLang="en-US" sz="3200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63CD7498-2C25-4142-9F76-D20DA711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24488"/>
            <a:ext cx="76962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ym typeface="Symbol" panose="05050102010706020507" pitchFamily="18" charset="2"/>
              </a:rPr>
              <a:t>Good news:</a:t>
            </a:r>
            <a:r>
              <a:rPr lang="en-US" altLang="en-US" sz="2800">
                <a:sym typeface="Symbol" panose="05050102010706020507" pitchFamily="18" charset="2"/>
              </a:rPr>
              <a:t> As n, (n &gt; 31) the Student’s </a:t>
            </a:r>
            <a:r>
              <a:rPr lang="en-US" altLang="en-US" sz="2800" i="1">
                <a:sym typeface="Symbol" panose="05050102010706020507" pitchFamily="18" charset="2"/>
              </a:rPr>
              <a:t>t </a:t>
            </a:r>
            <a:r>
              <a:rPr lang="en-US" altLang="en-US" sz="2800">
                <a:sym typeface="Symbol" panose="05050102010706020507" pitchFamily="18" charset="2"/>
              </a:rPr>
              <a:t>distribution with </a:t>
            </a:r>
            <a:r>
              <a:rPr lang="en-US" altLang="en-US" sz="2800" i="1">
                <a:sym typeface="Symbol" panose="05050102010706020507" pitchFamily="18" charset="2"/>
              </a:rPr>
              <a:t>n</a:t>
            </a:r>
            <a:r>
              <a:rPr lang="en-US" altLang="en-US" sz="2800">
                <a:sym typeface="Symbol" panose="05050102010706020507" pitchFamily="18" charset="2"/>
              </a:rPr>
              <a:t>-1 DOF approaches a zero mean unit variance Gaussian (CLT).</a:t>
            </a:r>
            <a:r>
              <a:rPr lang="en-US" altLang="en-US" sz="3200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206" name="Text Box 14">
            <a:extLst>
              <a:ext uri="{FF2B5EF4-FFF2-40B4-BE49-F238E27FC236}">
                <a16:creationId xmlns:a16="http://schemas.microsoft.com/office/drawing/2014/main" id="{DAF11F08-86FF-4058-BD16-51994B1AE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419600"/>
            <a:ext cx="7696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ym typeface="Symbol" panose="05050102010706020507" pitchFamily="18" charset="2"/>
              </a:rPr>
              <a:t>Bad news:</a:t>
            </a:r>
            <a:r>
              <a:rPr lang="en-US" altLang="en-US" sz="2800">
                <a:sym typeface="Symbol" panose="05050102010706020507" pitchFamily="18" charset="2"/>
              </a:rPr>
              <a:t> No closed form integration available.  Must use table (see p.291).</a:t>
            </a:r>
            <a:r>
              <a:rPr lang="en-US" altLang="en-US" sz="3200">
                <a:sym typeface="Symbol" panose="05050102010706020507" pitchFamily="18" charset="2"/>
              </a:rPr>
              <a:t> </a:t>
            </a:r>
          </a:p>
        </p:txBody>
      </p:sp>
      <p:pic>
        <p:nvPicPr>
          <p:cNvPr id="7179" name="Picture 15">
            <a:extLst>
              <a:ext uri="{FF2B5EF4-FFF2-40B4-BE49-F238E27FC236}">
                <a16:creationId xmlns:a16="http://schemas.microsoft.com/office/drawing/2014/main" id="{62EA958F-2D76-4796-B774-403C1165B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09800"/>
            <a:ext cx="1439863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0" name="Text Box 16">
            <a:extLst>
              <a:ext uri="{FF2B5EF4-FFF2-40B4-BE49-F238E27FC236}">
                <a16:creationId xmlns:a16="http://schemas.microsoft.com/office/drawing/2014/main" id="{115B27B1-EECE-43BB-B2E7-4D6606A2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6200"/>
            <a:ext cx="1905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 b="1">
                <a:solidFill>
                  <a:srgbClr val="FF0000"/>
                </a:solidFill>
              </a:rPr>
              <a:t>William S. Gosset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3300"/>
                </a:solidFill>
              </a:rPr>
              <a:t>1876-1937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utoUpdateAnimBg="0"/>
      <p:bldP spid="820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48627CA-465A-4F5C-906C-53F9D634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copyright R.J.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54517BF-8A09-4B55-89AF-C9A9A14DC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66800" cy="685800"/>
          </a:xfrm>
        </p:spPr>
        <p:txBody>
          <a:bodyPr/>
          <a:lstStyle/>
          <a:p>
            <a:pPr eaLnBrk="1" hangingPunct="1"/>
            <a:br>
              <a:rPr lang="en-US" altLang="en-US" sz="2800">
                <a:solidFill>
                  <a:schemeClr val="bg1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800">
                <a:solidFill>
                  <a:schemeClr val="bg1"/>
                </a:solidFill>
                <a:latin typeface="Arial Black" panose="020B0A04020102020204" pitchFamily="34" charset="0"/>
              </a:rPr>
              <a:t>Confidence Intervals</a:t>
            </a:r>
          </a:p>
        </p:txBody>
      </p:sp>
      <p:sp>
        <p:nvSpPr>
          <p:cNvPr id="8196" name="Freeform 3">
            <a:extLst>
              <a:ext uri="{FF2B5EF4-FFF2-40B4-BE49-F238E27FC236}">
                <a16:creationId xmlns:a16="http://schemas.microsoft.com/office/drawing/2014/main" id="{E8654734-ECDE-4EAF-8A57-580A0E765B2E}"/>
              </a:ext>
            </a:extLst>
          </p:cNvPr>
          <p:cNvSpPr>
            <a:spLocks/>
          </p:cNvSpPr>
          <p:nvPr/>
        </p:nvSpPr>
        <p:spPr bwMode="auto">
          <a:xfrm>
            <a:off x="1524000" y="2895600"/>
            <a:ext cx="3429000" cy="3111500"/>
          </a:xfrm>
          <a:custGeom>
            <a:avLst/>
            <a:gdLst>
              <a:gd name="T0" fmla="*/ 0 w 2160"/>
              <a:gd name="T1" fmla="*/ 3048000 h 1960"/>
              <a:gd name="T2" fmla="*/ 914400 w 2160"/>
              <a:gd name="T3" fmla="*/ 2895600 h 1960"/>
              <a:gd name="T4" fmla="*/ 1905000 w 2160"/>
              <a:gd name="T5" fmla="*/ 1752600 h 1960"/>
              <a:gd name="T6" fmla="*/ 2819400 w 2160"/>
              <a:gd name="T7" fmla="*/ 457200 h 1960"/>
              <a:gd name="T8" fmla="*/ 3200400 w 2160"/>
              <a:gd name="T9" fmla="*/ 76200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7" name="Freeform 4">
            <a:extLst>
              <a:ext uri="{FF2B5EF4-FFF2-40B4-BE49-F238E27FC236}">
                <a16:creationId xmlns:a16="http://schemas.microsoft.com/office/drawing/2014/main" id="{8D9EBA13-343C-4036-A031-F73ABC9989FD}"/>
              </a:ext>
            </a:extLst>
          </p:cNvPr>
          <p:cNvSpPr>
            <a:spLocks/>
          </p:cNvSpPr>
          <p:nvPr/>
        </p:nvSpPr>
        <p:spPr bwMode="auto">
          <a:xfrm flipH="1">
            <a:off x="4876800" y="2895600"/>
            <a:ext cx="3429000" cy="3124200"/>
          </a:xfrm>
          <a:custGeom>
            <a:avLst/>
            <a:gdLst>
              <a:gd name="T0" fmla="*/ 0 w 2160"/>
              <a:gd name="T1" fmla="*/ 3060441 h 1960"/>
              <a:gd name="T2" fmla="*/ 914400 w 2160"/>
              <a:gd name="T3" fmla="*/ 2907419 h 1960"/>
              <a:gd name="T4" fmla="*/ 1905000 w 2160"/>
              <a:gd name="T5" fmla="*/ 1759753 h 1960"/>
              <a:gd name="T6" fmla="*/ 2819400 w 2160"/>
              <a:gd name="T7" fmla="*/ 459066 h 1960"/>
              <a:gd name="T8" fmla="*/ 3200400 w 2160"/>
              <a:gd name="T9" fmla="*/ 76511 h 1960"/>
              <a:gd name="T10" fmla="*/ 3429000 w 2160"/>
              <a:gd name="T11" fmla="*/ 0 h 19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60" h="1960">
                <a:moveTo>
                  <a:pt x="0" y="1920"/>
                </a:moveTo>
                <a:cubicBezTo>
                  <a:pt x="188" y="1940"/>
                  <a:pt x="376" y="1960"/>
                  <a:pt x="576" y="1824"/>
                </a:cubicBezTo>
                <a:cubicBezTo>
                  <a:pt x="776" y="1688"/>
                  <a:pt x="1000" y="1360"/>
                  <a:pt x="1200" y="1104"/>
                </a:cubicBezTo>
                <a:cubicBezTo>
                  <a:pt x="1400" y="848"/>
                  <a:pt x="1640" y="464"/>
                  <a:pt x="1776" y="288"/>
                </a:cubicBezTo>
                <a:cubicBezTo>
                  <a:pt x="1912" y="112"/>
                  <a:pt x="1952" y="96"/>
                  <a:pt x="2016" y="48"/>
                </a:cubicBezTo>
                <a:cubicBezTo>
                  <a:pt x="2080" y="0"/>
                  <a:pt x="2120" y="0"/>
                  <a:pt x="2160" y="0"/>
                </a:cubicBezTo>
              </a:path>
            </a:pathLst>
          </a:custGeom>
          <a:noFill/>
          <a:ln w="76200" cap="flat" cmpd="sng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8" name="WordArt 5">
            <a:extLst>
              <a:ext uri="{FF2B5EF4-FFF2-40B4-BE49-F238E27FC236}">
                <a16:creationId xmlns:a16="http://schemas.microsoft.com/office/drawing/2014/main" id="{E162B788-0A86-4345-A802-D7C4319BA2D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696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Confidence Intervals</a:t>
            </a:r>
          </a:p>
        </p:txBody>
      </p:sp>
      <p:pic>
        <p:nvPicPr>
          <p:cNvPr id="9227" name="Picture 11" descr="0345420993">
            <a:extLst>
              <a:ext uri="{FF2B5EF4-FFF2-40B4-BE49-F238E27FC236}">
                <a16:creationId xmlns:a16="http://schemas.microsoft.com/office/drawing/2014/main" id="{862A4F88-CC57-4BDF-ADA4-18864D23C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447800"/>
            <a:ext cx="151288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8" name="Text Box 12">
            <a:extLst>
              <a:ext uri="{FF2B5EF4-FFF2-40B4-BE49-F238E27FC236}">
                <a16:creationId xmlns:a16="http://schemas.microsoft.com/office/drawing/2014/main" id="{D4CC62CA-44CE-443D-98FA-11BEC4C38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371600"/>
            <a:ext cx="495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Example: Choose 1000 entries at random.  You saw 182 of them.  </a:t>
            </a:r>
          </a:p>
        </p:txBody>
      </p:sp>
      <p:sp>
        <p:nvSpPr>
          <p:cNvPr id="9229" name="Text Box 13">
            <a:extLst>
              <a:ext uri="{FF2B5EF4-FFF2-40B4-BE49-F238E27FC236}">
                <a16:creationId xmlns:a16="http://schemas.microsoft.com/office/drawing/2014/main" id="{C867A991-63B9-4ECA-AC8D-DB500AFF3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0"/>
            <a:ext cx="5257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Point estimate of </a:t>
            </a:r>
            <a:r>
              <a:rPr lang="en-US" altLang="en-US" i="1"/>
              <a:t>X</a:t>
            </a:r>
            <a:r>
              <a:rPr lang="en-US" altLang="en-US"/>
              <a:t> = # of movies seen.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i="1"/>
              <a:t>A = p</a:t>
            </a:r>
            <a:r>
              <a:rPr lang="en-US" altLang="en-US"/>
              <a:t> = 0.182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i="1"/>
              <a:t>N</a:t>
            </a:r>
            <a:r>
              <a:rPr lang="en-US" altLang="en-US"/>
              <a:t> = 0.182</a:t>
            </a:r>
            <a:r>
              <a:rPr lang="en-US" altLang="en-US">
                <a:sym typeface="Symbol" panose="05050102010706020507" pitchFamily="18" charset="2"/>
              </a:rPr>
              <a:t>18,000 = </a:t>
            </a:r>
            <a:r>
              <a:rPr lang="en-US" altLang="en-US"/>
              <a:t>3276 movies seen!</a:t>
            </a:r>
          </a:p>
        </p:txBody>
      </p:sp>
      <p:sp>
        <p:nvSpPr>
          <p:cNvPr id="9230" name="Text Box 14">
            <a:extLst>
              <a:ext uri="{FF2B5EF4-FFF2-40B4-BE49-F238E27FC236}">
                <a16:creationId xmlns:a16="http://schemas.microsoft.com/office/drawing/2014/main" id="{6E22364C-7793-48D0-9EC1-1B5D78FB9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86200"/>
            <a:ext cx="5562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95% confidence, 2 erf(</a:t>
            </a:r>
            <a:r>
              <a:rPr lang="en-US" altLang="en-US" i="1"/>
              <a:t>z</a:t>
            </a:r>
            <a:r>
              <a:rPr lang="en-US" altLang="en-US"/>
              <a:t>)=0.95 or </a:t>
            </a:r>
            <a:r>
              <a:rPr lang="en-US" altLang="en-US" i="1"/>
              <a:t>z </a:t>
            </a:r>
            <a:r>
              <a:rPr lang="en-US" altLang="en-US"/>
              <a:t>= 1.96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      </a:t>
            </a:r>
            <a:r>
              <a:rPr lang="en-US" altLang="en-US" baseline="30000">
                <a:sym typeface="Symbol" panose="05050102010706020507" pitchFamily="18" charset="2"/>
              </a:rPr>
              <a:t>2 </a:t>
            </a:r>
            <a:r>
              <a:rPr lang="en-US" altLang="en-US">
                <a:sym typeface="Symbol" panose="05050102010706020507" pitchFamily="18" charset="2"/>
              </a:rPr>
              <a:t>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 (1-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) =0.148876.</a:t>
            </a:r>
            <a:r>
              <a:rPr lang="en-US" altLang="en-US"/>
              <a:t>  </a:t>
            </a:r>
            <a:endParaRPr lang="en-US" altLang="en-US" i="1"/>
          </a:p>
        </p:txBody>
      </p:sp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DC1B9338-19FB-4CC5-A6FF-D6B4B2262A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3688" y="5029200"/>
          <a:ext cx="452596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300" imgH="609600" progId="Equation.3">
                  <p:embed/>
                </p:oleObj>
              </mc:Choice>
              <mc:Fallback>
                <p:oleObj name="Equation" r:id="rId3" imgW="2273300" imgH="609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5029200"/>
                        <a:ext cx="4525962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4" name="Picture 18">
            <a:extLst>
              <a:ext uri="{FF2B5EF4-FFF2-40B4-BE49-F238E27FC236}">
                <a16:creationId xmlns:a16="http://schemas.microsoft.com/office/drawing/2014/main" id="{DB4AA75C-ED56-4178-A21B-2DC885046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248400"/>
            <a:ext cx="624998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33" name="Rectangle 17">
            <a:extLst>
              <a:ext uri="{FF2B5EF4-FFF2-40B4-BE49-F238E27FC236}">
                <a16:creationId xmlns:a16="http://schemas.microsoft.com/office/drawing/2014/main" id="{D0020547-9185-4467-8393-11387EE7F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6477000"/>
            <a:ext cx="457200" cy="2286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utoUpdateAnimBg="0"/>
      <p:bldP spid="9229" grpId="0" autoUpdateAnimBg="0"/>
      <p:bldP spid="9230" grpId="0" autoUpdateAnimBg="0"/>
      <p:bldP spid="9233" grpId="0" animBg="1"/>
    </p:bld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303</TotalTime>
  <Words>346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Times New Roman</vt:lpstr>
      <vt:lpstr>Arial</vt:lpstr>
      <vt:lpstr>Wingdings</vt:lpstr>
      <vt:lpstr>Arial Black</vt:lpstr>
      <vt:lpstr>Symbol</vt:lpstr>
      <vt:lpstr>Dad`s Tie</vt:lpstr>
      <vt:lpstr>Microsoft Equation 3.0</vt:lpstr>
      <vt:lpstr> ECE 5345 Sums of RV’s and Long-Term Averages  Confidence Intervals</vt:lpstr>
      <vt:lpstr>  Confidence Intervals</vt:lpstr>
      <vt:lpstr>  Confidence Intervals</vt:lpstr>
      <vt:lpstr>  Confidence Intervals</vt:lpstr>
      <vt:lpstr>  Confidence Intervals</vt:lpstr>
      <vt:lpstr>  Confidence Intervals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EE 505 Sums of RV’s and Long-Term Averages (The Central Limit Theorem)</dc:title>
  <dc:creator>marks</dc:creator>
  <cp:lastModifiedBy>Marks, Robert</cp:lastModifiedBy>
  <cp:revision>24</cp:revision>
  <dcterms:created xsi:type="dcterms:W3CDTF">2001-07-24T05:52:57Z</dcterms:created>
  <dcterms:modified xsi:type="dcterms:W3CDTF">2021-03-25T17:21:57Z</dcterms:modified>
</cp:coreProperties>
</file>