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91" d="100"/>
          <a:sy n="91" d="100"/>
        </p:scale>
        <p:origin x="49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292EBA9-2BD3-4D7C-A903-3D6972E6266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D5CED066-81C3-4EAE-B4CA-365EBD4D1E6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14EC8808-7F81-4D08-AA94-884A50E2D76C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BA079AE4-5E3A-4695-8FD1-4154C579E9D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E4745621-6A32-4214-90A5-2370E87105A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E651CAF7-1892-4A11-A52F-E7B5846C18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0BD9EE5-1991-4935-A83A-EA5FCAD78EC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DCC558D7-DFAD-4CDF-A117-CA0EDF3A0D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12020B5F-6FE9-45E7-BE4E-A2218DE6E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5FB6E3F-8FD4-443B-A04B-D9C3B1962286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6">
              <a:extLst>
                <a:ext uri="{FF2B5EF4-FFF2-40B4-BE49-F238E27FC236}">
                  <a16:creationId xmlns:a16="http://schemas.microsoft.com/office/drawing/2014/main" id="{95E397EB-22EB-480F-B6FA-137F9C7A351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" name="AutoShape 7">
              <a:extLst>
                <a:ext uri="{FF2B5EF4-FFF2-40B4-BE49-F238E27FC236}">
                  <a16:creationId xmlns:a16="http://schemas.microsoft.com/office/drawing/2014/main" id="{B2A49A20-5D50-4EFC-876C-152BC36A77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688D3FD-A45A-42AB-A87F-AD7D0B6E185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5E9B0172-87D0-43EF-8BF2-D1535A5918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5195888" y="6553200"/>
            <a:ext cx="3279775" cy="304800"/>
          </a:xfrm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23CC8DC-B652-49AF-85A4-3077F99675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25" y="6359525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27CAF586-12C5-401B-AA08-C7E48473C1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4312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52C622CA-3BF1-4085-AEEB-941A5F0819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647FFA6C-9FCD-4BA5-8BEB-0458D89C55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6DF22829-7D3F-4787-931B-FD1663AE8F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46A8F5-02E6-48C0-88B0-66148F9E6B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8048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762000"/>
            <a:ext cx="20002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762000"/>
            <a:ext cx="58483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8FACC1B0-EC18-48B0-A958-3FDBF77B49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AF12D043-BB1F-49CD-84A6-2357FAE2EC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2D2FC249-F4AE-4CA3-9A52-CA37587BB8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62BE91-F8DE-4A51-8C90-8EBC50D2CF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7389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867ED6FA-89FD-436C-A21A-8ABD00EB92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7E084099-3182-4DF3-846D-9FC0462A8A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893B398D-8DA4-423B-B4DB-89B033D520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58B026-507E-4B27-87D6-D41A78CAA2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3842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8D6BA57C-EE37-4AC7-B229-40281C20FC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ED82CF3A-AF7D-41F1-9805-222C8A8EEE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C143311F-6739-4DBD-A8CF-F074CE20C2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BA8714-8791-4383-99B7-118DF8FFCE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3499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13305012-256C-45C4-8D51-BBF4C64F79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9B674F3B-BD15-4A43-A65A-0BB3CF0F81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BDDE1DCE-C09D-47CE-8149-DDC5AAAF6E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ED562D-BDF9-4A12-9A69-E558862DCA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5143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F5DF0926-792D-4D4D-B960-1C90C7F133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59147D00-51A9-4F37-8D37-851B25469A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C0506D79-349C-45F4-8E1C-119494C3C4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D17401-C37C-47D0-ACAD-D28DBA7B0E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7157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DF1BAA52-E3C8-436D-A6D3-9F19CE1503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9711ED76-BCEC-4C93-9CB9-C46CEDECF3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9D4AE201-399C-4A40-A728-940697D7B6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170C17-E528-402B-84A8-9BFE75F402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2572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19FA2B3B-6791-47F2-923B-BE98A8FC80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3A955117-3F7D-4474-946F-2962134A93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FFAFC21D-4629-4FD9-A2C8-C16332E8F2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3A5712-D0E9-45EF-B1F6-6977BAD675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6623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E5F3E6AC-60E5-4004-A046-0963DC9DCF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3C0D7DD-2CDA-4DDA-B4E8-752AEE0A78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F5B6DBDD-4C08-4BC7-9219-CAEC4AA2F4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005A47-8DFD-4E22-A8EE-B05E801C0E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0667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817D25E0-836F-444E-AD57-6E45564F53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359CCDF-FF82-44CB-A1FC-49D6B1A71C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5AEBB3F7-BA12-45A7-90A6-F4AD8E656A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733FCB-4858-4915-9E23-A9186CE727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4558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A28BCE81-E430-4197-B3E7-8617E266F43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3200400" cy="6858000"/>
            <a:chOff x="0" y="0"/>
            <a:chExt cx="2016" cy="4320"/>
          </a:xfrm>
        </p:grpSpPr>
        <p:sp>
          <p:nvSpPr>
            <p:cNvPr id="1036" name="Rectangle 3">
              <a:extLst>
                <a:ext uri="{FF2B5EF4-FFF2-40B4-BE49-F238E27FC236}">
                  <a16:creationId xmlns:a16="http://schemas.microsoft.com/office/drawing/2014/main" id="{7D1A0B7B-935F-4C0A-97A1-0CF47F1DD5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7" name="Rectangle 4">
              <a:extLst>
                <a:ext uri="{FF2B5EF4-FFF2-40B4-BE49-F238E27FC236}">
                  <a16:creationId xmlns:a16="http://schemas.microsoft.com/office/drawing/2014/main" id="{C2CF067F-721F-4BF7-8F66-6E8756A6A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027" name="AutoShape 5">
            <a:extLst>
              <a:ext uri="{FF2B5EF4-FFF2-40B4-BE49-F238E27FC236}">
                <a16:creationId xmlns:a16="http://schemas.microsoft.com/office/drawing/2014/main" id="{4B19C634-4760-4A7A-8CDF-7000E7609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762000"/>
            <a:ext cx="51054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28" name="Rectangle 6">
            <a:extLst>
              <a:ext uri="{FF2B5EF4-FFF2-40B4-BE49-F238E27FC236}">
                <a16:creationId xmlns:a16="http://schemas.microsoft.com/office/drawing/2014/main" id="{ADB6CAD8-7D36-4F9E-BE6F-5B3EDB49D1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762000"/>
            <a:ext cx="8001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7">
            <a:extLst>
              <a:ext uri="{FF2B5EF4-FFF2-40B4-BE49-F238E27FC236}">
                <a16:creationId xmlns:a16="http://schemas.microsoft.com/office/drawing/2014/main" id="{66C14863-725A-4FD6-889C-0E61F63905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58D157AF-CFB2-42E7-9BFC-CB498AD162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81" name="Rectangle 9">
            <a:extLst>
              <a:ext uri="{FF2B5EF4-FFF2-40B4-BE49-F238E27FC236}">
                <a16:creationId xmlns:a16="http://schemas.microsoft.com/office/drawing/2014/main" id="{251DB1D5-6E08-47D8-821F-A49604702FF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36875" y="6529388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3082" name="Rectangle 10">
            <a:extLst>
              <a:ext uri="{FF2B5EF4-FFF2-40B4-BE49-F238E27FC236}">
                <a16:creationId xmlns:a16="http://schemas.microsoft.com/office/drawing/2014/main" id="{FEAB818A-631F-4106-A7C5-7F180E0F3A4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343650"/>
            <a:ext cx="587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>
              <a:defRPr sz="2600" b="1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fld id="{449ADFCC-4EEB-4D98-A58F-6E3AEFD354C9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3" name="Group 11">
            <a:extLst>
              <a:ext uri="{FF2B5EF4-FFF2-40B4-BE49-F238E27FC236}">
                <a16:creationId xmlns:a16="http://schemas.microsoft.com/office/drawing/2014/main" id="{2AFA3599-8142-4DF9-8053-CB1980C3F661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981200"/>
            <a:ext cx="7391400" cy="319088"/>
            <a:chOff x="144" y="1248"/>
            <a:chExt cx="4656" cy="201"/>
          </a:xfrm>
        </p:grpSpPr>
        <p:sp>
          <p:nvSpPr>
            <p:cNvPr id="1034" name="AutoShape 12">
              <a:extLst>
                <a:ext uri="{FF2B5EF4-FFF2-40B4-BE49-F238E27FC236}">
                  <a16:creationId xmlns:a16="http://schemas.microsoft.com/office/drawing/2014/main" id="{C2AEB63A-CFC3-4D15-A958-372BC1DE1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5" name="AutoShape 13">
              <a:extLst>
                <a:ext uri="{FF2B5EF4-FFF2-40B4-BE49-F238E27FC236}">
                  <a16:creationId xmlns:a16="http://schemas.microsoft.com/office/drawing/2014/main" id="{12660F50-C309-4D8C-A64D-854B56DBC32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7D6EEC8-39EC-4B08-B25D-3670798BF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pic>
        <p:nvPicPr>
          <p:cNvPr id="3075" name="Picture 14">
            <a:extLst>
              <a:ext uri="{FF2B5EF4-FFF2-40B4-BE49-F238E27FC236}">
                <a16:creationId xmlns:a16="http://schemas.microsoft.com/office/drawing/2014/main" id="{DB3A3365-6CC0-4643-8336-D505C023B7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743200"/>
            <a:ext cx="7050088" cy="320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Rectangle 2">
            <a:extLst>
              <a:ext uri="{FF2B5EF4-FFF2-40B4-BE49-F238E27FC236}">
                <a16:creationId xmlns:a16="http://schemas.microsoft.com/office/drawing/2014/main" id="{3B6323EF-6098-4F13-960E-C8894E762D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762000"/>
            <a:ext cx="8534400" cy="1143000"/>
          </a:xfrm>
        </p:spPr>
        <p:txBody>
          <a:bodyPr/>
          <a:lstStyle/>
          <a:p>
            <a:pPr eaLnBrk="1" hangingPunct="1"/>
            <a:r>
              <a:rPr lang="en-US" altLang="en-US" sz="7200" dirty="0">
                <a:solidFill>
                  <a:srgbClr val="0000FF"/>
                </a:solidFill>
              </a:rPr>
              <a:t>           EE 5354</a:t>
            </a:r>
            <a:br>
              <a:rPr lang="en-US" altLang="en-US" sz="8000" dirty="0">
                <a:solidFill>
                  <a:srgbClr val="0000FF"/>
                </a:solidFill>
              </a:rPr>
            </a:br>
            <a:r>
              <a:rPr lang="en-US" altLang="en-US" sz="2000" dirty="0"/>
              <a:t>Sums of RV’s and Long-Term Averages (The Central Limit Theorem)</a:t>
            </a:r>
          </a:p>
        </p:txBody>
      </p:sp>
      <p:sp>
        <p:nvSpPr>
          <p:cNvPr id="3077" name="Freeform 12">
            <a:extLst>
              <a:ext uri="{FF2B5EF4-FFF2-40B4-BE49-F238E27FC236}">
                <a16:creationId xmlns:a16="http://schemas.microsoft.com/office/drawing/2014/main" id="{991871E4-202E-44D4-8004-0950EB622D76}"/>
              </a:ext>
            </a:extLst>
          </p:cNvPr>
          <p:cNvSpPr>
            <a:spLocks/>
          </p:cNvSpPr>
          <p:nvPr/>
        </p:nvSpPr>
        <p:spPr bwMode="auto">
          <a:xfrm>
            <a:off x="1447800" y="2895600"/>
            <a:ext cx="3429000" cy="3111500"/>
          </a:xfrm>
          <a:custGeom>
            <a:avLst/>
            <a:gdLst>
              <a:gd name="T0" fmla="*/ 0 w 2160"/>
              <a:gd name="T1" fmla="*/ 3048000 h 1960"/>
              <a:gd name="T2" fmla="*/ 914400 w 2160"/>
              <a:gd name="T3" fmla="*/ 2895600 h 1960"/>
              <a:gd name="T4" fmla="*/ 1905000 w 2160"/>
              <a:gd name="T5" fmla="*/ 1752600 h 1960"/>
              <a:gd name="T6" fmla="*/ 2819400 w 2160"/>
              <a:gd name="T7" fmla="*/ 457200 h 1960"/>
              <a:gd name="T8" fmla="*/ 3200400 w 2160"/>
              <a:gd name="T9" fmla="*/ 76200 h 1960"/>
              <a:gd name="T10" fmla="*/ 3429000 w 2160"/>
              <a:gd name="T11" fmla="*/ 0 h 196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160" h="1960">
                <a:moveTo>
                  <a:pt x="0" y="1920"/>
                </a:moveTo>
                <a:cubicBezTo>
                  <a:pt x="188" y="1940"/>
                  <a:pt x="376" y="1960"/>
                  <a:pt x="576" y="1824"/>
                </a:cubicBezTo>
                <a:cubicBezTo>
                  <a:pt x="776" y="1688"/>
                  <a:pt x="1000" y="1360"/>
                  <a:pt x="1200" y="1104"/>
                </a:cubicBezTo>
                <a:cubicBezTo>
                  <a:pt x="1400" y="848"/>
                  <a:pt x="1640" y="464"/>
                  <a:pt x="1776" y="288"/>
                </a:cubicBezTo>
                <a:cubicBezTo>
                  <a:pt x="1912" y="112"/>
                  <a:pt x="1952" y="96"/>
                  <a:pt x="2016" y="48"/>
                </a:cubicBezTo>
                <a:cubicBezTo>
                  <a:pt x="2080" y="0"/>
                  <a:pt x="2120" y="0"/>
                  <a:pt x="2160" y="0"/>
                </a:cubicBezTo>
              </a:path>
            </a:pathLst>
          </a:custGeom>
          <a:noFill/>
          <a:ln w="76200" cap="flat" cmpd="sng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78" name="Freeform 13">
            <a:extLst>
              <a:ext uri="{FF2B5EF4-FFF2-40B4-BE49-F238E27FC236}">
                <a16:creationId xmlns:a16="http://schemas.microsoft.com/office/drawing/2014/main" id="{B3D14E13-0D7E-4790-A1AB-72FC5A4A193E}"/>
              </a:ext>
            </a:extLst>
          </p:cNvPr>
          <p:cNvSpPr>
            <a:spLocks/>
          </p:cNvSpPr>
          <p:nvPr/>
        </p:nvSpPr>
        <p:spPr bwMode="auto">
          <a:xfrm flipH="1">
            <a:off x="4800600" y="2895600"/>
            <a:ext cx="3429000" cy="3124200"/>
          </a:xfrm>
          <a:custGeom>
            <a:avLst/>
            <a:gdLst>
              <a:gd name="T0" fmla="*/ 0 w 2160"/>
              <a:gd name="T1" fmla="*/ 3060441 h 1960"/>
              <a:gd name="T2" fmla="*/ 914400 w 2160"/>
              <a:gd name="T3" fmla="*/ 2907419 h 1960"/>
              <a:gd name="T4" fmla="*/ 1905000 w 2160"/>
              <a:gd name="T5" fmla="*/ 1759753 h 1960"/>
              <a:gd name="T6" fmla="*/ 2819400 w 2160"/>
              <a:gd name="T7" fmla="*/ 459066 h 1960"/>
              <a:gd name="T8" fmla="*/ 3200400 w 2160"/>
              <a:gd name="T9" fmla="*/ 76511 h 1960"/>
              <a:gd name="T10" fmla="*/ 3429000 w 2160"/>
              <a:gd name="T11" fmla="*/ 0 h 196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160" h="1960">
                <a:moveTo>
                  <a:pt x="0" y="1920"/>
                </a:moveTo>
                <a:cubicBezTo>
                  <a:pt x="188" y="1940"/>
                  <a:pt x="376" y="1960"/>
                  <a:pt x="576" y="1824"/>
                </a:cubicBezTo>
                <a:cubicBezTo>
                  <a:pt x="776" y="1688"/>
                  <a:pt x="1000" y="1360"/>
                  <a:pt x="1200" y="1104"/>
                </a:cubicBezTo>
                <a:cubicBezTo>
                  <a:pt x="1400" y="848"/>
                  <a:pt x="1640" y="464"/>
                  <a:pt x="1776" y="288"/>
                </a:cubicBezTo>
                <a:cubicBezTo>
                  <a:pt x="1912" y="112"/>
                  <a:pt x="1952" y="96"/>
                  <a:pt x="2016" y="48"/>
                </a:cubicBezTo>
                <a:cubicBezTo>
                  <a:pt x="2080" y="0"/>
                  <a:pt x="2120" y="0"/>
                  <a:pt x="2160" y="0"/>
                </a:cubicBezTo>
              </a:path>
            </a:pathLst>
          </a:custGeom>
          <a:noFill/>
          <a:ln w="76200" cap="flat" cmpd="sng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F57A55D-3308-48D5-852C-966B21198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7737A1AB-28E6-45A2-900F-F61EE3671B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n-US" altLang="en-US" sz="8000">
                <a:solidFill>
                  <a:srgbClr val="0000FF"/>
                </a:solidFill>
              </a:rPr>
            </a:br>
            <a:r>
              <a:rPr lang="en-US" altLang="en-US" sz="4400"/>
              <a:t>The Central Limit Theorem</a:t>
            </a:r>
            <a:br>
              <a:rPr lang="en-US" altLang="en-US" sz="4400"/>
            </a:br>
            <a:r>
              <a:rPr lang="en-US" altLang="en-US" sz="2000"/>
              <a:t>Proof - cont.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A5AADD78-36A5-4251-A160-DB39FECBF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914400"/>
            <a:ext cx="73787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3600" b="1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2293" name="Rectangle 4">
            <a:extLst>
              <a:ext uri="{FF2B5EF4-FFF2-40B4-BE49-F238E27FC236}">
                <a16:creationId xmlns:a16="http://schemas.microsoft.com/office/drawing/2014/main" id="{94537129-7B4C-4E4A-B3E7-1E73AAE050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2362200"/>
            <a:ext cx="8001000" cy="152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Continuing…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Since the 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k</a:t>
            </a:r>
            <a:r>
              <a:rPr lang="en-US" altLang="en-US" sz="2400"/>
              <a:t>’s are </a:t>
            </a:r>
            <a:r>
              <a:rPr lang="en-US" altLang="en-US" i="1">
                <a:latin typeface="Times New Roman" panose="02020603050405020304" pitchFamily="18" charset="0"/>
              </a:rPr>
              <a:t>i.i.d</a:t>
            </a:r>
            <a:r>
              <a:rPr lang="en-US" altLang="en-US">
                <a:latin typeface="Times New Roman" panose="02020603050405020304" pitchFamily="18" charset="0"/>
              </a:rPr>
              <a:t>. </a:t>
            </a: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</p:txBody>
      </p:sp>
      <p:sp>
        <p:nvSpPr>
          <p:cNvPr id="12294" name="Rectangle 5">
            <a:extLst>
              <a:ext uri="{FF2B5EF4-FFF2-40B4-BE49-F238E27FC236}">
                <a16:creationId xmlns:a16="http://schemas.microsoft.com/office/drawing/2014/main" id="{3EBEE8B6-B3FC-4F42-ABEE-2A8D0FF570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4800600"/>
            <a:ext cx="3657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</p:txBody>
      </p:sp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603234CE-07DC-4266-AA0A-1B41676F37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2362200"/>
          <a:ext cx="7269163" cy="216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52700" imgH="762000" progId="Equation.3">
                  <p:embed/>
                </p:oleObj>
              </mc:Choice>
              <mc:Fallback>
                <p:oleObj name="Equation" r:id="rId2" imgW="2552700" imgH="762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62200"/>
                        <a:ext cx="7269163" cy="216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>
            <a:extLst>
              <a:ext uri="{FF2B5EF4-FFF2-40B4-BE49-F238E27FC236}">
                <a16:creationId xmlns:a16="http://schemas.microsoft.com/office/drawing/2014/main" id="{DE67A9F4-B317-4225-927B-CA8D708B8D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89100" y="4711700"/>
          <a:ext cx="6450013" cy="190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78100" imgH="762000" progId="Equation.3">
                  <p:embed/>
                </p:oleObj>
              </mc:Choice>
              <mc:Fallback>
                <p:oleObj name="Equation" r:id="rId4" imgW="2578100" imgH="7620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4711700"/>
                        <a:ext cx="6450013" cy="190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15A48A4-5A2F-4270-A9EF-7297C960A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82702250-A79F-4633-BB86-A566F07AD0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n-US" altLang="en-US" sz="8000">
                <a:solidFill>
                  <a:srgbClr val="0000FF"/>
                </a:solidFill>
              </a:rPr>
            </a:br>
            <a:r>
              <a:rPr lang="en-US" altLang="en-US" sz="4400"/>
              <a:t>The Central Limit Theorem</a:t>
            </a:r>
            <a:br>
              <a:rPr lang="en-US" altLang="en-US" sz="4400"/>
            </a:br>
            <a:r>
              <a:rPr lang="en-US" altLang="en-US" sz="2000"/>
              <a:t>Proof - conclusion.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503740E2-3A3E-4078-8833-1DBD40E8C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914400"/>
            <a:ext cx="73787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3600" b="1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317" name="Rectangle 4">
            <a:extLst>
              <a:ext uri="{FF2B5EF4-FFF2-40B4-BE49-F238E27FC236}">
                <a16:creationId xmlns:a16="http://schemas.microsoft.com/office/drawing/2014/main" id="{A0D8DEDA-39AE-41F4-A36A-654BFA8FE0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2362200"/>
            <a:ext cx="8001000" cy="1524000"/>
          </a:xfrm>
        </p:spPr>
        <p:txBody>
          <a:bodyPr/>
          <a:lstStyle/>
          <a:p>
            <a:pPr eaLnBrk="1" hangingPunct="1"/>
            <a:r>
              <a:rPr lang="en-US" altLang="en-US"/>
              <a:t>Continuing…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13318" name="Rectangle 5">
            <a:extLst>
              <a:ext uri="{FF2B5EF4-FFF2-40B4-BE49-F238E27FC236}">
                <a16:creationId xmlns:a16="http://schemas.microsoft.com/office/drawing/2014/main" id="{33BD645C-BA1F-4F1E-81DE-55B1260C46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4800600"/>
            <a:ext cx="3657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</p:txBody>
      </p:sp>
      <p:graphicFrame>
        <p:nvGraphicFramePr>
          <p:cNvPr id="13319" name="Object 7">
            <a:extLst>
              <a:ext uri="{FF2B5EF4-FFF2-40B4-BE49-F238E27FC236}">
                <a16:creationId xmlns:a16="http://schemas.microsoft.com/office/drawing/2014/main" id="{D9209020-8A29-4BD4-AE64-9FA7E239E4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1238" y="2373313"/>
          <a:ext cx="5602287" cy="376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00300" imgH="1612900" progId="Equation.3">
                  <p:embed/>
                </p:oleObj>
              </mc:Choice>
              <mc:Fallback>
                <p:oleObj name="Equation" r:id="rId2" imgW="2400300" imgH="16129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1238" y="2373313"/>
                        <a:ext cx="5602287" cy="376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322" name="Group 10">
            <a:extLst>
              <a:ext uri="{FF2B5EF4-FFF2-40B4-BE49-F238E27FC236}">
                <a16:creationId xmlns:a16="http://schemas.microsoft.com/office/drawing/2014/main" id="{7E24CA7E-2EB4-4633-A6A7-EDE18D617F92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1905000"/>
            <a:ext cx="1676400" cy="1828800"/>
            <a:chOff x="2688" y="1536"/>
            <a:chExt cx="1056" cy="1152"/>
          </a:xfrm>
        </p:grpSpPr>
        <p:sp>
          <p:nvSpPr>
            <p:cNvPr id="13321" name="AutoShape 8">
              <a:extLst>
                <a:ext uri="{FF2B5EF4-FFF2-40B4-BE49-F238E27FC236}">
                  <a16:creationId xmlns:a16="http://schemas.microsoft.com/office/drawing/2014/main" id="{40317F4B-D6DA-43CD-BA19-B7B50323D20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78371">
              <a:off x="2688" y="1680"/>
              <a:ext cx="240" cy="1008"/>
            </a:xfrm>
            <a:prstGeom prst="upArrow">
              <a:avLst>
                <a:gd name="adj1" fmla="val 50000"/>
                <a:gd name="adj2" fmla="val 10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" name="Text Box 9">
              <a:extLst>
                <a:ext uri="{FF2B5EF4-FFF2-40B4-BE49-F238E27FC236}">
                  <a16:creationId xmlns:a16="http://schemas.microsoft.com/office/drawing/2014/main" id="{011ADFB4-DC00-4EA5-BC30-C892267D77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0" y="1536"/>
              <a:ext cx="6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= 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07C1D75-C623-42D8-8AC6-BDE16BEAC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EBFFF6CE-6392-4FBE-9E82-3E6ED804D4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n-US" altLang="en-US" sz="8000">
                <a:solidFill>
                  <a:srgbClr val="0000FF"/>
                </a:solidFill>
              </a:rPr>
            </a:br>
            <a:r>
              <a:rPr lang="en-US" altLang="en-US" sz="4400"/>
              <a:t>The Central Limit Theorem</a:t>
            </a:r>
          </a:p>
        </p:txBody>
      </p:sp>
      <p:sp>
        <p:nvSpPr>
          <p:cNvPr id="4100" name="Text Box 11">
            <a:extLst>
              <a:ext uri="{FF2B5EF4-FFF2-40B4-BE49-F238E27FC236}">
                <a16:creationId xmlns:a16="http://schemas.microsoft.com/office/drawing/2014/main" id="{4031961A-E506-4583-BBA3-A198300BA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286000"/>
            <a:ext cx="7620000" cy="402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i="1"/>
              <a:t>S</a:t>
            </a:r>
            <a:r>
              <a:rPr lang="en-US" altLang="en-US" sz="3600"/>
              <a:t> = sum of </a:t>
            </a:r>
            <a:r>
              <a:rPr lang="en-US" altLang="en-US" sz="3600" i="1"/>
              <a:t>n</a:t>
            </a:r>
            <a:r>
              <a:rPr lang="en-US" altLang="en-US" sz="3600"/>
              <a:t> </a:t>
            </a:r>
            <a:r>
              <a:rPr lang="en-US" altLang="en-US" sz="3600" i="1"/>
              <a:t>i.i.d</a:t>
            </a:r>
            <a:r>
              <a:rPr lang="en-US" altLang="en-US" sz="3600"/>
              <a:t>. RV’s</a:t>
            </a:r>
          </a:p>
          <a:p>
            <a:pPr eaLnBrk="1" hangingPunct="1">
              <a:spcBef>
                <a:spcPct val="50000"/>
              </a:spcBef>
            </a:pPr>
            <a:endParaRPr lang="en-US" altLang="en-US" sz="3600"/>
          </a:p>
          <a:p>
            <a:pPr eaLnBrk="1" hangingPunct="1">
              <a:spcBef>
                <a:spcPct val="50000"/>
              </a:spcBef>
            </a:pPr>
            <a:r>
              <a:rPr lang="en-US" altLang="en-US" sz="3600"/>
              <a:t>Define</a:t>
            </a:r>
          </a:p>
          <a:p>
            <a:pPr eaLnBrk="1" hangingPunct="1">
              <a:spcBef>
                <a:spcPct val="50000"/>
              </a:spcBef>
            </a:pPr>
            <a:endParaRPr lang="en-US" altLang="en-US" sz="3600"/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Notes: (1) We assume the mean &amp; variance of X are defined &amp; finite. No Cauchy!  (2)  </a:t>
            </a:r>
            <a:r>
              <a:rPr lang="en-US" altLang="en-US" i="1"/>
              <a:t>Z</a:t>
            </a:r>
            <a:r>
              <a:rPr lang="en-US" altLang="en-US"/>
              <a:t> is zero mean with unit variance.</a:t>
            </a:r>
          </a:p>
        </p:txBody>
      </p:sp>
      <p:graphicFrame>
        <p:nvGraphicFramePr>
          <p:cNvPr id="1036" name="Object 12">
            <a:extLst>
              <a:ext uri="{FF2B5EF4-FFF2-40B4-BE49-F238E27FC236}">
                <a16:creationId xmlns:a16="http://schemas.microsoft.com/office/drawing/2014/main" id="{E9224264-AF5D-4744-8642-82BEFFE0FA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2743200"/>
          <a:ext cx="205740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08" imgH="457002" progId="Equation.3">
                  <p:embed/>
                </p:oleObj>
              </mc:Choice>
              <mc:Fallback>
                <p:oleObj name="Equation" r:id="rId2" imgW="672808" imgH="457002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743200"/>
                        <a:ext cx="2057400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>
            <a:extLst>
              <a:ext uri="{FF2B5EF4-FFF2-40B4-BE49-F238E27FC236}">
                <a16:creationId xmlns:a16="http://schemas.microsoft.com/office/drawing/2014/main" id="{DEB367B4-17C9-44A7-984F-4FC8EBB350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4191000"/>
          <a:ext cx="4154488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58310" imgH="444307" progId="Equation.3">
                  <p:embed/>
                </p:oleObj>
              </mc:Choice>
              <mc:Fallback>
                <p:oleObj name="Equation" r:id="rId4" imgW="1358310" imgH="444307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191000"/>
                        <a:ext cx="4154488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7DD5C87-D33D-45BD-BC41-2897AB21F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673348E0-B346-49BD-8C1E-D86A3C3046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n-US" altLang="en-US" sz="8000">
                <a:solidFill>
                  <a:srgbClr val="0000FF"/>
                </a:solidFill>
              </a:rPr>
            </a:br>
            <a:r>
              <a:rPr lang="en-US" altLang="en-US" sz="4400"/>
              <a:t>The Central Limit Theorem</a:t>
            </a:r>
          </a:p>
        </p:txBody>
      </p:sp>
      <p:sp>
        <p:nvSpPr>
          <p:cNvPr id="5124" name="Text Box 3">
            <a:extLst>
              <a:ext uri="{FF2B5EF4-FFF2-40B4-BE49-F238E27FC236}">
                <a16:creationId xmlns:a16="http://schemas.microsoft.com/office/drawing/2014/main" id="{73E28FA5-1275-4025-8AEF-1E7E1F5FE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581400"/>
            <a:ext cx="7620000" cy="320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= the CDF of a zero mean unit variance Gaussian RV.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Recall…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800"/>
          </a:p>
          <a:p>
            <a:pPr eaLnBrk="1" hangingPunct="1">
              <a:spcBef>
                <a:spcPct val="50000"/>
              </a:spcBef>
            </a:pPr>
            <a:endParaRPr lang="en-US" altLang="en-US" sz="1600"/>
          </a:p>
          <a:p>
            <a:pPr eaLnBrk="1" hangingPunct="1">
              <a:spcBef>
                <a:spcPct val="50000"/>
              </a:spcBef>
            </a:pPr>
            <a:r>
              <a:rPr lang="en-US" altLang="en-US" sz="1600"/>
              <a:t>See pp. 281-283</a:t>
            </a:r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94BBC7CD-68A0-45D5-AADC-AB39E09CD0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5257800"/>
          <a:ext cx="66230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05100" imgH="482600" progId="Equation.3">
                  <p:embed/>
                </p:oleObj>
              </mc:Choice>
              <mc:Fallback>
                <p:oleObj name="Equation" r:id="rId2" imgW="2705100" imgH="482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257800"/>
                        <a:ext cx="662305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>
            <a:extLst>
              <a:ext uri="{FF2B5EF4-FFF2-40B4-BE49-F238E27FC236}">
                <a16:creationId xmlns:a16="http://schemas.microsoft.com/office/drawing/2014/main" id="{9F03982C-1A0D-46AD-B6F5-F930FE24D7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2438400"/>
          <a:ext cx="795972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02370" imgH="406224" progId="Equation.3">
                  <p:embed/>
                </p:oleObj>
              </mc:Choice>
              <mc:Fallback>
                <p:oleObj name="Equation" r:id="rId4" imgW="2602370" imgH="406224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438400"/>
                        <a:ext cx="7959725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40605DF-EA87-466A-98B0-33CB9BA76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EB945CE7-632F-496B-9D67-13BBD939AA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n-US" altLang="en-US" sz="8000">
                <a:solidFill>
                  <a:srgbClr val="0000FF"/>
                </a:solidFill>
              </a:rPr>
            </a:br>
            <a:r>
              <a:rPr lang="en-US" altLang="en-US" sz="4400"/>
              <a:t>The Central Limit Theorem </a:t>
            </a:r>
            <a:r>
              <a:rPr lang="en-US" altLang="en-US" sz="2400"/>
              <a:t>(Example)</a:t>
            </a:r>
          </a:p>
        </p:txBody>
      </p:sp>
      <p:sp>
        <p:nvSpPr>
          <p:cNvPr id="6148" name="Text Box 3">
            <a:extLst>
              <a:ext uri="{FF2B5EF4-FFF2-40B4-BE49-F238E27FC236}">
                <a16:creationId xmlns:a16="http://schemas.microsoft.com/office/drawing/2014/main" id="{70A33CCF-80CB-4301-812B-E9ECA1F76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590800"/>
            <a:ext cx="83058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Rounding off the cents in a column sum. </a:t>
            </a:r>
            <a:r>
              <a:rPr lang="en-US" altLang="en-US" sz="2800" i="1"/>
              <a:t>X</a:t>
            </a:r>
            <a:r>
              <a:rPr lang="en-US" altLang="en-US" sz="2800"/>
              <a:t> = rounding error ~ uniform from -$</a:t>
            </a:r>
            <a:r>
              <a:rPr lang="en-US" altLang="en-US" sz="2800">
                <a:cs typeface="Times New Roman" panose="02020603050405020304" pitchFamily="18" charset="0"/>
              </a:rPr>
              <a:t>½ to </a:t>
            </a:r>
            <a:r>
              <a:rPr lang="en-US" altLang="en-US" sz="2800"/>
              <a:t>$</a:t>
            </a:r>
            <a:r>
              <a:rPr lang="en-US" altLang="en-US" sz="2800">
                <a:cs typeface="Times New Roman" panose="02020603050405020304" pitchFamily="18" charset="0"/>
              </a:rPr>
              <a:t>½. </a:t>
            </a:r>
            <a:r>
              <a:rPr lang="en-US" altLang="en-US" sz="2800"/>
              <a:t>S= total error.</a:t>
            </a:r>
            <a:endParaRPr lang="en-US" altLang="en-US" sz="2800"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cs typeface="Times New Roman" panose="02020603050405020304" pitchFamily="18" charset="0"/>
              </a:rPr>
              <a:t>			;	E[</a:t>
            </a:r>
            <a:r>
              <a:rPr lang="en-US" altLang="en-US" sz="2800" i="1">
                <a:cs typeface="Times New Roman" panose="02020603050405020304" pitchFamily="18" charset="0"/>
              </a:rPr>
              <a:t>X</a:t>
            </a:r>
            <a:r>
              <a:rPr lang="en-US" altLang="en-US" sz="2800">
                <a:cs typeface="Times New Roman" panose="02020603050405020304" pitchFamily="18" charset="0"/>
              </a:rPr>
              <a:t>]= $ 0, var(</a:t>
            </a:r>
            <a:r>
              <a:rPr lang="en-US" altLang="en-US" sz="2800" i="1">
                <a:cs typeface="Times New Roman" panose="02020603050405020304" pitchFamily="18" charset="0"/>
              </a:rPr>
              <a:t>X</a:t>
            </a:r>
            <a:r>
              <a:rPr lang="en-US" altLang="en-US" sz="2800">
                <a:cs typeface="Times New Roman" panose="02020603050405020304" pitchFamily="18" charset="0"/>
              </a:rPr>
              <a:t>)= </a:t>
            </a:r>
            <a:r>
              <a:rPr lang="en-US" altLang="en-US" sz="2800" baseline="30000">
                <a:cs typeface="Times New Roman" panose="02020603050405020304" pitchFamily="18" charset="0"/>
              </a:rPr>
              <a:t>1</a:t>
            </a:r>
            <a:r>
              <a:rPr lang="en-US" altLang="en-US" sz="2800">
                <a:cs typeface="Times New Roman" panose="02020603050405020304" pitchFamily="18" charset="0"/>
              </a:rPr>
              <a:t>/</a:t>
            </a:r>
            <a:r>
              <a:rPr lang="en-US" altLang="en-US" sz="2800" baseline="-25000">
                <a:cs typeface="Times New Roman" panose="02020603050405020304" pitchFamily="18" charset="0"/>
              </a:rPr>
              <a:t>12</a:t>
            </a:r>
            <a:r>
              <a:rPr lang="en-US" altLang="en-US" sz="2800">
                <a:cs typeface="Times New Roman" panose="02020603050405020304" pitchFamily="18" charset="0"/>
              </a:rPr>
              <a:t>  $</a:t>
            </a:r>
            <a:r>
              <a:rPr lang="en-US" altLang="en-US" sz="2800" baseline="30000">
                <a:cs typeface="Times New Roman" panose="02020603050405020304" pitchFamily="18" charset="0"/>
              </a:rPr>
              <a:t>2</a:t>
            </a:r>
            <a:r>
              <a:rPr lang="en-US" altLang="en-US" sz="2800"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6149" name="Object 6">
            <a:extLst>
              <a:ext uri="{FF2B5EF4-FFF2-40B4-BE49-F238E27FC236}">
                <a16:creationId xmlns:a16="http://schemas.microsoft.com/office/drawing/2014/main" id="{5F17CC2F-B8DF-4CC5-AA78-5EBD4763EA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2600" y="3429000"/>
          <a:ext cx="1524000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08" imgH="457002" progId="Equation.3">
                  <p:embed/>
                </p:oleObj>
              </mc:Choice>
              <mc:Fallback>
                <p:oleObj name="Equation" r:id="rId2" imgW="672808" imgH="45700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429000"/>
                        <a:ext cx="1524000" cy="103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7">
            <a:extLst>
              <a:ext uri="{FF2B5EF4-FFF2-40B4-BE49-F238E27FC236}">
                <a16:creationId xmlns:a16="http://schemas.microsoft.com/office/drawing/2014/main" id="{C127C5BD-BC65-43FE-970B-F17A21EDF4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4419600"/>
          <a:ext cx="2184400" cy="114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200" imgH="508000" progId="Equation.3">
                  <p:embed/>
                </p:oleObj>
              </mc:Choice>
              <mc:Fallback>
                <p:oleObj name="Equation" r:id="rId4" imgW="965200" imgH="5080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419600"/>
                        <a:ext cx="2184400" cy="1149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2" name="Text Box 8">
            <a:extLst>
              <a:ext uri="{FF2B5EF4-FFF2-40B4-BE49-F238E27FC236}">
                <a16:creationId xmlns:a16="http://schemas.microsoft.com/office/drawing/2014/main" id="{463E8317-4E5D-45F4-8D6B-7CB9A9A3DD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638800"/>
            <a:ext cx="86868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Q1: </a:t>
            </a:r>
            <a:r>
              <a:rPr lang="en-US" altLang="en-US" i="1"/>
              <a:t>n</a:t>
            </a:r>
            <a:r>
              <a:rPr lang="en-US" altLang="en-US"/>
              <a:t> =10.  What is the probability the total error is over $10?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Q2: What is </a:t>
            </a:r>
            <a:r>
              <a:rPr lang="en-US" altLang="en-US" i="1"/>
              <a:t>n</a:t>
            </a:r>
            <a:r>
              <a:rPr lang="en-US" altLang="en-US"/>
              <a:t> when Pr[|</a:t>
            </a:r>
            <a:r>
              <a:rPr lang="en-US" altLang="en-US" i="1"/>
              <a:t>S</a:t>
            </a:r>
            <a:r>
              <a:rPr lang="en-US" altLang="en-US"/>
              <a:t>| &gt; $100] = 0.5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C819032-41C1-47D0-89D4-E2E54B374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pic>
        <p:nvPicPr>
          <p:cNvPr id="7171" name="Picture 10">
            <a:extLst>
              <a:ext uri="{FF2B5EF4-FFF2-40B4-BE49-F238E27FC236}">
                <a16:creationId xmlns:a16="http://schemas.microsoft.com/office/drawing/2014/main" id="{9C326763-B2A2-47E3-9CA6-9D48D90133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962400"/>
            <a:ext cx="1822450" cy="227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2" name="Rectangle 2">
            <a:extLst>
              <a:ext uri="{FF2B5EF4-FFF2-40B4-BE49-F238E27FC236}">
                <a16:creationId xmlns:a16="http://schemas.microsoft.com/office/drawing/2014/main" id="{26185705-BF45-4EC6-AFB9-5FA95C539B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n-US" altLang="en-US" sz="8000">
                <a:solidFill>
                  <a:srgbClr val="0000FF"/>
                </a:solidFill>
              </a:rPr>
            </a:br>
            <a:r>
              <a:rPr lang="en-US" altLang="en-US" sz="4400"/>
              <a:t>The Central Limit Theorem </a:t>
            </a:r>
            <a:r>
              <a:rPr lang="en-US" altLang="en-US" sz="2400"/>
              <a:t>(Example)</a:t>
            </a:r>
          </a:p>
        </p:txBody>
      </p:sp>
      <p:sp>
        <p:nvSpPr>
          <p:cNvPr id="7173" name="Text Box 3">
            <a:extLst>
              <a:ext uri="{FF2B5EF4-FFF2-40B4-BE49-F238E27FC236}">
                <a16:creationId xmlns:a16="http://schemas.microsoft.com/office/drawing/2014/main" id="{EA95BC76-E0D6-42CC-8257-ED028E708F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590800"/>
            <a:ext cx="8305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Q: The sum of </a:t>
            </a:r>
            <a:r>
              <a:rPr lang="en-US" altLang="en-US" i="1"/>
              <a:t>n</a:t>
            </a:r>
            <a:r>
              <a:rPr lang="en-US" altLang="en-US"/>
              <a:t> </a:t>
            </a:r>
            <a:r>
              <a:rPr lang="en-US" altLang="en-US" i="1"/>
              <a:t>i.i.d</a:t>
            </a:r>
            <a:r>
              <a:rPr lang="en-US" altLang="en-US"/>
              <a:t>. Bernoulli RV’s with success probability </a:t>
            </a:r>
            <a:r>
              <a:rPr lang="en-US" altLang="en-US" i="1"/>
              <a:t>p</a:t>
            </a:r>
            <a:r>
              <a:rPr lang="en-US" altLang="en-US"/>
              <a:t> is a binomial RV.  As </a:t>
            </a:r>
            <a:r>
              <a:rPr lang="en-US" altLang="en-US" i="1"/>
              <a:t>n</a:t>
            </a:r>
            <a:r>
              <a:rPr lang="en-US" altLang="en-US">
                <a:sym typeface="Symbol" panose="05050102010706020507" pitchFamily="18" charset="2"/>
              </a:rPr>
              <a:t></a:t>
            </a:r>
            <a:r>
              <a:rPr lang="en-US" altLang="en-US"/>
              <a:t>, does the CLT also say this sum approaches a Gaussian with mean </a:t>
            </a:r>
            <a:r>
              <a:rPr lang="en-US" altLang="en-US" i="1"/>
              <a:t>np</a:t>
            </a:r>
            <a:r>
              <a:rPr lang="en-US" altLang="en-US"/>
              <a:t> and variance </a:t>
            </a:r>
            <a:r>
              <a:rPr lang="en-US" altLang="en-US" i="1"/>
              <a:t>np(1-p)?</a:t>
            </a:r>
          </a:p>
        </p:txBody>
      </p:sp>
      <p:graphicFrame>
        <p:nvGraphicFramePr>
          <p:cNvPr id="7174" name="Object 5">
            <a:extLst>
              <a:ext uri="{FF2B5EF4-FFF2-40B4-BE49-F238E27FC236}">
                <a16:creationId xmlns:a16="http://schemas.microsoft.com/office/drawing/2014/main" id="{06637C3E-D312-4ACA-818C-F0C9050664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4267200"/>
          <a:ext cx="5867400" cy="1379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90800" imgH="609600" progId="Equation.3">
                  <p:embed/>
                </p:oleObj>
              </mc:Choice>
              <mc:Fallback>
                <p:oleObj name="Equation" r:id="rId3" imgW="2590800" imgH="609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267200"/>
                        <a:ext cx="5867400" cy="1379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Text Box 7">
            <a:extLst>
              <a:ext uri="{FF2B5EF4-FFF2-40B4-BE49-F238E27FC236}">
                <a16:creationId xmlns:a16="http://schemas.microsoft.com/office/drawing/2014/main" id="{BE33605B-0E7E-4B97-B14D-072016D3C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657600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</a:rPr>
              <a:t>A: Yes.  This is the DeMoivre-Laplace theorem</a:t>
            </a:r>
            <a:r>
              <a:rPr lang="en-US" altLang="en-US"/>
              <a:t>.</a:t>
            </a:r>
          </a:p>
        </p:txBody>
      </p:sp>
      <p:sp>
        <p:nvSpPr>
          <p:cNvPr id="7176" name="Text Box 11">
            <a:extLst>
              <a:ext uri="{FF2B5EF4-FFF2-40B4-BE49-F238E27FC236}">
                <a16:creationId xmlns:a16="http://schemas.microsoft.com/office/drawing/2014/main" id="{F740BB32-260F-4D92-BCD7-70D94561D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6308725"/>
            <a:ext cx="2362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rgbClr val="000000"/>
                </a:solidFill>
                <a:latin typeface="Arial" panose="020B0604020202020204" pitchFamily="34" charset="0"/>
              </a:rPr>
              <a:t>Abraham de Moivre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t>(1667-1754)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6180CFAA-2CF8-44D2-88A6-12D72FA9E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8980A5A7-B8F7-4326-A3A9-E84722D9D6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n-US" altLang="en-US" sz="8000">
                <a:solidFill>
                  <a:srgbClr val="0000FF"/>
                </a:solidFill>
              </a:rPr>
            </a:br>
            <a:r>
              <a:rPr lang="en-US" altLang="en-US" sz="4400"/>
              <a:t>The Central Limit Theorem</a:t>
            </a:r>
            <a:endParaRPr lang="en-US" altLang="en-US" sz="2400"/>
          </a:p>
        </p:txBody>
      </p:sp>
      <p:sp>
        <p:nvSpPr>
          <p:cNvPr id="8196" name="Rectangle 6">
            <a:extLst>
              <a:ext uri="{FF2B5EF4-FFF2-40B4-BE49-F238E27FC236}">
                <a16:creationId xmlns:a16="http://schemas.microsoft.com/office/drawing/2014/main" id="{1ACC6C2B-70F2-4ED2-BFA8-41197FEB2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914400"/>
            <a:ext cx="73787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3600" b="1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197" name="Rectangle 7">
            <a:extLst>
              <a:ext uri="{FF2B5EF4-FFF2-40B4-BE49-F238E27FC236}">
                <a16:creationId xmlns:a16="http://schemas.microsoft.com/office/drawing/2014/main" id="{4F4AEBE0-2049-4A83-B11D-348903F771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3425" y="2519363"/>
            <a:ext cx="7958138" cy="3881437"/>
          </a:xfrm>
          <a:noFill/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Recall: for i.i.d. RV’s, if                       then</a:t>
            </a:r>
          </a:p>
          <a:p>
            <a:pPr marL="533400" indent="-533400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b="1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533400" indent="-533400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000" i="1">
                <a:solidFill>
                  <a:srgbClr val="0000FF"/>
                </a:solidFill>
                <a:latin typeface="Times New Roman" panose="02020603050405020304" pitchFamily="18" charset="0"/>
              </a:rPr>
              <a:t>S</a:t>
            </a: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</a:rPr>
              <a:t> is Gaussian if the </a:t>
            </a:r>
            <a:r>
              <a:rPr lang="en-US" altLang="en-US" sz="2000" i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000" i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k</a:t>
            </a: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</a:rPr>
              <a:t>’s are Gaussian. </a:t>
            </a: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As </a:t>
            </a:r>
            <a:r>
              <a:rPr lang="en-US" altLang="en-US" sz="2000" i="1">
                <a:solidFill>
                  <a:srgbClr val="FF0000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, Gaussian.</a:t>
            </a:r>
            <a:endParaRPr lang="en-US" altLang="en-US" sz="200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marL="533400" indent="-533400" eaLnBrk="1" hangingPunct="1">
              <a:spcBef>
                <a:spcPct val="50000"/>
              </a:spcBef>
              <a:buClrTx/>
              <a:buFontTx/>
              <a:buChar char="•"/>
            </a:pPr>
            <a:r>
              <a:rPr lang="en-US" altLang="en-US" sz="2000" i="1">
                <a:solidFill>
                  <a:srgbClr val="0000FF"/>
                </a:solidFill>
                <a:latin typeface="Times New Roman" panose="02020603050405020304" pitchFamily="18" charset="0"/>
              </a:rPr>
              <a:t>S</a:t>
            </a: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</a:rPr>
              <a:t> is Binomial if the </a:t>
            </a:r>
            <a:r>
              <a:rPr lang="en-US" altLang="en-US" sz="2000" i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000" i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k</a:t>
            </a: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</a:rPr>
              <a:t>’s are Binomial. </a:t>
            </a: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As </a:t>
            </a:r>
            <a:r>
              <a:rPr lang="en-US" altLang="en-US" sz="2000" i="1">
                <a:solidFill>
                  <a:srgbClr val="FF0000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, Gaussian.</a:t>
            </a:r>
            <a:endParaRPr lang="en-US" altLang="en-US" sz="200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marL="533400" indent="-533400" eaLnBrk="1" hangingPunct="1">
              <a:spcBef>
                <a:spcPct val="50000"/>
              </a:spcBef>
              <a:buClrTx/>
              <a:buFontTx/>
              <a:buChar char="•"/>
            </a:pPr>
            <a:r>
              <a:rPr lang="en-US" altLang="en-US" sz="2000" i="1">
                <a:solidFill>
                  <a:srgbClr val="0000FF"/>
                </a:solidFill>
                <a:latin typeface="Times New Roman" panose="02020603050405020304" pitchFamily="18" charset="0"/>
              </a:rPr>
              <a:t>S</a:t>
            </a: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</a:rPr>
              <a:t> is Poisson if the </a:t>
            </a:r>
            <a:r>
              <a:rPr lang="en-US" altLang="en-US" sz="2000" i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000" i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k</a:t>
            </a: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</a:rPr>
              <a:t>’s are Poisson. </a:t>
            </a: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As </a:t>
            </a:r>
            <a:r>
              <a:rPr lang="en-US" altLang="en-US" sz="2000" i="1">
                <a:solidFill>
                  <a:srgbClr val="FF0000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, Gaussian.</a:t>
            </a:r>
            <a:endParaRPr lang="en-US" altLang="en-US" sz="200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533400" indent="-533400" eaLnBrk="1" hangingPunct="1">
              <a:spcBef>
                <a:spcPct val="50000"/>
              </a:spcBef>
              <a:buClrTx/>
              <a:buFontTx/>
              <a:buChar char="•"/>
            </a:pPr>
            <a:r>
              <a:rPr lang="en-US" altLang="en-US" sz="2000" i="1">
                <a:solidFill>
                  <a:srgbClr val="0000FF"/>
                </a:solidFill>
                <a:latin typeface="Times New Roman" panose="02020603050405020304" pitchFamily="18" charset="0"/>
              </a:rPr>
              <a:t>S</a:t>
            </a: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</a:rPr>
              <a:t> is Gamma if the </a:t>
            </a:r>
            <a:r>
              <a:rPr lang="en-US" altLang="en-US" sz="2000" i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000" i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k</a:t>
            </a: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</a:rPr>
              <a:t>’s are Gamma. </a:t>
            </a: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As </a:t>
            </a:r>
            <a:r>
              <a:rPr lang="en-US" altLang="en-US" sz="2000" i="1">
                <a:solidFill>
                  <a:srgbClr val="FF0000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, Gaussian.</a:t>
            </a:r>
            <a:endParaRPr lang="en-US" altLang="en-US" sz="200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marL="533400" indent="-533400" eaLnBrk="1" hangingPunct="1">
              <a:spcBef>
                <a:spcPct val="50000"/>
              </a:spcBef>
              <a:buClrTx/>
              <a:buFontTx/>
              <a:buChar char="•"/>
            </a:pPr>
            <a:r>
              <a:rPr lang="en-US" altLang="en-US" sz="2000" i="1">
                <a:solidFill>
                  <a:srgbClr val="0000FF"/>
                </a:solidFill>
                <a:latin typeface="Times New Roman" panose="02020603050405020304" pitchFamily="18" charset="0"/>
              </a:rPr>
              <a:t>S</a:t>
            </a: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</a:rPr>
              <a:t> is Negative Binomial if the </a:t>
            </a:r>
            <a:r>
              <a:rPr lang="en-US" altLang="en-US" sz="2000" i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000" i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k</a:t>
            </a: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</a:rPr>
              <a:t>’s are Negative Binomial. </a:t>
            </a: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As </a:t>
            </a:r>
            <a:r>
              <a:rPr lang="en-US" altLang="en-US" sz="2000" i="1">
                <a:solidFill>
                  <a:srgbClr val="FF0000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, Gaussian.</a:t>
            </a:r>
          </a:p>
          <a:p>
            <a:pPr marL="533400" indent="-533400" eaLnBrk="1" hangingPunct="1">
              <a:spcBef>
                <a:spcPct val="50000"/>
              </a:spcBef>
              <a:buClrTx/>
              <a:buFontTx/>
              <a:buChar char="•"/>
            </a:pPr>
            <a:r>
              <a:rPr lang="en-US" altLang="en-US" sz="2000" i="1">
                <a:solidFill>
                  <a:srgbClr val="0000FF"/>
                </a:solidFill>
                <a:latin typeface="Times New Roman" panose="02020603050405020304" pitchFamily="18" charset="0"/>
              </a:rPr>
              <a:t>S</a:t>
            </a: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</a:rPr>
              <a:t> is Cauchy if the </a:t>
            </a:r>
            <a:r>
              <a:rPr lang="en-US" altLang="en-US" sz="2000" i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000" i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k</a:t>
            </a: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</a:rPr>
              <a:t>’s are Cauchy. </a:t>
            </a: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As </a:t>
            </a:r>
            <a:r>
              <a:rPr lang="en-US" altLang="en-US" sz="2000" i="1">
                <a:solidFill>
                  <a:srgbClr val="FF0000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, still Cauchy.</a:t>
            </a:r>
            <a:endParaRPr lang="en-US" altLang="en-US" sz="200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533400" indent="-533400" eaLnBrk="1" hangingPunct="1">
              <a:spcBef>
                <a:spcPct val="50000"/>
              </a:spcBef>
              <a:buClrTx/>
              <a:buFontTx/>
              <a:buChar char="•"/>
            </a:pPr>
            <a:endParaRPr lang="en-US" altLang="en-US" sz="20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8198" name="Object 8">
            <a:extLst>
              <a:ext uri="{FF2B5EF4-FFF2-40B4-BE49-F238E27FC236}">
                <a16:creationId xmlns:a16="http://schemas.microsoft.com/office/drawing/2014/main" id="{D3ABDF66-1A94-4491-A1A1-B3F304D42A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5200" y="2286000"/>
          <a:ext cx="12192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08" imgH="457002" progId="Equation.3">
                  <p:embed/>
                </p:oleObj>
              </mc:Choice>
              <mc:Fallback>
                <p:oleObj name="Equation" r:id="rId2" imgW="672808" imgH="457002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286000"/>
                        <a:ext cx="12192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4C7D540E-AC60-4FA8-A0E6-7654F10AB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pic>
        <p:nvPicPr>
          <p:cNvPr id="9219" name="Picture 12" descr="http://cialab.ee.washington.edu/Marks-Stuff/chortles/Tonsils.gif">
            <a:extLst>
              <a:ext uri="{FF2B5EF4-FFF2-40B4-BE49-F238E27FC236}">
                <a16:creationId xmlns:a16="http://schemas.microsoft.com/office/drawing/2014/main" id="{80D4D7F8-940B-43D3-879E-E3BFC3CA80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514600"/>
            <a:ext cx="3478213" cy="397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Rectangle 2">
            <a:extLst>
              <a:ext uri="{FF2B5EF4-FFF2-40B4-BE49-F238E27FC236}">
                <a16:creationId xmlns:a16="http://schemas.microsoft.com/office/drawing/2014/main" id="{27F74906-9336-469E-81D2-E19AA16552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n-US" altLang="en-US" sz="8000">
                <a:solidFill>
                  <a:srgbClr val="0000FF"/>
                </a:solidFill>
              </a:rPr>
            </a:br>
            <a:r>
              <a:rPr lang="en-US" altLang="en-US" sz="4400"/>
              <a:t>The Central Limit Theorem</a:t>
            </a:r>
            <a:br>
              <a:rPr lang="en-US" altLang="en-US" sz="4400"/>
            </a:br>
            <a:r>
              <a:rPr lang="en-US" altLang="en-US" sz="2000"/>
              <a:t>Proof - some fundamentals.</a:t>
            </a:r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6117C916-6D06-4AF2-A455-FA40C69EF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914400"/>
            <a:ext cx="73787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3600" b="1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9222" name="Rectangle 5">
            <a:extLst>
              <a:ext uri="{FF2B5EF4-FFF2-40B4-BE49-F238E27FC236}">
                <a16:creationId xmlns:a16="http://schemas.microsoft.com/office/drawing/2014/main" id="{FED71C9F-3370-4517-8AA4-C73F968B56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2362200"/>
            <a:ext cx="8001000" cy="1524000"/>
          </a:xfrm>
        </p:spPr>
        <p:txBody>
          <a:bodyPr/>
          <a:lstStyle/>
          <a:p>
            <a:pPr eaLnBrk="1" hangingPunct="1"/>
            <a:r>
              <a:rPr lang="en-US" altLang="en-US"/>
              <a:t>Lemma</a:t>
            </a:r>
          </a:p>
          <a:p>
            <a:pPr eaLnBrk="1" hangingPunct="1"/>
            <a:endParaRPr lang="en-US" altLang="en-US"/>
          </a:p>
        </p:txBody>
      </p:sp>
      <p:graphicFrame>
        <p:nvGraphicFramePr>
          <p:cNvPr id="9223" name="Object 7">
            <a:extLst>
              <a:ext uri="{FF2B5EF4-FFF2-40B4-BE49-F238E27FC236}">
                <a16:creationId xmlns:a16="http://schemas.microsoft.com/office/drawing/2014/main" id="{9E264977-D99B-49D3-829B-5BDAF16756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2743200"/>
          <a:ext cx="3922713" cy="1357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82700" imgH="482600" progId="Equation.3">
                  <p:embed/>
                </p:oleObj>
              </mc:Choice>
              <mc:Fallback>
                <p:oleObj name="Equation" r:id="rId3" imgW="1282700" imgH="482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743200"/>
                        <a:ext cx="3922713" cy="1357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4" name="Rectangle 8">
            <a:extLst>
              <a:ext uri="{FF2B5EF4-FFF2-40B4-BE49-F238E27FC236}">
                <a16:creationId xmlns:a16="http://schemas.microsoft.com/office/drawing/2014/main" id="{A7F4B35D-6D3C-4EB2-91BF-49EB4A3D34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962400"/>
            <a:ext cx="64770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Proof: LaHospital</a:t>
            </a:r>
          </a:p>
          <a:p>
            <a:pPr eaLnBrk="1" hangingPunct="1"/>
            <a:endParaRPr lang="en-US" altLang="en-US"/>
          </a:p>
        </p:txBody>
      </p:sp>
      <p:sp>
        <p:nvSpPr>
          <p:cNvPr id="9225" name="Rectangle 9">
            <a:extLst>
              <a:ext uri="{FF2B5EF4-FFF2-40B4-BE49-F238E27FC236}">
                <a16:creationId xmlns:a16="http://schemas.microsoft.com/office/drawing/2014/main" id="{D68ED936-4A23-44FC-AB36-19EB980798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419600"/>
            <a:ext cx="6477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For small </a:t>
            </a:r>
            <a:r>
              <a:rPr lang="en-US" altLang="en-US" i="1">
                <a:sym typeface="Symbol" panose="05050102010706020507" pitchFamily="18" charset="2"/>
              </a:rPr>
              <a:t></a:t>
            </a:r>
            <a:endParaRPr lang="en-US" altLang="en-US" i="1"/>
          </a:p>
          <a:p>
            <a:pPr eaLnBrk="1" hangingPunct="1"/>
            <a:endParaRPr lang="en-US" altLang="en-US"/>
          </a:p>
        </p:txBody>
      </p:sp>
      <p:graphicFrame>
        <p:nvGraphicFramePr>
          <p:cNvPr id="9226" name="Object 10">
            <a:extLst>
              <a:ext uri="{FF2B5EF4-FFF2-40B4-BE49-F238E27FC236}">
                <a16:creationId xmlns:a16="http://schemas.microsoft.com/office/drawing/2014/main" id="{65D24FA9-A461-4F92-B8DA-2FAE85A611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4876800"/>
          <a:ext cx="3106738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16000" imgH="393700" progId="Equation.3">
                  <p:embed/>
                </p:oleObj>
              </mc:Choice>
              <mc:Fallback>
                <p:oleObj name="Equation" r:id="rId5" imgW="1016000" imgH="3937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876800"/>
                        <a:ext cx="3106738" cy="1108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utoUpdateAnimBg="0"/>
      <p:bldP spid="9225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B79EB46E-E051-474B-ACCF-8C3A25ED2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8C1781DB-4CCC-4C68-A3BB-C6E53519E8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n-US" altLang="en-US" sz="8000">
                <a:solidFill>
                  <a:srgbClr val="0000FF"/>
                </a:solidFill>
              </a:rPr>
            </a:br>
            <a:r>
              <a:rPr lang="en-US" altLang="en-US" sz="4400"/>
              <a:t>The Central Limit Theorem</a:t>
            </a:r>
            <a:br>
              <a:rPr lang="en-US" altLang="en-US" sz="4400"/>
            </a:br>
            <a:r>
              <a:rPr lang="en-US" altLang="en-US" sz="2000"/>
              <a:t>Proof - cont.</a:t>
            </a:r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7F9DA04C-C47E-42C2-8545-ADFA655F7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914400"/>
            <a:ext cx="73787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3600" b="1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245" name="Rectangle 4">
            <a:extLst>
              <a:ext uri="{FF2B5EF4-FFF2-40B4-BE49-F238E27FC236}">
                <a16:creationId xmlns:a16="http://schemas.microsoft.com/office/drawing/2014/main" id="{A33FDEE1-A7E5-4F58-B7A9-FC326763A9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2362200"/>
            <a:ext cx="8001000" cy="1524000"/>
          </a:xfrm>
        </p:spPr>
        <p:txBody>
          <a:bodyPr/>
          <a:lstStyle/>
          <a:p>
            <a:pPr eaLnBrk="1" hangingPunct="1"/>
            <a:r>
              <a:rPr lang="en-US" altLang="en-US"/>
              <a:t>Preliminaries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endParaRPr lang="en-US" altLang="en-US"/>
          </a:p>
        </p:txBody>
      </p:sp>
      <p:graphicFrame>
        <p:nvGraphicFramePr>
          <p:cNvPr id="10246" name="Object 7">
            <a:extLst>
              <a:ext uri="{FF2B5EF4-FFF2-40B4-BE49-F238E27FC236}">
                <a16:creationId xmlns:a16="http://schemas.microsoft.com/office/drawing/2014/main" id="{199CB446-0D91-4A14-B91E-3227DBD56F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2819400"/>
          <a:ext cx="20574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08" imgH="457002" progId="Equation.3">
                  <p:embed/>
                </p:oleObj>
              </mc:Choice>
              <mc:Fallback>
                <p:oleObj name="Equation" r:id="rId2" imgW="672808" imgH="457002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819400"/>
                        <a:ext cx="20574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Rectangle 12">
            <a:extLst>
              <a:ext uri="{FF2B5EF4-FFF2-40B4-BE49-F238E27FC236}">
                <a16:creationId xmlns:a16="http://schemas.microsoft.com/office/drawing/2014/main" id="{E38E9B4B-C801-4147-B981-66BD11E66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4800600"/>
            <a:ext cx="3657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</p:txBody>
      </p:sp>
      <p:graphicFrame>
        <p:nvGraphicFramePr>
          <p:cNvPr id="10248" name="Object 14">
            <a:extLst>
              <a:ext uri="{FF2B5EF4-FFF2-40B4-BE49-F238E27FC236}">
                <a16:creationId xmlns:a16="http://schemas.microsoft.com/office/drawing/2014/main" id="{E1432E81-3CFF-40CF-8E19-EF3E24B656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0" y="2743200"/>
          <a:ext cx="2133600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8975" imgH="431613" progId="Equation.3">
                  <p:embed/>
                </p:oleObj>
              </mc:Choice>
              <mc:Fallback>
                <p:oleObj name="Equation" r:id="rId4" imgW="748975" imgH="431613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743200"/>
                        <a:ext cx="2133600" cy="122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>
            <a:extLst>
              <a:ext uri="{FF2B5EF4-FFF2-40B4-BE49-F238E27FC236}">
                <a16:creationId xmlns:a16="http://schemas.microsoft.com/office/drawing/2014/main" id="{674C5725-FAAB-4D9A-B846-42FB8DD705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5486400"/>
          <a:ext cx="5568950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55800" imgH="393700" progId="Equation.3">
                  <p:embed/>
                </p:oleObj>
              </mc:Choice>
              <mc:Fallback>
                <p:oleObj name="Equation" r:id="rId6" imgW="1955800" imgH="3937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486400"/>
                        <a:ext cx="5568950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6">
            <a:extLst>
              <a:ext uri="{FF2B5EF4-FFF2-40B4-BE49-F238E27FC236}">
                <a16:creationId xmlns:a16="http://schemas.microsoft.com/office/drawing/2014/main" id="{FD6FA951-219C-4DB4-8532-A0FA8B0806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5800" y="4114800"/>
          <a:ext cx="199072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197" imgH="203112" progId="Equation.3">
                  <p:embed/>
                </p:oleObj>
              </mc:Choice>
              <mc:Fallback>
                <p:oleObj name="Equation" r:id="rId8" imgW="698197" imgH="203112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114800"/>
                        <a:ext cx="1990725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7">
            <a:extLst>
              <a:ext uri="{FF2B5EF4-FFF2-40B4-BE49-F238E27FC236}">
                <a16:creationId xmlns:a16="http://schemas.microsoft.com/office/drawing/2014/main" id="{66EB81DB-7544-4D1F-8827-118BFFECDF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4114800"/>
          <a:ext cx="108585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0835" imgH="203112" progId="Equation.3">
                  <p:embed/>
                </p:oleObj>
              </mc:Choice>
              <mc:Fallback>
                <p:oleObj name="Equation" r:id="rId10" imgW="380835" imgH="203112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114800"/>
                        <a:ext cx="1085850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8" name="Rectangle 18">
            <a:extLst>
              <a:ext uri="{FF2B5EF4-FFF2-40B4-BE49-F238E27FC236}">
                <a16:creationId xmlns:a16="http://schemas.microsoft.com/office/drawing/2014/main" id="{9404F0AB-3FF4-4D17-A70A-14A6A4B464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876800"/>
            <a:ext cx="8001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Proof outline - we will show…</a:t>
            </a:r>
          </a:p>
          <a:p>
            <a:pPr eaLnBrk="1" hangingPunct="1"/>
            <a:endParaRPr lang="en-US" altLang="en-US"/>
          </a:p>
        </p:txBody>
      </p:sp>
      <p:grpSp>
        <p:nvGrpSpPr>
          <p:cNvPr id="10261" name="Group 21">
            <a:extLst>
              <a:ext uri="{FF2B5EF4-FFF2-40B4-BE49-F238E27FC236}">
                <a16:creationId xmlns:a16="http://schemas.microsoft.com/office/drawing/2014/main" id="{8E54745E-32A8-46D2-899E-31091C4ADDE7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4038600"/>
            <a:ext cx="2133600" cy="2286000"/>
            <a:chOff x="4320" y="2544"/>
            <a:chExt cx="1344" cy="1440"/>
          </a:xfrm>
        </p:grpSpPr>
        <p:sp>
          <p:nvSpPr>
            <p:cNvPr id="10254" name="AutoShape 20">
              <a:extLst>
                <a:ext uri="{FF2B5EF4-FFF2-40B4-BE49-F238E27FC236}">
                  <a16:creationId xmlns:a16="http://schemas.microsoft.com/office/drawing/2014/main" id="{B12283D6-D9DC-48F8-A94B-2E321E3454D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4560" y="3360"/>
              <a:ext cx="672" cy="576"/>
            </a:xfrm>
            <a:custGeom>
              <a:avLst/>
              <a:gdLst>
                <a:gd name="T0" fmla="*/ 480 w 21600"/>
                <a:gd name="T1" fmla="*/ 0 h 21600"/>
                <a:gd name="T2" fmla="*/ 288 w 21600"/>
                <a:gd name="T3" fmla="*/ 192 h 21600"/>
                <a:gd name="T4" fmla="*/ 0 w 21600"/>
                <a:gd name="T5" fmla="*/ 480 h 21600"/>
                <a:gd name="T6" fmla="*/ 288 w 21600"/>
                <a:gd name="T7" fmla="*/ 576 h 21600"/>
                <a:gd name="T8" fmla="*/ 576 w 21600"/>
                <a:gd name="T9" fmla="*/ 400 h 21600"/>
                <a:gd name="T10" fmla="*/ 672 w 21600"/>
                <a:gd name="T11" fmla="*/ 192 h 21600"/>
                <a:gd name="T12" fmla="*/ 17694720 60000 65536"/>
                <a:gd name="T13" fmla="*/ 11796480 60000 65536"/>
                <a:gd name="T14" fmla="*/ 11796480 60000 65536"/>
                <a:gd name="T15" fmla="*/ 5898240 60000 65536"/>
                <a:gd name="T16" fmla="*/ 0 60000 65536"/>
                <a:gd name="T17" fmla="*/ 0 60000 65536"/>
                <a:gd name="T18" fmla="*/ 0 w 21600"/>
                <a:gd name="T19" fmla="*/ 14400 h 21600"/>
                <a:gd name="T20" fmla="*/ 18514 w 21600"/>
                <a:gd name="T21" fmla="*/ 216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5429" y="0"/>
                  </a:moveTo>
                  <a:lnTo>
                    <a:pt x="9257" y="7200"/>
                  </a:lnTo>
                  <a:lnTo>
                    <a:pt x="12343" y="7200"/>
                  </a:lnTo>
                  <a:lnTo>
                    <a:pt x="12343" y="14400"/>
                  </a:lnTo>
                  <a:lnTo>
                    <a:pt x="0" y="14400"/>
                  </a:lnTo>
                  <a:lnTo>
                    <a:pt x="0" y="21600"/>
                  </a:lnTo>
                  <a:lnTo>
                    <a:pt x="18514" y="21600"/>
                  </a:lnTo>
                  <a:lnTo>
                    <a:pt x="18514" y="7200"/>
                  </a:lnTo>
                  <a:lnTo>
                    <a:pt x="21600" y="7200"/>
                  </a:lnTo>
                  <a:lnTo>
                    <a:pt x="1542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Text Box 19">
              <a:extLst>
                <a:ext uri="{FF2B5EF4-FFF2-40B4-BE49-F238E27FC236}">
                  <a16:creationId xmlns:a16="http://schemas.microsoft.com/office/drawing/2014/main" id="{5C0CF8A5-A5C2-48FC-B0DA-2996A72F5D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2544"/>
              <a:ext cx="1344" cy="97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Gaussian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characteristic 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function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AE38F1A-8FFC-4BC2-A9F3-21E1C9D30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pic>
        <p:nvPicPr>
          <p:cNvPr id="11267" name="Picture 16" descr="http://cialab.ee.washington.edu/Marks-Stuff/chortles/IMG00111.GIF">
            <a:extLst>
              <a:ext uri="{FF2B5EF4-FFF2-40B4-BE49-F238E27FC236}">
                <a16:creationId xmlns:a16="http://schemas.microsoft.com/office/drawing/2014/main" id="{FC56B97F-5B76-4AB0-8F3F-5CBF17238E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0311" y="40740"/>
            <a:ext cx="1398578" cy="99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Rectangle 2">
            <a:extLst>
              <a:ext uri="{FF2B5EF4-FFF2-40B4-BE49-F238E27FC236}">
                <a16:creationId xmlns:a16="http://schemas.microsoft.com/office/drawing/2014/main" id="{B0F3B4E4-CF7C-4910-A8F2-BE0F17D998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n-US" altLang="en-US" sz="8000">
                <a:solidFill>
                  <a:srgbClr val="0000FF"/>
                </a:solidFill>
              </a:rPr>
            </a:br>
            <a:r>
              <a:rPr lang="en-US" altLang="en-US" sz="4400"/>
              <a:t>The Central Limit Theorem</a:t>
            </a:r>
            <a:br>
              <a:rPr lang="en-US" altLang="en-US" sz="4400"/>
            </a:br>
            <a:r>
              <a:rPr lang="en-US" altLang="en-US" sz="2000"/>
              <a:t>Proof - cont.</a:t>
            </a:r>
          </a:p>
        </p:txBody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561AA7BE-013D-494F-A525-FE124A09E6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914400"/>
            <a:ext cx="73787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3600" b="1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270" name="Rectangle 4">
            <a:extLst>
              <a:ext uri="{FF2B5EF4-FFF2-40B4-BE49-F238E27FC236}">
                <a16:creationId xmlns:a16="http://schemas.microsoft.com/office/drawing/2014/main" id="{3A5FF179-D579-4268-A05A-2A440D6E44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2406790"/>
            <a:ext cx="7620000" cy="1600200"/>
          </a:xfrm>
        </p:spPr>
        <p:txBody>
          <a:bodyPr/>
          <a:lstStyle/>
          <a:p>
            <a:pPr eaLnBrk="1" hangingPunct="1"/>
            <a:r>
              <a:rPr lang="en-US" altLang="en-US" dirty="0"/>
              <a:t>Preliminaries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</p:txBody>
      </p:sp>
      <p:sp>
        <p:nvSpPr>
          <p:cNvPr id="11271" name="Rectangle 6">
            <a:extLst>
              <a:ext uri="{FF2B5EF4-FFF2-40B4-BE49-F238E27FC236}">
                <a16:creationId xmlns:a16="http://schemas.microsoft.com/office/drawing/2014/main" id="{D672C12C-D198-4BE6-9C35-0923140A3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4800600"/>
            <a:ext cx="3657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</p:txBody>
      </p:sp>
      <p:graphicFrame>
        <p:nvGraphicFramePr>
          <p:cNvPr id="11272" name="Object 8">
            <a:extLst>
              <a:ext uri="{FF2B5EF4-FFF2-40B4-BE49-F238E27FC236}">
                <a16:creationId xmlns:a16="http://schemas.microsoft.com/office/drawing/2014/main" id="{A733F520-F14A-407F-80C7-FFD626447F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2578021"/>
              </p:ext>
            </p:extLst>
          </p:nvPr>
        </p:nvGraphicFramePr>
        <p:xfrm>
          <a:off x="1677987" y="2559190"/>
          <a:ext cx="6473825" cy="404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73300" imgH="1422400" progId="Equation.3">
                  <p:embed/>
                </p:oleObj>
              </mc:Choice>
              <mc:Fallback>
                <p:oleObj name="Equation" r:id="rId3" imgW="2273300" imgH="1422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7987" y="2559190"/>
                        <a:ext cx="6473825" cy="4049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apsules">
  <a:themeElements>
    <a:clrScheme name="Capsules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apsules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Designs\Capsules.pot</Template>
  <TotalTime>486</TotalTime>
  <Words>520</Words>
  <Application>Microsoft Office PowerPoint</Application>
  <PresentationFormat>On-screen Show (4:3)</PresentationFormat>
  <Paragraphs>96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Times New Roman</vt:lpstr>
      <vt:lpstr>Arial</vt:lpstr>
      <vt:lpstr>Wingdings</vt:lpstr>
      <vt:lpstr>Symbol</vt:lpstr>
      <vt:lpstr>Comic Sans MS</vt:lpstr>
      <vt:lpstr>Capsules</vt:lpstr>
      <vt:lpstr>Microsoft Equation 3.0</vt:lpstr>
      <vt:lpstr>           EE 5354 Sums of RV’s and Long-Term Averages (The Central Limit Theorem)</vt:lpstr>
      <vt:lpstr> The Central Limit Theorem</vt:lpstr>
      <vt:lpstr> The Central Limit Theorem</vt:lpstr>
      <vt:lpstr> The Central Limit Theorem (Example)</vt:lpstr>
      <vt:lpstr> The Central Limit Theorem (Example)</vt:lpstr>
      <vt:lpstr> The Central Limit Theorem</vt:lpstr>
      <vt:lpstr> The Central Limit Theorem Proof - some fundamentals.</vt:lpstr>
      <vt:lpstr> The Central Limit Theorem Proof - cont.</vt:lpstr>
      <vt:lpstr> The Central Limit Theorem Proof - cont.</vt:lpstr>
      <vt:lpstr> The Central Limit Theorem Proof - cont.</vt:lpstr>
      <vt:lpstr> The Central Limit Theorem Proof - conclusion.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EE 505 Sums of RV’s and Long-Term Averages (cont)</dc:title>
  <dc:creator>marks</dc:creator>
  <cp:lastModifiedBy>Marks, Robert</cp:lastModifiedBy>
  <cp:revision>32</cp:revision>
  <dcterms:created xsi:type="dcterms:W3CDTF">2001-07-24T03:35:59Z</dcterms:created>
  <dcterms:modified xsi:type="dcterms:W3CDTF">2021-03-18T16:57:50Z</dcterms:modified>
</cp:coreProperties>
</file>