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7" r:id="rId2"/>
    <p:sldId id="299" r:id="rId3"/>
    <p:sldId id="300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4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63EA8FB-E6EE-4759-8594-CEB8224036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F4BFC8C-A579-4797-9D97-D6A85E7BC06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35E57A6-B198-418E-90F0-BC770F4A374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6F62385D-1D8E-41B8-86BD-65B52B2522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B2FC3D8C-E5A8-4E15-870A-89A97841E12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9F8E4A89-DD8E-4EB9-87D9-FAF3384B3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267837-DE2A-4E13-B51A-EEF1CB08D8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>
            <a:extLst>
              <a:ext uri="{FF2B5EF4-FFF2-40B4-BE49-F238E27FC236}">
                <a16:creationId xmlns:a16="http://schemas.microsoft.com/office/drawing/2014/main" id="{30CB7F71-63F6-40F0-9EEF-138F602EB69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pic>
        <p:nvPicPr>
          <p:cNvPr id="5" name="Picture 3" descr="A:\minispir.GIF">
            <a:extLst>
              <a:ext uri="{FF2B5EF4-FFF2-40B4-BE49-F238E27FC236}">
                <a16:creationId xmlns:a16="http://schemas.microsoft.com/office/drawing/2014/main" id="{D2EBEB74-07BC-44FA-B70B-60B74A092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>
            <a:extLst>
              <a:ext uri="{FF2B5EF4-FFF2-40B4-BE49-F238E27FC236}">
                <a16:creationId xmlns:a16="http://schemas.microsoft.com/office/drawing/2014/main" id="{A4602204-79C3-485B-AAC7-37AC1027336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pic>
        <p:nvPicPr>
          <p:cNvPr id="7" name="Picture 5" descr="A:\minispir.GIF">
            <a:extLst>
              <a:ext uri="{FF2B5EF4-FFF2-40B4-BE49-F238E27FC236}">
                <a16:creationId xmlns:a16="http://schemas.microsoft.com/office/drawing/2014/main" id="{7D3046F4-2389-42CC-8681-94096741E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1D2436D-6CA1-47C9-95A5-7375461D5B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A30353F-E6FF-4D86-8195-A90F06E7D6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8ED381DE-3545-4FE5-A252-D01701D32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50CABF-E759-440B-8272-6E13ADAF69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789205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749CE29-E7E9-4CCA-85B5-60C5EEFE0F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3E81E7B-FD30-4DF4-A1A7-2F3F41662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CA879FD-EC18-4889-AA7D-EDF1C6B99D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C6EA1-237B-4E09-AC9C-B4BFCDC961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03920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C3FFEE0-96AC-4F0B-8A71-27F94DCADE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06BBEEE-AFEB-40D5-9381-B24B4853E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6B68429-9B2C-4930-9138-C1BEAE9775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9B732-C947-4C93-903F-BD1DB10483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589559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A6054A5-D9C8-47C6-82C8-416F44DA3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964E9D3-D794-4062-8CC4-59EF8AF4F1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0F21BEB8-6921-49C3-BB5B-3D6A997DB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19FE84-7CAA-43A9-B044-69D0C0C5F1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634883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D8A80A7-92E3-453F-B437-9FD42B8C0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75C3754-F7C0-435B-8EB6-587AD34CE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9A59517-279F-42B7-9830-A71B9D39B1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A48F5-3662-4B6A-961A-C888FF9B9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115031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9694537-3273-4935-A634-C8FDFE6F4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18A2E52-0C34-43CD-A853-952F8D5FD0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7D1F9FE-7FB4-4170-9015-4076FC891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3BC79-04CD-43F1-91C2-7189ED1226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227089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8DD6666-5FDE-49BD-86E5-34C1BA7159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AF85BC48-D4AC-4217-BA11-DF2A27415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48CAD8AE-97AC-418D-A323-28E2024927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57715-19C2-467A-A8D0-EEF13F540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419416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3AA179E2-7E66-45B6-B6C8-30D04AE1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FE4D832-F9CF-477D-B3C9-7BC3B5946D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416D497-8865-4079-BEAE-9E05EE172B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A5792-C8F6-4795-A971-E6DD69C43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566362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4E83A2BA-1598-42DB-ABF9-C41A417BB8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91B1435-20D1-44CC-9601-881D205B3F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EE68A26-9EB9-4120-A2A3-B5AC3A7E07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169B8-CA8C-4E79-8A3F-FB796A90CC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581611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FECBD02-7C03-41CC-AD01-1CD2CFA6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CAD679E-487C-40A9-B1AC-79BDCD4FB9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D2B44E1-A2A7-411D-B34C-4E196629BC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FFF7E-38C0-4D92-B8C2-AAB9FD2F84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311529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6EB845B-DF48-4A0B-AA1D-9ED0D12B1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60DEDBA-0285-45C3-8DF9-7E8E51038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8D4210E-3003-40AF-94AC-A67904E632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BCABB4-AB86-4BC2-872C-9E40388C1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029864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4908739-CD14-4752-807A-82AB61632F2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C21DB9DC-52B8-409F-A97F-F6E9A3FEC55B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8" name="Picture 4" descr="A:\minispir.GIF">
            <a:extLst>
              <a:ext uri="{FF2B5EF4-FFF2-40B4-BE49-F238E27FC236}">
                <a16:creationId xmlns:a16="http://schemas.microsoft.com/office/drawing/2014/main" id="{19010480-9EEE-4E8D-8FCE-9360E3D01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:\minispir.GIF">
            <a:extLst>
              <a:ext uri="{FF2B5EF4-FFF2-40B4-BE49-F238E27FC236}">
                <a16:creationId xmlns:a16="http://schemas.microsoft.com/office/drawing/2014/main" id="{DDA39C81-5D8D-466D-A568-8DE20E7B0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>
            <a:extLst>
              <a:ext uri="{FF2B5EF4-FFF2-40B4-BE49-F238E27FC236}">
                <a16:creationId xmlns:a16="http://schemas.microsoft.com/office/drawing/2014/main" id="{50E30E77-DF55-4D3D-B41C-5823CBF19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674500A5-3094-4731-A6C2-B79B69A22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95415402-2E2E-41F0-AAC6-BEB95584C6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D952E72F-5C2E-4083-89CD-8856564199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FB588079-EAA0-4625-A689-1E36401EA0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ED2FE0-1C77-47CE-8252-C6906E38B7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113A6EA7-D4F9-47B8-A577-70ECEEC1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F4BE63CF-3A56-46C4-A4F6-DE97289BB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381000"/>
            <a:ext cx="7793037" cy="762000"/>
          </a:xfrm>
          <a:noFill/>
        </p:spPr>
        <p:txBody>
          <a:bodyPr anchor="b"/>
          <a:lstStyle/>
          <a:p>
            <a:pPr eaLnBrk="1" hangingPunct="1"/>
            <a:r>
              <a:rPr lang="en-US" altLang="en-US"/>
              <a:t>ECE 5354</a:t>
            </a:r>
            <a:endParaRPr lang="en-US" altLang="en-US" dirty="0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AE253E41-AD04-4E7E-9A70-A53D2010C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8534400" cy="838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Multiple Random Variables: A Gambling Sequence</a:t>
            </a:r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pic>
        <p:nvPicPr>
          <p:cNvPr id="3077" name="Picture 9" descr="http://cialab.ee.washington.edu/Marks-Stuff/chortles/Color/many-.jpg">
            <a:extLst>
              <a:ext uri="{FF2B5EF4-FFF2-40B4-BE49-F238E27FC236}">
                <a16:creationId xmlns:a16="http://schemas.microsoft.com/office/drawing/2014/main" id="{E89938AA-1B04-4E99-B143-4D08B921D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34575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http://cialab.ee.washington.edu/Marks-Stuff/chortles/Color/many-.jpg">
            <a:extLst>
              <a:ext uri="{FF2B5EF4-FFF2-40B4-BE49-F238E27FC236}">
                <a16:creationId xmlns:a16="http://schemas.microsoft.com/office/drawing/2014/main" id="{BC0B4235-F5FD-401B-8171-440BD31A9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4575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FE11813A-66B3-420A-83D4-81317A1C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2291" name="Rectangle 7">
            <a:extLst>
              <a:ext uri="{FF2B5EF4-FFF2-40B4-BE49-F238E27FC236}">
                <a16:creationId xmlns:a16="http://schemas.microsoft.com/office/drawing/2014/main" id="{B41630C5-68D6-4D98-BE48-F1514464F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Roulette</a:t>
            </a:r>
          </a:p>
        </p:txBody>
      </p:sp>
      <p:sp>
        <p:nvSpPr>
          <p:cNvPr id="12292" name="AutoShape 9" descr="Roulette Table">
            <a:extLst>
              <a:ext uri="{FF2B5EF4-FFF2-40B4-BE49-F238E27FC236}">
                <a16:creationId xmlns:a16="http://schemas.microsoft.com/office/drawing/2014/main" id="{1EF4D47E-AFD3-4005-9B96-E578C94C70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463" y="2228850"/>
            <a:ext cx="784066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3" name="Picture 10">
            <a:extLst>
              <a:ext uri="{FF2B5EF4-FFF2-40B4-BE49-F238E27FC236}">
                <a16:creationId xmlns:a16="http://schemas.microsoft.com/office/drawing/2014/main" id="{ED7079D7-E6B6-4A6D-B3D9-551277767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6692900" cy="204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4" name="Text Box 11">
            <a:extLst>
              <a:ext uri="{FF2B5EF4-FFF2-40B4-BE49-F238E27FC236}">
                <a16:creationId xmlns:a16="http://schemas.microsoft.com/office/drawing/2014/main" id="{6325EA3C-256A-4509-AC7F-0FD22D79F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0"/>
            <a:ext cx="6705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p</a:t>
            </a:r>
            <a:r>
              <a:rPr lang="en-US" altLang="en-US"/>
              <a:t> = even or green = 20/36 = 0.5557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% = 2</a:t>
            </a:r>
            <a:r>
              <a:rPr lang="en-US" altLang="en-US" i="1"/>
              <a:t>p</a:t>
            </a:r>
            <a:r>
              <a:rPr lang="en-US" altLang="en-US"/>
              <a:t>-1 = 11.13%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i="1"/>
              <a:t>n</a:t>
            </a:r>
            <a:r>
              <a:rPr lang="en-US" altLang="en-US" baseline="-25000"/>
              <a:t>double</a:t>
            </a:r>
            <a:r>
              <a:rPr lang="en-US" altLang="en-US"/>
              <a:t> = 111.655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5603AD13-5683-4664-9D60-CE78CF7B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3315" name="AutoShape 3" descr="Roulette Table">
            <a:extLst>
              <a:ext uri="{FF2B5EF4-FFF2-40B4-BE49-F238E27FC236}">
                <a16:creationId xmlns:a16="http://schemas.microsoft.com/office/drawing/2014/main" id="{1BDC1796-52AB-4E78-9AB4-B1183E6A3F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463" y="2228850"/>
            <a:ext cx="784066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5E4A1083-D0C4-45D5-9996-BAF30C773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6692900" cy="204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Text Box 5">
            <a:extLst>
              <a:ext uri="{FF2B5EF4-FFF2-40B4-BE49-F238E27FC236}">
                <a16:creationId xmlns:a16="http://schemas.microsoft.com/office/drawing/2014/main" id="{18647A3E-5D5C-41CF-BA1A-70066A946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971800"/>
            <a:ext cx="6705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What if there are odds?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Extend the problem to where you loose </a:t>
            </a:r>
            <a:r>
              <a:rPr lang="en-US" altLang="en-US">
                <a:sym typeface="MT Extra" panose="05050102010205020202" pitchFamily="18" charset="2"/>
              </a:rPr>
              <a:t>% of your bet when you loose and get </a:t>
            </a:r>
            <a:r>
              <a:rPr lang="en-US" altLang="en-US" i="1">
                <a:sym typeface="MT Extra" panose="05050102010205020202" pitchFamily="18" charset="2"/>
              </a:rPr>
              <a:t>w</a:t>
            </a:r>
            <a:r>
              <a:rPr lang="en-US" altLang="en-US">
                <a:sym typeface="MT Extra" panose="05050102010205020202" pitchFamily="18" charset="2"/>
              </a:rPr>
              <a:t>% of your bet when you win.  Either  or </a:t>
            </a:r>
            <a:r>
              <a:rPr lang="en-US" altLang="en-US" i="1">
                <a:sym typeface="MT Extra" panose="05050102010205020202" pitchFamily="18" charset="2"/>
              </a:rPr>
              <a:t>w </a:t>
            </a:r>
            <a:r>
              <a:rPr lang="en-US" altLang="en-US">
                <a:sym typeface="MT Extra" panose="05050102010205020202" pitchFamily="18" charset="2"/>
              </a:rPr>
              <a:t>can  exceed one.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MT Extra" panose="05050102010205020202" pitchFamily="18" charset="2"/>
              </a:rPr>
              <a:t>What is the relation among </a:t>
            </a:r>
            <a:r>
              <a:rPr lang="en-US" altLang="en-US" i="1">
                <a:sym typeface="MT Extra" panose="05050102010205020202" pitchFamily="18" charset="2"/>
              </a:rPr>
              <a:t>w</a:t>
            </a:r>
            <a:r>
              <a:rPr lang="en-US" altLang="en-US">
                <a:sym typeface="MT Extra" panose="05050102010205020202" pitchFamily="18" charset="2"/>
              </a:rPr>
              <a:t>, ,and </a:t>
            </a:r>
            <a:r>
              <a:rPr lang="en-US" altLang="en-US" i="1">
                <a:sym typeface="MT Extra" panose="05050102010205020202" pitchFamily="18" charset="2"/>
              </a:rPr>
              <a:t>p</a:t>
            </a:r>
            <a:r>
              <a:rPr lang="en-US" altLang="en-US">
                <a:sym typeface="MT Extra" panose="05050102010205020202" pitchFamily="18" charset="2"/>
              </a:rPr>
              <a:t> to assure you are in a position to win.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MT Extra" panose="05050102010205020202" pitchFamily="18" charset="2"/>
              </a:rPr>
              <a:t>Compute the optimal % of your bet.</a:t>
            </a:r>
          </a:p>
        </p:txBody>
      </p:sp>
      <p:sp>
        <p:nvSpPr>
          <p:cNvPr id="13318" name="Rectangle 2">
            <a:extLst>
              <a:ext uri="{FF2B5EF4-FFF2-40B4-BE49-F238E27FC236}">
                <a16:creationId xmlns:a16="http://schemas.microsoft.com/office/drawing/2014/main" id="{29F9ACC1-D828-4E7B-BA20-DA25961F2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1FA6216F-BB0E-49C4-8694-591281CA5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B2D666D-18C4-464E-91CF-E37162BA52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F8B57EC7-2000-4741-86A2-A27B4959CD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You play a sequence of Bernoulli games with the chance of you winning = </a:t>
            </a:r>
            <a:r>
              <a:rPr lang="en-US" altLang="en-US" i="1" dirty="0"/>
              <a:t>p </a:t>
            </a:r>
            <a:r>
              <a:rPr lang="en-US" altLang="en-US" dirty="0"/>
              <a:t>&gt;1/2.  (Why must his be?)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You start with a stash of $D.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If you bet and loose, you lose what you bet.  If you win, your bet is matched.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What is the optimal % bet for steady state winning?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pic>
        <p:nvPicPr>
          <p:cNvPr id="4101" name="Picture 8" descr="A:\dice2CLR.gif">
            <a:extLst>
              <a:ext uri="{FF2B5EF4-FFF2-40B4-BE49-F238E27FC236}">
                <a16:creationId xmlns:a16="http://schemas.microsoft.com/office/drawing/2014/main" id="{FEA2E6EE-832B-4F21-BE0B-D7E5DB7BCF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14400"/>
            <a:ext cx="8001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9" descr="A:\dice2CLR.gif">
            <a:extLst>
              <a:ext uri="{FF2B5EF4-FFF2-40B4-BE49-F238E27FC236}">
                <a16:creationId xmlns:a16="http://schemas.microsoft.com/office/drawing/2014/main" id="{3A5343C8-2775-4018-8CA4-F4A44A48EA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762000"/>
            <a:ext cx="8001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FA5CADFC-1071-451A-8F25-4B50C6F4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4359072-AA59-45AC-842A-0CCB448FE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61C1818-BC89-4647-82C8-564627096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620000" cy="4419600"/>
          </a:xfrm>
        </p:spPr>
        <p:txBody>
          <a:bodyPr/>
          <a:lstStyle/>
          <a:p>
            <a:pPr eaLnBrk="1" hangingPunct="1"/>
            <a:r>
              <a:rPr lang="en-US" altLang="en-US"/>
              <a:t>Example Sequence</a:t>
            </a:r>
          </a:p>
          <a:p>
            <a:pPr lvl="1" eaLnBrk="1" hangingPunct="1"/>
            <a:r>
              <a:rPr lang="en-US" altLang="en-US"/>
              <a:t>Win	D[1]= D + %D =(1+%)D</a:t>
            </a:r>
          </a:p>
          <a:p>
            <a:pPr lvl="1" eaLnBrk="1" hangingPunct="1"/>
            <a:r>
              <a:rPr lang="en-US" altLang="en-US"/>
              <a:t>Loose	 D[2]=D[1]- %D[1]= (1+%) (1-%)D</a:t>
            </a:r>
          </a:p>
          <a:p>
            <a:pPr lvl="1" eaLnBrk="1" hangingPunct="1"/>
            <a:r>
              <a:rPr lang="en-US" altLang="en-US"/>
              <a:t>Loose	 D[3]=D[2]- % D[2]= (1+%) (1-%)</a:t>
            </a:r>
            <a:r>
              <a:rPr lang="en-US" altLang="en-US" baseline="30000"/>
              <a:t>2</a:t>
            </a:r>
            <a:r>
              <a:rPr lang="en-US" altLang="en-US"/>
              <a:t>D </a:t>
            </a:r>
          </a:p>
          <a:p>
            <a:pPr lvl="1" eaLnBrk="1" hangingPunct="1"/>
            <a:r>
              <a:rPr lang="en-US" altLang="en-US"/>
              <a:t>Win	 D[4]= (1+%) </a:t>
            </a:r>
            <a:r>
              <a:rPr lang="en-US" altLang="en-US" baseline="30000"/>
              <a:t>2</a:t>
            </a:r>
            <a:r>
              <a:rPr lang="en-US" altLang="en-US"/>
              <a:t> (1-%)</a:t>
            </a:r>
            <a:r>
              <a:rPr lang="en-US" altLang="en-US" baseline="30000"/>
              <a:t>2</a:t>
            </a:r>
            <a:r>
              <a:rPr lang="en-US" altLang="en-US"/>
              <a:t>D 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 i="1"/>
              <a:t>n</a:t>
            </a:r>
            <a:r>
              <a:rPr lang="en-US" altLang="en-US"/>
              <a:t> trials and </a:t>
            </a:r>
            <a:r>
              <a:rPr lang="en-US" altLang="en-US" i="1"/>
              <a:t>k</a:t>
            </a:r>
            <a:r>
              <a:rPr lang="en-US" altLang="en-US"/>
              <a:t> wins leaves a stash of</a:t>
            </a:r>
          </a:p>
          <a:p>
            <a:pPr lvl="1" algn="ctr" eaLnBrk="1" hangingPunct="1">
              <a:buFontTx/>
              <a:buNone/>
            </a:pPr>
            <a:r>
              <a:rPr lang="en-US" altLang="en-US"/>
              <a:t>D[</a:t>
            </a:r>
            <a:r>
              <a:rPr lang="en-US" altLang="en-US" i="1"/>
              <a:t>n</a:t>
            </a:r>
            <a:r>
              <a:rPr lang="en-US" altLang="en-US"/>
              <a:t>]=(1+%) </a:t>
            </a:r>
            <a:r>
              <a:rPr lang="en-US" altLang="en-US" i="1" baseline="30000"/>
              <a:t>k</a:t>
            </a:r>
            <a:r>
              <a:rPr lang="en-US" altLang="en-US"/>
              <a:t> (1-%)</a:t>
            </a:r>
            <a:r>
              <a:rPr lang="en-US" altLang="en-US" i="1" baseline="30000"/>
              <a:t>n-k</a:t>
            </a:r>
            <a:r>
              <a:rPr lang="en-US" altLang="en-US" baseline="30000"/>
              <a:t> </a:t>
            </a:r>
            <a:r>
              <a:rPr lang="en-US" altLang="en-US"/>
              <a:t>D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38DF568F-C1F2-4591-8071-4FBE90D03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09166AC-17CB-449C-AD3D-0851B132A6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87DBB79E-1A55-48A3-8E60-AF3952221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9248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/>
              <a:t>n</a:t>
            </a:r>
            <a:r>
              <a:rPr lang="en-US" altLang="en-US"/>
              <a:t> trials and </a:t>
            </a:r>
            <a:r>
              <a:rPr lang="en-US" altLang="en-US" i="1"/>
              <a:t>k</a:t>
            </a:r>
            <a:r>
              <a:rPr lang="en-US" altLang="en-US"/>
              <a:t> wins leaves a stash of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D[</a:t>
            </a:r>
            <a:r>
              <a:rPr lang="en-US" altLang="en-US" i="1"/>
              <a:t>n</a:t>
            </a:r>
            <a:r>
              <a:rPr lang="en-US" altLang="en-US"/>
              <a:t>]=(1+%) </a:t>
            </a:r>
            <a:r>
              <a:rPr lang="en-US" altLang="en-US" i="1" baseline="30000"/>
              <a:t>k</a:t>
            </a:r>
            <a:r>
              <a:rPr lang="en-US" altLang="en-US"/>
              <a:t> (1-%)</a:t>
            </a:r>
            <a:r>
              <a:rPr lang="en-US" altLang="en-US" i="1" baseline="30000"/>
              <a:t>n-k</a:t>
            </a:r>
            <a:r>
              <a:rPr lang="en-US" altLang="en-US" baseline="30000"/>
              <a:t> </a:t>
            </a:r>
            <a:r>
              <a:rPr lang="en-US" altLang="en-US"/>
              <a:t>D </a:t>
            </a:r>
          </a:p>
          <a:p>
            <a:pPr eaLnBrk="1" hangingPunct="1">
              <a:buFontTx/>
              <a:buNone/>
            </a:pPr>
            <a:r>
              <a:rPr lang="en-US" altLang="en-US"/>
              <a:t>What value of % maximizes D[</a:t>
            </a:r>
            <a:r>
              <a:rPr lang="en-US" altLang="en-US" i="1"/>
              <a:t>n</a:t>
            </a:r>
            <a:r>
              <a:rPr lang="en-US" altLang="en-US"/>
              <a:t>] for large </a:t>
            </a:r>
            <a:r>
              <a:rPr lang="en-US" altLang="en-US" i="1"/>
              <a:t>n</a:t>
            </a:r>
            <a:r>
              <a:rPr lang="en-US" altLang="en-US"/>
              <a:t>?</a:t>
            </a:r>
          </a:p>
          <a:p>
            <a:pPr eaLnBrk="1" hangingPunct="1">
              <a:buFontTx/>
              <a:buNone/>
            </a:pPr>
            <a:r>
              <a:rPr lang="en-US" altLang="en-US"/>
              <a:t>Note: Maximizing D[</a:t>
            </a:r>
            <a:r>
              <a:rPr lang="en-US" altLang="en-US" i="1"/>
              <a:t>n</a:t>
            </a:r>
            <a:r>
              <a:rPr lang="en-US" altLang="en-US"/>
              <a:t>] for a fixed </a:t>
            </a:r>
            <a:r>
              <a:rPr lang="en-US" altLang="en-US" i="1"/>
              <a:t>n</a:t>
            </a:r>
            <a:r>
              <a:rPr lang="en-US" altLang="en-US"/>
              <a:t> is the same as maximizing</a:t>
            </a:r>
          </a:p>
        </p:txBody>
      </p:sp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BA85D063-D570-4CBD-B595-DA98BB51EC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114800"/>
          <a:ext cx="70104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1100" imgH="1181100" progId="Equation.3">
                  <p:embed/>
                </p:oleObj>
              </mc:Choice>
              <mc:Fallback>
                <p:oleObj name="Equation" r:id="rId2" imgW="3721100" imgH="1181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7010400" cy="208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03F74B8D-8574-453C-B3BD-84FCD991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37E6F51-FE30-4F0C-AE40-E17D91E52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A1E436A-3BCB-4490-B659-7A80C2ED5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9248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/>
              <a:t>The law of large numbers</a:t>
            </a:r>
            <a:r>
              <a:rPr lang="en-US" altLang="en-US"/>
              <a:t> says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and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Thus</a:t>
            </a:r>
          </a:p>
        </p:txBody>
      </p:sp>
      <p:graphicFrame>
        <p:nvGraphicFramePr>
          <p:cNvPr id="51206" name="Object 6">
            <a:extLst>
              <a:ext uri="{FF2B5EF4-FFF2-40B4-BE49-F238E27FC236}">
                <a16:creationId xmlns:a16="http://schemas.microsoft.com/office/drawing/2014/main" id="{A38BAF47-31CB-4165-AC6B-959AC3B9A6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962400"/>
          <a:ext cx="74406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92600" imgH="279400" progId="Equation.3">
                  <p:embed/>
                </p:oleObj>
              </mc:Choice>
              <mc:Fallback>
                <p:oleObj name="Equation" r:id="rId2" imgW="4292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74406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>
            <a:extLst>
              <a:ext uri="{FF2B5EF4-FFF2-40B4-BE49-F238E27FC236}">
                <a16:creationId xmlns:a16="http://schemas.microsoft.com/office/drawing/2014/main" id="{88F21390-F5E1-4BD2-AFD4-4CDFBA188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209800"/>
          <a:ext cx="18669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600" imgH="558800" progId="Equation.3">
                  <p:embed/>
                </p:oleObj>
              </mc:Choice>
              <mc:Fallback>
                <p:oleObj name="Equation" r:id="rId4" imgW="990600" imgH="558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09800"/>
                        <a:ext cx="1866900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>
            <a:extLst>
              <a:ext uri="{FF2B5EF4-FFF2-40B4-BE49-F238E27FC236}">
                <a16:creationId xmlns:a16="http://schemas.microsoft.com/office/drawing/2014/main" id="{91D25495-0B4F-4730-835E-F016775C82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8063" y="2133600"/>
          <a:ext cx="299085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500" imgH="558800" progId="Equation.3">
                  <p:embed/>
                </p:oleObj>
              </mc:Choice>
              <mc:Fallback>
                <p:oleObj name="Equation" r:id="rId6" imgW="1587500" imgH="558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2133600"/>
                        <a:ext cx="2990850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>
            <a:extLst>
              <a:ext uri="{FF2B5EF4-FFF2-40B4-BE49-F238E27FC236}">
                <a16:creationId xmlns:a16="http://schemas.microsoft.com/office/drawing/2014/main" id="{DABE03F6-A770-4592-8989-57E56D1EC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953000"/>
          <a:ext cx="440213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800" imgH="558800" progId="Equation.3">
                  <p:embed/>
                </p:oleObj>
              </mc:Choice>
              <mc:Fallback>
                <p:oleObj name="Equation" r:id="rId8" imgW="2336800" imgH="55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3000"/>
                        <a:ext cx="4402138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1646FE13-CFEF-421D-9C18-30C83C035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EFB0C2F-0B8B-4FF0-81C3-95EA6C2DF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844E786-7D42-41C6-8A00-507D94F1F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9248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Solving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The optimal return is then</a:t>
            </a:r>
          </a:p>
          <a:p>
            <a:pPr eaLnBrk="1" hangingPunct="1">
              <a:buFontTx/>
              <a:buNone/>
            </a:pPr>
            <a:r>
              <a:rPr lang="en-US" altLang="en-US"/>
              <a:t>	D[</a:t>
            </a:r>
            <a:r>
              <a:rPr lang="en-US" altLang="en-US" i="1"/>
              <a:t>n</a:t>
            </a:r>
            <a:r>
              <a:rPr lang="en-US" altLang="en-US"/>
              <a:t>] = (1+%) </a:t>
            </a:r>
            <a:r>
              <a:rPr lang="en-US" altLang="en-US" i="1" baseline="30000"/>
              <a:t>k</a:t>
            </a:r>
            <a:r>
              <a:rPr lang="en-US" altLang="en-US"/>
              <a:t> (1-%)</a:t>
            </a:r>
            <a:r>
              <a:rPr lang="en-US" altLang="en-US" i="1" baseline="30000"/>
              <a:t>n-k</a:t>
            </a:r>
            <a:r>
              <a:rPr lang="en-US" altLang="en-US" baseline="30000"/>
              <a:t> </a:t>
            </a:r>
            <a:r>
              <a:rPr lang="en-US" altLang="en-US"/>
              <a:t>D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		= 2</a:t>
            </a:r>
            <a:r>
              <a:rPr lang="en-US" altLang="en-US" i="1" baseline="30000"/>
              <a:t>n</a:t>
            </a:r>
            <a:r>
              <a:rPr lang="en-US" altLang="en-US"/>
              <a:t> </a:t>
            </a:r>
            <a:r>
              <a:rPr lang="en-US" altLang="en-US" i="1"/>
              <a:t>p</a:t>
            </a:r>
            <a:r>
              <a:rPr lang="en-US" altLang="en-US" i="1" baseline="30000"/>
              <a:t>k</a:t>
            </a:r>
            <a:r>
              <a:rPr lang="en-US" altLang="en-US" baseline="30000"/>
              <a:t> </a:t>
            </a:r>
            <a:r>
              <a:rPr lang="en-US" altLang="en-US"/>
              <a:t>(1-</a:t>
            </a:r>
            <a:r>
              <a:rPr lang="en-US" altLang="en-US" i="1"/>
              <a:t>p</a:t>
            </a:r>
            <a:r>
              <a:rPr lang="en-US" altLang="en-US"/>
              <a:t>)</a:t>
            </a:r>
            <a:r>
              <a:rPr lang="en-US" altLang="en-US" i="1" baseline="30000"/>
              <a:t>n-k</a:t>
            </a:r>
            <a:r>
              <a:rPr lang="en-US" altLang="en-US"/>
              <a:t> D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Since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8197" name="Object 7">
            <a:extLst>
              <a:ext uri="{FF2B5EF4-FFF2-40B4-BE49-F238E27FC236}">
                <a16:creationId xmlns:a16="http://schemas.microsoft.com/office/drawing/2014/main" id="{7BBDDD30-63AC-49C7-B866-4D4CCD7111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209800"/>
          <a:ext cx="18907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266584" progId="Equation.3">
                  <p:embed/>
                </p:oleObj>
              </mc:Choice>
              <mc:Fallback>
                <p:oleObj name="Equation" r:id="rId2" imgW="1002865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1890713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>
            <a:extLst>
              <a:ext uri="{FF2B5EF4-FFF2-40B4-BE49-F238E27FC236}">
                <a16:creationId xmlns:a16="http://schemas.microsoft.com/office/drawing/2014/main" id="{C9F4BD79-3D17-44AC-94CA-FADBD0ABB9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029200"/>
          <a:ext cx="528796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700" imgH="355600" progId="Equation.3">
                  <p:embed/>
                </p:oleObj>
              </mc:Choice>
              <mc:Fallback>
                <p:oleObj name="Equation" r:id="rId4" imgW="2806700" imgH="355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029200"/>
                        <a:ext cx="528796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5" name="Text Box 11">
            <a:extLst>
              <a:ext uri="{FF2B5EF4-FFF2-40B4-BE49-F238E27FC236}">
                <a16:creationId xmlns:a16="http://schemas.microsoft.com/office/drawing/2014/main" id="{3DC6EC68-8F52-40D5-A1D1-A6FBB6283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752600"/>
            <a:ext cx="2743200" cy="1562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Sanity Check: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b="1"/>
              <a:t>100% for </a:t>
            </a:r>
            <a:r>
              <a:rPr lang="en-US" altLang="en-US" b="1" i="1"/>
              <a:t>p</a:t>
            </a:r>
            <a:r>
              <a:rPr lang="en-US" altLang="en-US" b="1"/>
              <a:t>=1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b="1"/>
              <a:t>0% for </a:t>
            </a:r>
            <a:r>
              <a:rPr lang="en-US" altLang="en-US" b="1" i="1"/>
              <a:t>p</a:t>
            </a:r>
            <a:r>
              <a:rPr lang="en-US" altLang="en-US" b="1"/>
              <a:t>=1/2</a:t>
            </a:r>
          </a:p>
        </p:txBody>
      </p:sp>
      <p:pic>
        <p:nvPicPr>
          <p:cNvPr id="8200" name="Picture 12" descr="A:\dice-.gif">
            <a:extLst>
              <a:ext uri="{FF2B5EF4-FFF2-40B4-BE49-F238E27FC236}">
                <a16:creationId xmlns:a16="http://schemas.microsoft.com/office/drawing/2014/main" id="{994EC1DC-DEBF-4F3A-8EA2-BA7255886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51631"/>
            <a:ext cx="4572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E062B588-2BA3-4A8C-B262-D2B598E9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C88A5C5-FAB3-4694-BBFD-8C0A5FE11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C74A2B6-70BF-455C-B3C3-32F52F4D0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819400"/>
            <a:ext cx="7696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The number of turns to double your stash is obtained by setting this to two and solving for </a:t>
            </a:r>
            <a:r>
              <a:rPr lang="en-US" altLang="en-US" i="1"/>
              <a:t>n</a:t>
            </a:r>
            <a:r>
              <a:rPr lang="en-US" altLang="en-US"/>
              <a:t>.  The result is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53256" name="Object 8">
            <a:extLst>
              <a:ext uri="{FF2B5EF4-FFF2-40B4-BE49-F238E27FC236}">
                <a16:creationId xmlns:a16="http://schemas.microsoft.com/office/drawing/2014/main" id="{DCFEA356-9779-41CD-A988-952CDAA26C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828800"/>
          <a:ext cx="4876800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2731" imgH="545863" progId="Equation.3">
                  <p:embed/>
                </p:oleObj>
              </mc:Choice>
              <mc:Fallback>
                <p:oleObj name="Equation" r:id="rId2" imgW="2462731" imgH="54586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4876800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>
            <a:extLst>
              <a:ext uri="{FF2B5EF4-FFF2-40B4-BE49-F238E27FC236}">
                <a16:creationId xmlns:a16="http://schemas.microsoft.com/office/drawing/2014/main" id="{D174B56E-1868-405F-8D57-E074E43897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572000"/>
          <a:ext cx="7562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13200" imgH="368300" progId="Equation.3">
                  <p:embed/>
                </p:oleObj>
              </mc:Choice>
              <mc:Fallback>
                <p:oleObj name="Equation" r:id="rId4" imgW="4013200" imgH="368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72000"/>
                        <a:ext cx="75628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91A38904-5B00-4BBA-8D8F-29BAC093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0243" name="Picture 8">
            <a:extLst>
              <a:ext uri="{FF2B5EF4-FFF2-40B4-BE49-F238E27FC236}">
                <a16:creationId xmlns:a16="http://schemas.microsoft.com/office/drawing/2014/main" id="{B9A9411A-CDFE-4E1F-BE59-C3361EB94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62050"/>
            <a:ext cx="7010400" cy="524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Rectangle 2">
            <a:extLst>
              <a:ext uri="{FF2B5EF4-FFF2-40B4-BE49-F238E27FC236}">
                <a16:creationId xmlns:a16="http://schemas.microsoft.com/office/drawing/2014/main" id="{04A0FB78-7733-4A8F-BC13-455FDB292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graphicFrame>
        <p:nvGraphicFramePr>
          <p:cNvPr id="10245" name="Object 7">
            <a:extLst>
              <a:ext uri="{FF2B5EF4-FFF2-40B4-BE49-F238E27FC236}">
                <a16:creationId xmlns:a16="http://schemas.microsoft.com/office/drawing/2014/main" id="{A5277128-FE87-4E7A-98F8-87706862F6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676400"/>
          <a:ext cx="41148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13200" imgH="368300" progId="Equation.3">
                  <p:embed/>
                </p:oleObj>
              </mc:Choice>
              <mc:Fallback>
                <p:oleObj name="Equation" r:id="rId3" imgW="4013200" imgH="368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676400"/>
                        <a:ext cx="41148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10">
            <a:extLst>
              <a:ext uri="{FF2B5EF4-FFF2-40B4-BE49-F238E27FC236}">
                <a16:creationId xmlns:a16="http://schemas.microsoft.com/office/drawing/2014/main" id="{E8219AEE-7E00-407B-8604-3456FF077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181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p</a:t>
            </a:r>
          </a:p>
        </p:txBody>
      </p:sp>
      <p:sp>
        <p:nvSpPr>
          <p:cNvPr id="54283" name="Text Box 11">
            <a:extLst>
              <a:ext uri="{FF2B5EF4-FFF2-40B4-BE49-F238E27FC236}">
                <a16:creationId xmlns:a16="http://schemas.microsoft.com/office/drawing/2014/main" id="{3E2C88E4-55C4-4EAF-AA6B-FBAE144EC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667000"/>
            <a:ext cx="2971800" cy="1552575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Notes: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At </a:t>
            </a:r>
            <a:r>
              <a:rPr lang="en-US" altLang="en-US" b="1" i="1">
                <a:solidFill>
                  <a:schemeClr val="bg1"/>
                </a:solidFill>
              </a:rPr>
              <a:t>p</a:t>
            </a:r>
            <a:r>
              <a:rPr lang="en-US" altLang="en-US" b="1">
                <a:solidFill>
                  <a:schemeClr val="bg1"/>
                </a:solidFill>
              </a:rPr>
              <a:t>=1/2, </a:t>
            </a:r>
            <a:r>
              <a:rPr lang="en-US" altLang="en-US" b="1" i="1">
                <a:solidFill>
                  <a:schemeClr val="bg1"/>
                </a:solidFill>
              </a:rPr>
              <a:t>n</a:t>
            </a:r>
            <a:r>
              <a:rPr lang="en-US" altLang="en-US" b="1" baseline="-25000">
                <a:solidFill>
                  <a:schemeClr val="bg1"/>
                </a:solidFill>
              </a:rPr>
              <a:t>double</a:t>
            </a:r>
            <a:r>
              <a:rPr lang="en-US" altLang="en-US" b="1">
                <a:solidFill>
                  <a:schemeClr val="bg1"/>
                </a:solidFill>
              </a:rPr>
              <a:t> = </a:t>
            </a:r>
            <a:r>
              <a:rPr lang="en-US" altLang="en-US" b="1">
                <a:solidFill>
                  <a:schemeClr val="bg1"/>
                </a:solidFill>
                <a:sym typeface="Symbol" panose="05050102010706020507" pitchFamily="18" charset="2"/>
              </a:rPr>
              <a:t>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sym typeface="Symbol" panose="05050102010706020507" pitchFamily="18" charset="2"/>
              </a:rPr>
              <a:t>At p=1, </a:t>
            </a:r>
            <a:r>
              <a:rPr lang="en-US" altLang="en-US" b="1" i="1">
                <a:solidFill>
                  <a:schemeClr val="bg1"/>
                </a:solidFill>
              </a:rPr>
              <a:t>n</a:t>
            </a:r>
            <a:r>
              <a:rPr lang="en-US" altLang="en-US" b="1" baseline="-25000">
                <a:solidFill>
                  <a:schemeClr val="bg1"/>
                </a:solidFill>
              </a:rPr>
              <a:t>double</a:t>
            </a:r>
            <a:r>
              <a:rPr lang="en-US" altLang="en-US" b="1">
                <a:solidFill>
                  <a:schemeClr val="bg1"/>
                </a:solidFill>
              </a:rPr>
              <a:t> = </a:t>
            </a:r>
            <a:r>
              <a:rPr lang="en-US" altLang="en-US" b="1">
                <a:solidFill>
                  <a:schemeClr val="bg1"/>
                </a:solidFill>
                <a:sym typeface="Symbol" panose="05050102010706020507" pitchFamily="18" charset="2"/>
              </a:rPr>
              <a:t>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3" grpId="0" build="p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A95C1203-A7E4-4CC7-AC84-EA0B281C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1267" name="Picture 9">
            <a:extLst>
              <a:ext uri="{FF2B5EF4-FFF2-40B4-BE49-F238E27FC236}">
                <a16:creationId xmlns:a16="http://schemas.microsoft.com/office/drawing/2014/main" id="{D87F6B7E-B35D-4EA5-9E6F-6C7343F25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52500"/>
            <a:ext cx="7315200" cy="547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5579550A-ACE4-4F44-820D-A5D3A7E0E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Optimal % Betting</a:t>
            </a:r>
            <a:endParaRPr lang="en-US" altLang="en-US"/>
          </a:p>
        </p:txBody>
      </p:sp>
      <p:sp>
        <p:nvSpPr>
          <p:cNvPr id="11269" name="Text Box 7">
            <a:extLst>
              <a:ext uri="{FF2B5EF4-FFF2-40B4-BE49-F238E27FC236}">
                <a16:creationId xmlns:a16="http://schemas.microsoft.com/office/drawing/2014/main" id="{9F6F86F3-9398-4195-80FD-A3E988A76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029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p</a:t>
            </a:r>
          </a:p>
        </p:txBody>
      </p:sp>
      <p:graphicFrame>
        <p:nvGraphicFramePr>
          <p:cNvPr id="11270" name="Object 10">
            <a:extLst>
              <a:ext uri="{FF2B5EF4-FFF2-40B4-BE49-F238E27FC236}">
                <a16:creationId xmlns:a16="http://schemas.microsoft.com/office/drawing/2014/main" id="{B1DEE1A8-20CB-465F-A789-40262EB1C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600200"/>
          <a:ext cx="41148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13200" imgH="368300" progId="Equation.3">
                  <p:embed/>
                </p:oleObj>
              </mc:Choice>
              <mc:Fallback>
                <p:oleObj name="Equation" r:id="rId3" imgW="4013200" imgH="368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00200"/>
                        <a:ext cx="41148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1" name="Picture 11" descr="A:\die5.gif">
            <a:extLst>
              <a:ext uri="{FF2B5EF4-FFF2-40B4-BE49-F238E27FC236}">
                <a16:creationId xmlns:a16="http://schemas.microsoft.com/office/drawing/2014/main" id="{5DD32BF3-69A6-40D6-A7C4-7553F36E8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667000"/>
            <a:ext cx="868363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18504</TotalTime>
  <Words>505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Symbol</vt:lpstr>
      <vt:lpstr>MT Extra</vt:lpstr>
      <vt:lpstr>Notebook</vt:lpstr>
      <vt:lpstr>Microsoft Equation 3.0</vt:lpstr>
      <vt:lpstr>ECE 5354</vt:lpstr>
      <vt:lpstr>Optimal % Betting</vt:lpstr>
      <vt:lpstr>Optimal % Betting</vt:lpstr>
      <vt:lpstr>Optimal % Betting</vt:lpstr>
      <vt:lpstr>Optimal % Betting</vt:lpstr>
      <vt:lpstr>Optimal % Betting</vt:lpstr>
      <vt:lpstr>Optimal % Betting</vt:lpstr>
      <vt:lpstr>Optimal % Betting</vt:lpstr>
      <vt:lpstr>Optimal % Betting</vt:lpstr>
      <vt:lpstr>Roulette</vt:lpstr>
      <vt:lpstr>Optimal % Betting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marks</dc:creator>
  <cp:lastModifiedBy>Marks, Robert</cp:lastModifiedBy>
  <cp:revision>70</cp:revision>
  <dcterms:created xsi:type="dcterms:W3CDTF">2001-07-10T15:50:30Z</dcterms:created>
  <dcterms:modified xsi:type="dcterms:W3CDTF">2021-03-18T16:58:34Z</dcterms:modified>
</cp:coreProperties>
</file>