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7" r:id="rId6"/>
    <p:sldId id="260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2" d="100"/>
          <a:sy n="82" d="100"/>
        </p:scale>
        <p:origin x="10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F00DC1F-DDD2-4628-AF51-36B2B78E2A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D0AD8E7-A4F9-48B2-B998-26CD150A2E6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6961974-E42B-4279-8F04-B32B9A23981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D3EDCC8-C926-4021-BDCC-3B1CA1DA5B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54BD1881-E44A-4BD4-8B6A-E660277D8E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AE47964C-303E-45B4-B32E-E7E396A309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C6256-DECE-4CAD-A690-62E352DCAC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026">
            <a:extLst>
              <a:ext uri="{FF2B5EF4-FFF2-40B4-BE49-F238E27FC236}">
                <a16:creationId xmlns:a16="http://schemas.microsoft.com/office/drawing/2014/main" id="{961C4E08-DB4E-4CC6-80C1-8DD5D4AA7133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123" name="Group 1027">
              <a:extLst>
                <a:ext uri="{FF2B5EF4-FFF2-40B4-BE49-F238E27FC236}">
                  <a16:creationId xmlns:a16="http://schemas.microsoft.com/office/drawing/2014/main" id="{D828A252-38F9-4D93-9AA6-C997BDFD565E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5124" name="Freeform 1028">
                <a:extLst>
                  <a:ext uri="{FF2B5EF4-FFF2-40B4-BE49-F238E27FC236}">
                    <a16:creationId xmlns:a16="http://schemas.microsoft.com/office/drawing/2014/main" id="{FE8DF9CD-39DE-4F51-A2DC-AECF8C64CB9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Freeform 1029">
                <a:extLst>
                  <a:ext uri="{FF2B5EF4-FFF2-40B4-BE49-F238E27FC236}">
                    <a16:creationId xmlns:a16="http://schemas.microsoft.com/office/drawing/2014/main" id="{60A1E005-449B-43C2-BCD3-A108B79A491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6" name="Freeform 1030">
                <a:extLst>
                  <a:ext uri="{FF2B5EF4-FFF2-40B4-BE49-F238E27FC236}">
                    <a16:creationId xmlns:a16="http://schemas.microsoft.com/office/drawing/2014/main" id="{B9BA3081-2F1F-4B2F-B606-B1DF06A96C9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7" name="Freeform 1031">
                <a:extLst>
                  <a:ext uri="{FF2B5EF4-FFF2-40B4-BE49-F238E27FC236}">
                    <a16:creationId xmlns:a16="http://schemas.microsoft.com/office/drawing/2014/main" id="{7CB1F66D-A6FF-4C0E-856D-4C23AE07728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Freeform 1032">
                <a:extLst>
                  <a:ext uri="{FF2B5EF4-FFF2-40B4-BE49-F238E27FC236}">
                    <a16:creationId xmlns:a16="http://schemas.microsoft.com/office/drawing/2014/main" id="{B7B8BE9F-47EE-49DB-BE72-1394B6271CE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9" name="Freeform 1033">
                <a:extLst>
                  <a:ext uri="{FF2B5EF4-FFF2-40B4-BE49-F238E27FC236}">
                    <a16:creationId xmlns:a16="http://schemas.microsoft.com/office/drawing/2014/main" id="{6E1097C3-7A00-4E18-B53A-603AF9851BB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0" name="Freeform 1034">
                <a:extLst>
                  <a:ext uri="{FF2B5EF4-FFF2-40B4-BE49-F238E27FC236}">
                    <a16:creationId xmlns:a16="http://schemas.microsoft.com/office/drawing/2014/main" id="{296E1BCB-3184-4EB1-BE87-8F3C6F4432A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1" name="Freeform 1035">
                <a:extLst>
                  <a:ext uri="{FF2B5EF4-FFF2-40B4-BE49-F238E27FC236}">
                    <a16:creationId xmlns:a16="http://schemas.microsoft.com/office/drawing/2014/main" id="{FF9673E9-E3FB-40FE-AC20-1A8C98E520E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2" name="Freeform 1036">
                <a:extLst>
                  <a:ext uri="{FF2B5EF4-FFF2-40B4-BE49-F238E27FC236}">
                    <a16:creationId xmlns:a16="http://schemas.microsoft.com/office/drawing/2014/main" id="{3BD2B11E-623F-43C7-B30F-C170461A876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3" name="Freeform 1037">
                <a:extLst>
                  <a:ext uri="{FF2B5EF4-FFF2-40B4-BE49-F238E27FC236}">
                    <a16:creationId xmlns:a16="http://schemas.microsoft.com/office/drawing/2014/main" id="{71401C3F-9EFF-4E80-96E0-60B3A4A28CA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4" name="Freeform 1038">
                <a:extLst>
                  <a:ext uri="{FF2B5EF4-FFF2-40B4-BE49-F238E27FC236}">
                    <a16:creationId xmlns:a16="http://schemas.microsoft.com/office/drawing/2014/main" id="{3EDA1E7D-0D05-4819-99D8-576F5C9CC60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5" name="Freeform 1039">
                <a:extLst>
                  <a:ext uri="{FF2B5EF4-FFF2-40B4-BE49-F238E27FC236}">
                    <a16:creationId xmlns:a16="http://schemas.microsoft.com/office/drawing/2014/main" id="{733F8931-2A90-4146-B16B-68C4E33CF4E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Freeform 1040">
                <a:extLst>
                  <a:ext uri="{FF2B5EF4-FFF2-40B4-BE49-F238E27FC236}">
                    <a16:creationId xmlns:a16="http://schemas.microsoft.com/office/drawing/2014/main" id="{2C14686D-8D56-4558-9E09-49D160537A1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Freeform 1041">
                <a:extLst>
                  <a:ext uri="{FF2B5EF4-FFF2-40B4-BE49-F238E27FC236}">
                    <a16:creationId xmlns:a16="http://schemas.microsoft.com/office/drawing/2014/main" id="{07515EB6-B0D9-4E27-9822-DD1A49D32BE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8" name="Freeform 1042">
                <a:extLst>
                  <a:ext uri="{FF2B5EF4-FFF2-40B4-BE49-F238E27FC236}">
                    <a16:creationId xmlns:a16="http://schemas.microsoft.com/office/drawing/2014/main" id="{B92A6F11-9763-407F-B542-2063A57D9EA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Freeform 1043">
                <a:extLst>
                  <a:ext uri="{FF2B5EF4-FFF2-40B4-BE49-F238E27FC236}">
                    <a16:creationId xmlns:a16="http://schemas.microsoft.com/office/drawing/2014/main" id="{C55F2A4C-8AB9-41B7-B9CE-107FCC1B555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0" name="Freeform 1044">
                <a:extLst>
                  <a:ext uri="{FF2B5EF4-FFF2-40B4-BE49-F238E27FC236}">
                    <a16:creationId xmlns:a16="http://schemas.microsoft.com/office/drawing/2014/main" id="{D1FB2A1A-EDCD-4499-8A93-7232B67A13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Freeform 1045">
                <a:extLst>
                  <a:ext uri="{FF2B5EF4-FFF2-40B4-BE49-F238E27FC236}">
                    <a16:creationId xmlns:a16="http://schemas.microsoft.com/office/drawing/2014/main" id="{8E3F7D2B-9D80-4209-8C3B-B86711502EE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2" name="Freeform 1046">
                <a:extLst>
                  <a:ext uri="{FF2B5EF4-FFF2-40B4-BE49-F238E27FC236}">
                    <a16:creationId xmlns:a16="http://schemas.microsoft.com/office/drawing/2014/main" id="{4C3AF0AD-0AF0-4E5E-A149-413B76123D1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43" name="Freeform 1047">
              <a:extLst>
                <a:ext uri="{FF2B5EF4-FFF2-40B4-BE49-F238E27FC236}">
                  <a16:creationId xmlns:a16="http://schemas.microsoft.com/office/drawing/2014/main" id="{DADE0B73-C21F-47ED-87A0-20C29769B11C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Freeform 1048">
              <a:extLst>
                <a:ext uri="{FF2B5EF4-FFF2-40B4-BE49-F238E27FC236}">
                  <a16:creationId xmlns:a16="http://schemas.microsoft.com/office/drawing/2014/main" id="{D4358CDC-5039-4DE1-BCC8-86D8D37CD692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5" name="Rectangle 1049">
            <a:extLst>
              <a:ext uri="{FF2B5EF4-FFF2-40B4-BE49-F238E27FC236}">
                <a16:creationId xmlns:a16="http://schemas.microsoft.com/office/drawing/2014/main" id="{C179441A-9B6D-4E63-AC74-0F368400FE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46" name="Rectangle 1050">
            <a:extLst>
              <a:ext uri="{FF2B5EF4-FFF2-40B4-BE49-F238E27FC236}">
                <a16:creationId xmlns:a16="http://schemas.microsoft.com/office/drawing/2014/main" id="{D94AAF6A-DC4B-4961-86C6-57AB71C307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47" name="Rectangle 1051">
            <a:extLst>
              <a:ext uri="{FF2B5EF4-FFF2-40B4-BE49-F238E27FC236}">
                <a16:creationId xmlns:a16="http://schemas.microsoft.com/office/drawing/2014/main" id="{3C2BBFE0-8C5A-42A7-9686-A92CBC8DF3B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48" name="Rectangle 1052">
            <a:extLst>
              <a:ext uri="{FF2B5EF4-FFF2-40B4-BE49-F238E27FC236}">
                <a16:creationId xmlns:a16="http://schemas.microsoft.com/office/drawing/2014/main" id="{FAFB55CA-68BF-48BC-9285-D04DCC0E47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5149" name="Rectangle 1053">
            <a:extLst>
              <a:ext uri="{FF2B5EF4-FFF2-40B4-BE49-F238E27FC236}">
                <a16:creationId xmlns:a16="http://schemas.microsoft.com/office/drawing/2014/main" id="{BE696E42-C754-49C8-8299-1D8533AF1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D82B0DE-DE8B-4E02-8D97-0013CA2E48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00E2D-9071-4C36-8D98-E5CB9CD2D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632C2-14D3-4CC5-A769-538A0ACD1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8AE7C-910A-4FE9-B382-1751328B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239E2-3DBF-40BC-8023-D02A95126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38031-184F-4983-AAAF-BBFC968B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E4E8C-C823-4613-BAD2-7D3C50F2BA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37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671CBE-C6FF-431B-85E5-B9F9CAE1BE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06059-298C-4AD0-A856-AD85A5CF9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F78C-9CCD-4B21-A76E-C863B0B4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EEAE0-E2B2-4C0F-8C5B-EBE5731D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67A1E-58E8-4A08-96B9-E8B5C567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CAFA8-B4E4-4D09-B117-C06D7B5E2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750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49A8D-797E-4BD6-AFE8-751D6D62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0CBE0-A601-48BF-86A6-F7AC39FC4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677E2-3687-45A1-8C2A-9768A06D3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2CC3C-0EA5-4EC6-A5C0-2DD815DA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255C8-2C70-45AD-9F0A-4EB486AA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0AC7A-D8BA-49B6-9180-DDFE0D6259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69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7D24E-0089-455A-B9E8-CCAF45A76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C06E1-CB25-449E-9236-1FA11A7CE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D31F7-563D-4ECF-BB88-2369C823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FC7DA-1639-4998-A532-63C46CDA8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845ED-42FF-4418-AC1F-56D97EA71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0C628-57C6-4A60-8300-F03ACD206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29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56E8-6C30-49F0-B4A5-059126D29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E7DA2-CA52-4FA4-AA20-E17BD9783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FB7E2-5504-4DC2-ACDA-C0284A444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9F4FA-4C13-4BEA-8430-8CB37943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116B6-2F9D-4080-905A-11E8CB471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69E10-CAF6-44FD-B26A-539AAD7DE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74DAC2-0B28-4542-A173-AF72747FEF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74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457EC-13A9-40CE-9B5A-EDC536578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F6F5F-3E6D-4735-AB36-093F18C9D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2C3D5-4BDE-407D-A692-2DA97E52E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699ABC-6654-4016-88CF-4B78235D5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462A7A-62C2-407C-93C3-5BEF11E6F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C0E13-8B10-4ECC-A29A-C47AD12E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817A68-CD44-4C31-AB5A-03F477D2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4CE4E7-6AF8-46D2-B114-5D9AC791E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F7FC9-4CA1-4687-872A-7B31B6EA9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27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1DC58-9B7F-402E-9880-9A1A3E2A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6F2CE-C122-4F52-8CDD-F429EADD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80AF0-68C1-443D-9A7C-C310FE5C2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3C28E-733F-43FD-8CFA-2C3DFCB85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DE968-52BD-4B88-ADD2-F7E5B774B6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15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FEA30-E17D-45B3-91CA-DC5729025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AAD9F3-23A0-4A6E-8EE9-197E3C5C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0AD4C-5156-42E8-9E58-C78994F7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FE1E7-6E3E-4FCB-B27A-83886CA9C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89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835-7811-40C5-ACD1-4CE52EAC3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0EAC2-5CF5-4D00-86A3-BED002FC2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C9D81-41A0-4C53-A948-CFAB46F29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5B25F-1B9C-4BC6-A3ED-8439E67B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B4C32-80FC-40AD-BD23-908C0147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A8CD5-E5B2-4C86-853E-25749718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C9D075-5DA0-4D9B-A1BA-7B65D1408A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76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9863-F91E-40A7-9E9F-BC7C9B5A5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8E36F4-8F70-4800-97B9-4182066B2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04420-B4DD-4A32-8E98-5005A4A4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D1A94-E2DC-4D56-B542-1A372416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F92D3-4270-434B-BCBA-2D073031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CA016-E063-4FF5-9798-D431F3365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7A727-E8CE-46C3-A02C-8DAF9EBFF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193C027B-C415-41CF-978D-0B5444DF8F97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4099" name="Group 3">
              <a:extLst>
                <a:ext uri="{FF2B5EF4-FFF2-40B4-BE49-F238E27FC236}">
                  <a16:creationId xmlns:a16="http://schemas.microsoft.com/office/drawing/2014/main" id="{E1D5287F-C719-4977-9C77-CB685C0767A8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4100" name="Freeform 4">
                <a:extLst>
                  <a:ext uri="{FF2B5EF4-FFF2-40B4-BE49-F238E27FC236}">
                    <a16:creationId xmlns:a16="http://schemas.microsoft.com/office/drawing/2014/main" id="{58853B58-21AE-47BC-80BE-E6D1E2E565A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Freeform 5">
                <a:extLst>
                  <a:ext uri="{FF2B5EF4-FFF2-40B4-BE49-F238E27FC236}">
                    <a16:creationId xmlns:a16="http://schemas.microsoft.com/office/drawing/2014/main" id="{D7B639CE-0666-4CC1-A473-B607C631A4B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AB8F9A51-E189-4AA7-917D-C4F07FA7397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3BDDF94C-00FE-46E8-8F8A-E889516D1D3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5AA40A1-C9E9-443F-8694-F04032BCF12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4D4DE5A4-BFEF-46B2-B97F-5CD6140FDBE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577C6056-755E-45DA-91AC-0B029EDE0D4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BD16786A-9DB5-4769-97FE-679EAA35306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F2E2D6C6-6DE5-48F8-9E20-EB034C97231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5E5D8A0D-EC5B-471B-AABC-3D602D5BF8B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1B047268-2BC7-4094-BD07-695610BAA04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Freeform 15">
                <a:extLst>
                  <a:ext uri="{FF2B5EF4-FFF2-40B4-BE49-F238E27FC236}">
                    <a16:creationId xmlns:a16="http://schemas.microsoft.com/office/drawing/2014/main" id="{395DD16A-144D-4D87-B2E7-3C14731BA1E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Freeform 16">
                <a:extLst>
                  <a:ext uri="{FF2B5EF4-FFF2-40B4-BE49-F238E27FC236}">
                    <a16:creationId xmlns:a16="http://schemas.microsoft.com/office/drawing/2014/main" id="{AAFE414A-2970-43C2-81B4-09420B5C606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Freeform 17">
                <a:extLst>
                  <a:ext uri="{FF2B5EF4-FFF2-40B4-BE49-F238E27FC236}">
                    <a16:creationId xmlns:a16="http://schemas.microsoft.com/office/drawing/2014/main" id="{1DD791CB-6F04-4186-A3E4-A1EE734D554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Freeform 18">
                <a:extLst>
                  <a:ext uri="{FF2B5EF4-FFF2-40B4-BE49-F238E27FC236}">
                    <a16:creationId xmlns:a16="http://schemas.microsoft.com/office/drawing/2014/main" id="{D7CC9976-2CDE-4048-AD35-9EA840BA7C6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Freeform 19">
                <a:extLst>
                  <a:ext uri="{FF2B5EF4-FFF2-40B4-BE49-F238E27FC236}">
                    <a16:creationId xmlns:a16="http://schemas.microsoft.com/office/drawing/2014/main" id="{DC3766FE-8328-4C5A-8E96-D200C610280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Freeform 20">
                <a:extLst>
                  <a:ext uri="{FF2B5EF4-FFF2-40B4-BE49-F238E27FC236}">
                    <a16:creationId xmlns:a16="http://schemas.microsoft.com/office/drawing/2014/main" id="{3FBCB7CB-ED71-4876-9759-6ABBC643D55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Freeform 21">
                <a:extLst>
                  <a:ext uri="{FF2B5EF4-FFF2-40B4-BE49-F238E27FC236}">
                    <a16:creationId xmlns:a16="http://schemas.microsoft.com/office/drawing/2014/main" id="{06767E4F-6825-4166-83B9-8C40CF4A01D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Freeform 22">
                <a:extLst>
                  <a:ext uri="{FF2B5EF4-FFF2-40B4-BE49-F238E27FC236}">
                    <a16:creationId xmlns:a16="http://schemas.microsoft.com/office/drawing/2014/main" id="{CCE91EBD-9EA8-4604-ABB4-5BC956AE3BC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9" name="Freeform 23">
              <a:extLst>
                <a:ext uri="{FF2B5EF4-FFF2-40B4-BE49-F238E27FC236}">
                  <a16:creationId xmlns:a16="http://schemas.microsoft.com/office/drawing/2014/main" id="{F0590EE3-CB9E-417D-B81B-90124D50A55E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>
              <a:extLst>
                <a:ext uri="{FF2B5EF4-FFF2-40B4-BE49-F238E27FC236}">
                  <a16:creationId xmlns:a16="http://schemas.microsoft.com/office/drawing/2014/main" id="{75814E0F-19CB-44BE-8379-A67E47EC74E9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1" name="Rectangle 25">
            <a:extLst>
              <a:ext uri="{FF2B5EF4-FFF2-40B4-BE49-F238E27FC236}">
                <a16:creationId xmlns:a16="http://schemas.microsoft.com/office/drawing/2014/main" id="{CC2FA514-8667-458D-B8FC-36B7FC2B3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5A985326-9BC0-4C21-AADF-26108BC8F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23" name="Rectangle 27">
            <a:extLst>
              <a:ext uri="{FF2B5EF4-FFF2-40B4-BE49-F238E27FC236}">
                <a16:creationId xmlns:a16="http://schemas.microsoft.com/office/drawing/2014/main" id="{CE4324E8-BA69-4F8A-9025-9669F6EF8F5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24" name="Rectangle 28">
            <a:extLst>
              <a:ext uri="{FF2B5EF4-FFF2-40B4-BE49-F238E27FC236}">
                <a16:creationId xmlns:a16="http://schemas.microsoft.com/office/drawing/2014/main" id="{4D025C6B-4256-4081-A9AA-AEDA9F0B03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r>
              <a:rPr lang="en-US" altLang="en-US"/>
              <a:t>copyright Robert J. Marks II</a:t>
            </a:r>
          </a:p>
        </p:txBody>
      </p:sp>
      <p:sp>
        <p:nvSpPr>
          <p:cNvPr id="4125" name="Rectangle 29">
            <a:extLst>
              <a:ext uri="{FF2B5EF4-FFF2-40B4-BE49-F238E27FC236}">
                <a16:creationId xmlns:a16="http://schemas.microsoft.com/office/drawing/2014/main" id="{B6A05EDF-B831-4065-B8DC-81CC397474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ADD04F13-6365-44FA-BD78-ED8B0B960D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18E32F-2BAD-4201-954F-9D9D55F06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46F121D-457F-4D88-B09A-E3ED03FB6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914400"/>
            <a:ext cx="7772400" cy="1143000"/>
          </a:xfrm>
        </p:spPr>
        <p:txBody>
          <a:bodyPr/>
          <a:lstStyle/>
          <a:p>
            <a:r>
              <a:rPr lang="en-US" altLang="en-US" sz="9600">
                <a:solidFill>
                  <a:srgbClr val="0000FF"/>
                </a:solidFill>
              </a:rPr>
              <a:t>EE 5435</a:t>
            </a:r>
            <a:br>
              <a:rPr lang="en-US" altLang="en-US" sz="9600" dirty="0">
                <a:solidFill>
                  <a:srgbClr val="0000FF"/>
                </a:solidFill>
              </a:rPr>
            </a:br>
            <a:r>
              <a:rPr lang="en-US" altLang="en-US" sz="2800" dirty="0"/>
              <a:t>Multiple Random Variables (</a:t>
            </a:r>
            <a:r>
              <a:rPr lang="en-US" altLang="en-US" sz="2800" dirty="0" err="1"/>
              <a:t>cont</a:t>
            </a:r>
            <a:r>
              <a:rPr lang="en-US" altLang="en-US" sz="2800" dirty="0"/>
              <a:t>)</a:t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995F2B2-2FC3-4967-99AF-111AA36B1D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C6C7B529-F1F2-4C5B-A11E-E760CB295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09800"/>
            <a:ext cx="6169025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1C8BA2DC-7E3D-4892-96A9-50162EEE9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DA76ADD-71A5-45F2-ABED-62727B5D6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(Gaussian Example)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99E5D8E-7CD2-45DB-A17A-613C7BBE0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2954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Marginals:</a:t>
            </a:r>
          </a:p>
        </p:txBody>
      </p:sp>
      <p:graphicFrame>
        <p:nvGraphicFramePr>
          <p:cNvPr id="13321" name="Object 9">
            <a:extLst>
              <a:ext uri="{FF2B5EF4-FFF2-40B4-BE49-F238E27FC236}">
                <a16:creationId xmlns:a16="http://schemas.microsoft.com/office/drawing/2014/main" id="{A6908947-018A-4DD9-AA67-200E787FF3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2638" y="1343025"/>
          <a:ext cx="4067175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1066680" progId="Equation.3">
                  <p:embed/>
                </p:oleObj>
              </mc:Choice>
              <mc:Fallback>
                <p:oleObj name="Equation" r:id="rId2" imgW="1663560" imgH="10666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638" y="1343025"/>
                        <a:ext cx="4067175" cy="245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24" name="Group 12">
            <a:extLst>
              <a:ext uri="{FF2B5EF4-FFF2-40B4-BE49-F238E27FC236}">
                <a16:creationId xmlns:a16="http://schemas.microsoft.com/office/drawing/2014/main" id="{FB4456CE-18F0-4BCE-A51B-3CC0EBA10BD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286000"/>
            <a:ext cx="3124200" cy="685800"/>
            <a:chOff x="960" y="1680"/>
            <a:chExt cx="1968" cy="432"/>
          </a:xfrm>
        </p:grpSpPr>
        <p:sp>
          <p:nvSpPr>
            <p:cNvPr id="13323" name="AutoShape 11">
              <a:extLst>
                <a:ext uri="{FF2B5EF4-FFF2-40B4-BE49-F238E27FC236}">
                  <a16:creationId xmlns:a16="http://schemas.microsoft.com/office/drawing/2014/main" id="{BF141AD6-751E-4D33-9A90-DDA13B8FC4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90627">
              <a:off x="2112" y="1920"/>
              <a:ext cx="816" cy="192"/>
            </a:xfrm>
            <a:prstGeom prst="rightArrow">
              <a:avLst>
                <a:gd name="adj1" fmla="val 50000"/>
                <a:gd name="adj2" fmla="val 10625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Text Box 10">
              <a:extLst>
                <a:ext uri="{FF2B5EF4-FFF2-40B4-BE49-F238E27FC236}">
                  <a16:creationId xmlns:a16="http://schemas.microsoft.com/office/drawing/2014/main" id="{BD829B8A-B63D-4C1A-95AB-E48311D07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680"/>
              <a:ext cx="1296" cy="29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Rayleigh RV</a:t>
              </a:r>
            </a:p>
          </p:txBody>
        </p:sp>
      </p:grpSp>
      <p:graphicFrame>
        <p:nvGraphicFramePr>
          <p:cNvPr id="13325" name="Object 13">
            <a:extLst>
              <a:ext uri="{FF2B5EF4-FFF2-40B4-BE49-F238E27FC236}">
                <a16:creationId xmlns:a16="http://schemas.microsoft.com/office/drawing/2014/main" id="{2A00D816-93F7-4090-B16D-CD70DC7BC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962400"/>
          <a:ext cx="4129088" cy="204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888840" progId="Equation.3">
                  <p:embed/>
                </p:oleObj>
              </mc:Choice>
              <mc:Fallback>
                <p:oleObj name="Equation" r:id="rId4" imgW="1688760" imgH="8888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962400"/>
                        <a:ext cx="4129088" cy="204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30" name="Group 18">
            <a:extLst>
              <a:ext uri="{FF2B5EF4-FFF2-40B4-BE49-F238E27FC236}">
                <a16:creationId xmlns:a16="http://schemas.microsoft.com/office/drawing/2014/main" id="{94EE7547-492B-4AA7-9EDC-023BF2B6E42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4876800"/>
            <a:ext cx="3198813" cy="466725"/>
            <a:chOff x="1056" y="2880"/>
            <a:chExt cx="2015" cy="294"/>
          </a:xfrm>
        </p:grpSpPr>
        <p:sp>
          <p:nvSpPr>
            <p:cNvPr id="13327" name="AutoShape 15">
              <a:extLst>
                <a:ext uri="{FF2B5EF4-FFF2-40B4-BE49-F238E27FC236}">
                  <a16:creationId xmlns:a16="http://schemas.microsoft.com/office/drawing/2014/main" id="{BD3E7316-8A5B-425B-8E47-F428ADC80B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31059">
              <a:off x="2111" y="2939"/>
              <a:ext cx="960" cy="192"/>
            </a:xfrm>
            <a:prstGeom prst="rightArrow">
              <a:avLst>
                <a:gd name="adj1" fmla="val 50000"/>
                <a:gd name="adj2" fmla="val 1250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Text Box 16">
              <a:extLst>
                <a:ext uri="{FF2B5EF4-FFF2-40B4-BE49-F238E27FC236}">
                  <a16:creationId xmlns:a16="http://schemas.microsoft.com/office/drawing/2014/main" id="{108A2CA9-EC42-426A-A33A-D1C3B6C757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880"/>
              <a:ext cx="1296" cy="29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Uniform RV</a:t>
              </a:r>
            </a:p>
          </p:txBody>
        </p:sp>
      </p:grpSp>
      <p:sp>
        <p:nvSpPr>
          <p:cNvPr id="13331" name="Text Box 19">
            <a:extLst>
              <a:ext uri="{FF2B5EF4-FFF2-40B4-BE49-F238E27FC236}">
                <a16:creationId xmlns:a16="http://schemas.microsoft.com/office/drawing/2014/main" id="{E83B27E1-CA11-4BD3-8CF9-879DFFDBA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8674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Relation to velocities in an ideal gas.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D79876E-F86D-445F-A815-F236458D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20C23D1-30C2-4C83-86F5-FE92955A93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(Auxiliary Function Example)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4A970EBA-3101-4BBF-A0C7-67E29371A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295400"/>
            <a:ext cx="72390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Auxiliary Functions: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Finding </a:t>
            </a:r>
            <a:r>
              <a:rPr lang="en-US" altLang="en-US" i="1"/>
              <a:t>V = g(X,Y).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Define </a:t>
            </a:r>
            <a:r>
              <a:rPr lang="en-US" altLang="en-US" i="1"/>
              <a:t>auxiliary function W.</a:t>
            </a:r>
            <a:r>
              <a:rPr lang="en-US" altLang="en-US"/>
              <a:t> 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Evaluate joint  </a:t>
            </a:r>
            <a:r>
              <a:rPr lang="en-US" altLang="en-US" i="1"/>
              <a:t>f</a:t>
            </a:r>
            <a:r>
              <a:rPr lang="en-US" altLang="en-US" i="1" baseline="-25000"/>
              <a:t>VW</a:t>
            </a:r>
            <a:r>
              <a:rPr lang="en-US" altLang="en-US" i="1"/>
              <a:t>(v,w)</a:t>
            </a:r>
            <a:r>
              <a:rPr lang="en-US" altLang="en-US"/>
              <a:t>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Generate marginal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altLang="en-US"/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altLang="en-US" u="sng"/>
          </a:p>
        </p:txBody>
      </p:sp>
      <p:graphicFrame>
        <p:nvGraphicFramePr>
          <p:cNvPr id="15373" name="Object 13">
            <a:extLst>
              <a:ext uri="{FF2B5EF4-FFF2-40B4-BE49-F238E27FC236}">
                <a16:creationId xmlns:a16="http://schemas.microsoft.com/office/drawing/2014/main" id="{E30D0D1F-677C-43D8-9DD0-2DC65BEA2D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962400"/>
          <a:ext cx="4252913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82400" progId="Equation.3">
                  <p:embed/>
                </p:oleObj>
              </mc:Choice>
              <mc:Fallback>
                <p:oleObj name="Equation" r:id="rId2" imgW="1739880" imgH="4824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962400"/>
                        <a:ext cx="4252913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Text Box 14">
            <a:extLst>
              <a:ext uri="{FF2B5EF4-FFF2-40B4-BE49-F238E27FC236}">
                <a16:creationId xmlns:a16="http://schemas.microsoft.com/office/drawing/2014/main" id="{39D4985A-8370-4FBF-8FB5-8CD3AF55E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3340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Example: </a:t>
            </a:r>
            <a:r>
              <a:rPr lang="en-US" altLang="en-US" i="1"/>
              <a:t>Student’s</a:t>
            </a:r>
            <a:r>
              <a:rPr lang="en-US" altLang="en-US"/>
              <a:t> </a:t>
            </a:r>
            <a:r>
              <a:rPr lang="en-US" altLang="en-US" i="1"/>
              <a:t>t</a:t>
            </a:r>
            <a:r>
              <a:rPr lang="en-US" altLang="en-US"/>
              <a:t> RV (p.230)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0CE6049-6620-4CF0-AADA-46AD94F7E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758F6E2-0F04-4A62-933D-10129FDF94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838200"/>
            <a:ext cx="7772400" cy="1143000"/>
          </a:xfrm>
        </p:spPr>
        <p:txBody>
          <a:bodyPr/>
          <a:lstStyle/>
          <a:p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>
                <a:solidFill>
                  <a:srgbClr val="0000FF"/>
                </a:solidFill>
              </a:rPr>
            </a:br>
            <a:endParaRPr lang="en-US" altLang="en-US" sz="3200">
              <a:solidFill>
                <a:srgbClr val="0000FF"/>
              </a:solidFill>
            </a:endParaRP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AEA7E0-5DE7-41EF-80F7-3332723B9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133600"/>
            <a:ext cx="77724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Types of Transformations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A Single Function of </a:t>
            </a:r>
            <a:r>
              <a:rPr lang="en-US" altLang="en-US" sz="2800" i="1"/>
              <a:t>n</a:t>
            </a:r>
            <a:r>
              <a:rPr lang="en-US" altLang="en-US" sz="2800"/>
              <a:t> RV’s</a:t>
            </a:r>
          </a:p>
          <a:p>
            <a:pPr lvl="1">
              <a:spcBef>
                <a:spcPct val="20000"/>
              </a:spcBef>
              <a:buFontTx/>
              <a:buChar char="–"/>
            </a:pPr>
            <a:endParaRPr lang="en-US" altLang="en-US" sz="2800"/>
          </a:p>
          <a:p>
            <a:pPr lvl="1" algn="ctr">
              <a:spcBef>
                <a:spcPct val="20000"/>
              </a:spcBef>
            </a:pPr>
            <a:endParaRPr lang="en-US" altLang="en-US" sz="2800"/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800"/>
              <a:t>Functions of </a:t>
            </a:r>
            <a:r>
              <a:rPr lang="en-US" altLang="en-US" sz="2800" i="1"/>
              <a:t>n</a:t>
            </a:r>
            <a:r>
              <a:rPr lang="en-US" altLang="en-US" sz="2800"/>
              <a:t> RV’s</a:t>
            </a:r>
          </a:p>
          <a:p>
            <a:pPr lvl="1">
              <a:spcBef>
                <a:spcPct val="20000"/>
              </a:spcBef>
            </a:pPr>
            <a:r>
              <a:rPr lang="en-US" altLang="en-US" sz="2800" i="1"/>
              <a:t>           </a:t>
            </a:r>
            <a:endParaRPr lang="en-US" altLang="en-US" sz="2800"/>
          </a:p>
        </p:txBody>
      </p:sp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F281D0D7-E5FD-4D89-9A86-31C20B41EF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3352800"/>
          <a:ext cx="18605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241200" progId="Equation.3">
                  <p:embed/>
                </p:oleObj>
              </mc:Choice>
              <mc:Fallback>
                <p:oleObj name="Equation" r:id="rId2" imgW="6728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52800"/>
                        <a:ext cx="186055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829D7A89-2E65-4B0A-935E-0795A8074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953000"/>
          <a:ext cx="38258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253800" progId="Equation.3">
                  <p:embed/>
                </p:oleObj>
              </mc:Choice>
              <mc:Fallback>
                <p:oleObj name="Equation" r:id="rId4" imgW="138420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382587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58177AA-DEF4-4F22-A187-8E7B61C6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C5EE54C8-D93A-4628-A2F9-E36690B596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838200"/>
            <a:ext cx="7772400" cy="1143000"/>
          </a:xfrm>
        </p:spPr>
        <p:txBody>
          <a:bodyPr/>
          <a:lstStyle/>
          <a:p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>
                <a:solidFill>
                  <a:srgbClr val="0000FF"/>
                </a:solidFill>
              </a:rPr>
            </a:br>
            <a:endParaRPr lang="en-US" altLang="en-US" sz="3200">
              <a:solidFill>
                <a:srgbClr val="0000FF"/>
              </a:solidFill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E42AE2-6A12-4D21-BC22-FB0B388B8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7620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endParaRPr lang="en-US" altLang="en-US" sz="2800"/>
          </a:p>
          <a:p>
            <a:pPr lvl="1" algn="ctr">
              <a:spcBef>
                <a:spcPct val="20000"/>
              </a:spcBef>
            </a:pPr>
            <a:endParaRPr lang="en-US" altLang="en-US" sz="2800"/>
          </a:p>
          <a:p>
            <a:pPr lvl="1">
              <a:spcBef>
                <a:spcPct val="20000"/>
              </a:spcBef>
            </a:pPr>
            <a:r>
              <a:rPr lang="en-US" altLang="en-US" sz="2800"/>
              <a:t>Functions of </a:t>
            </a:r>
            <a:r>
              <a:rPr lang="en-US" altLang="en-US" sz="2800" i="1"/>
              <a:t>n</a:t>
            </a:r>
            <a:r>
              <a:rPr lang="en-US" altLang="en-US" sz="2800"/>
              <a:t> RV’s</a:t>
            </a:r>
          </a:p>
          <a:p>
            <a:pPr lvl="1">
              <a:spcBef>
                <a:spcPct val="20000"/>
              </a:spcBef>
            </a:pPr>
            <a:r>
              <a:rPr lang="en-US" altLang="en-US" sz="2800" i="1"/>
              <a:t>           </a:t>
            </a:r>
            <a:endParaRPr lang="en-US" altLang="en-US" sz="2800"/>
          </a:p>
        </p:txBody>
      </p:sp>
      <p:graphicFrame>
        <p:nvGraphicFramePr>
          <p:cNvPr id="1029" name="Object 5">
            <a:extLst>
              <a:ext uri="{FF2B5EF4-FFF2-40B4-BE49-F238E27FC236}">
                <a16:creationId xmlns:a16="http://schemas.microsoft.com/office/drawing/2014/main" id="{152E96FF-0C0D-40B7-B35C-2C12079B18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4750" y="2438400"/>
          <a:ext cx="4913313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482400" progId="Equation.3">
                  <p:embed/>
                </p:oleObj>
              </mc:Choice>
              <mc:Fallback>
                <p:oleObj name="Equation" r:id="rId2" imgW="177768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2438400"/>
                        <a:ext cx="4913313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Text Box 6">
            <a:extLst>
              <a:ext uri="{FF2B5EF4-FFF2-40B4-BE49-F238E27FC236}">
                <a16:creationId xmlns:a16="http://schemas.microsoft.com/office/drawing/2014/main" id="{D25E2259-8C93-4742-B6DA-1B429AC7D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962400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Assume Invertability</a:t>
            </a:r>
          </a:p>
        </p:txBody>
      </p:sp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51D0F23D-476D-4F1E-B41C-CD23A2CB58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572000"/>
          <a:ext cx="4633913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482400" progId="Equation.3">
                  <p:embed/>
                </p:oleObj>
              </mc:Choice>
              <mc:Fallback>
                <p:oleObj name="Equation" r:id="rId4" imgW="1676160" imgH="482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72000"/>
                        <a:ext cx="4633913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3968FC8-4650-4DB0-BCD0-84AEEBFE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87E6F706-F63E-425D-8C18-82D1871ADE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(cont)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D223418-1A9C-4108-AC6E-4183428AE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810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endParaRPr lang="en-US" altLang="en-US" sz="2800"/>
          </a:p>
          <a:p>
            <a:pPr lvl="1" algn="ctr">
              <a:spcBef>
                <a:spcPct val="20000"/>
              </a:spcBef>
            </a:pPr>
            <a:endParaRPr lang="en-US" altLang="en-US" sz="2800"/>
          </a:p>
          <a:p>
            <a:pPr lvl="1">
              <a:spcBef>
                <a:spcPct val="20000"/>
              </a:spcBef>
            </a:pPr>
            <a:r>
              <a:rPr lang="en-US" altLang="en-US" sz="2800"/>
              <a:t>Transformation Jacobian</a:t>
            </a:r>
          </a:p>
          <a:p>
            <a:pPr lvl="1">
              <a:spcBef>
                <a:spcPct val="20000"/>
              </a:spcBef>
            </a:pPr>
            <a:r>
              <a:rPr lang="en-US" altLang="en-US" sz="2800" i="1"/>
              <a:t>           </a:t>
            </a:r>
            <a:endParaRPr lang="en-US" altLang="en-US" sz="2800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1BB604E5-1CB2-4AA5-9389-58D475C7DE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905000"/>
          <a:ext cx="5370513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1650960" progId="Equation.3">
                  <p:embed/>
                </p:oleObj>
              </mc:Choice>
              <mc:Fallback>
                <p:oleObj name="Equation" r:id="rId2" imgW="1942920" imgH="1650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05000"/>
                        <a:ext cx="5370513" cy="428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Line 7">
            <a:extLst>
              <a:ext uri="{FF2B5EF4-FFF2-40B4-BE49-F238E27FC236}">
                <a16:creationId xmlns:a16="http://schemas.microsoft.com/office/drawing/2014/main" id="{CC17DC27-9865-4972-9C86-1ABAEAABB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09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45E47456-EE3F-4A1B-9216-683C77386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F3E41719-C269-4328-B789-760296D4E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(cont)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B88F0CF3-3C50-4FCD-89EF-40590134FD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828800"/>
          <a:ext cx="7404100" cy="197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761760" progId="Equation.3">
                  <p:embed/>
                </p:oleObj>
              </mc:Choice>
              <mc:Fallback>
                <p:oleObj name="Equation" r:id="rId2" imgW="2679480" imgH="7617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28800"/>
                        <a:ext cx="7404100" cy="197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 Box 4">
            <a:extLst>
              <a:ext uri="{FF2B5EF4-FFF2-40B4-BE49-F238E27FC236}">
                <a16:creationId xmlns:a16="http://schemas.microsoft.com/office/drawing/2014/main" id="{96D349EE-18E1-4BB4-836B-3834C9407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Note:</a:t>
            </a:r>
          </a:p>
        </p:txBody>
      </p:sp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94CC40D1-009D-4658-8361-C493CBB729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4724400"/>
          <a:ext cx="2351088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482400" progId="Equation.3">
                  <p:embed/>
                </p:oleObj>
              </mc:Choice>
              <mc:Fallback>
                <p:oleObj name="Equation" r:id="rId4" imgW="85068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724400"/>
                        <a:ext cx="2351088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3AD56C7-EFCE-4652-9816-3CE7E72A2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064611A4-92F7-4CC0-A4F1-B4DBBA789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(cont)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D655AC66-E7A4-498B-AEB3-CEFE577F84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048000"/>
          <a:ext cx="7718425" cy="144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558720" progId="Equation.3">
                  <p:embed/>
                </p:oleObj>
              </mc:Choice>
              <mc:Fallback>
                <p:oleObj name="Equation" r:id="rId2" imgW="2971800" imgH="5587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0"/>
                        <a:ext cx="7718425" cy="14493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2857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9">
            <a:extLst>
              <a:ext uri="{FF2B5EF4-FFF2-40B4-BE49-F238E27FC236}">
                <a16:creationId xmlns:a16="http://schemas.microsoft.com/office/drawing/2014/main" id="{B8A5D4BE-74C5-41A7-AAE2-701D73022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86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Thus: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03F7E92F-F2D4-41A6-B424-B4A5E5321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9530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One dimensional transformation is a special case.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CD75FDFC-D7EA-4BBF-9754-5B46186F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A04C9B42-4296-47A2-800B-F24F2A676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(Gaussian Example)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5C62BBEF-1A36-4E5E-A5CA-3EED539D0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526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/>
              <a:t>X</a:t>
            </a:r>
            <a:r>
              <a:rPr lang="en-US" altLang="en-US"/>
              <a:t>  and </a:t>
            </a:r>
            <a:r>
              <a:rPr lang="en-US" altLang="en-US" i="1"/>
              <a:t>Y</a:t>
            </a:r>
            <a:r>
              <a:rPr lang="en-US" altLang="en-US"/>
              <a:t> are two i.i.d.  Zero mean Gaussian RV’s:</a:t>
            </a:r>
          </a:p>
        </p:txBody>
      </p:sp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3D1527B2-F1EB-4C9F-BCEF-F17F0DA9F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2362200"/>
          <a:ext cx="2514600" cy="169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736560" progId="Equation.3">
                  <p:embed/>
                </p:oleObj>
              </mc:Choice>
              <mc:Fallback>
                <p:oleObj name="Equation" r:id="rId2" imgW="1028520" imgH="736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2200"/>
                        <a:ext cx="2514600" cy="169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57" name="Group 17">
            <a:extLst>
              <a:ext uri="{FF2B5EF4-FFF2-40B4-BE49-F238E27FC236}">
                <a16:creationId xmlns:a16="http://schemas.microsoft.com/office/drawing/2014/main" id="{DD4AE673-9DE7-4591-8FA5-ECA227D45990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2514600"/>
            <a:ext cx="2514600" cy="2743200"/>
            <a:chOff x="3264" y="1680"/>
            <a:chExt cx="1584" cy="1728"/>
          </a:xfrm>
        </p:grpSpPr>
        <p:sp>
          <p:nvSpPr>
            <p:cNvPr id="10247" name="Line 7">
              <a:extLst>
                <a:ext uri="{FF2B5EF4-FFF2-40B4-BE49-F238E27FC236}">
                  <a16:creationId xmlns:a16="http://schemas.microsoft.com/office/drawing/2014/main" id="{F84AB1A7-A47F-469E-9A20-C9286779BD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68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8" name="Line 8">
              <a:extLst>
                <a:ext uri="{FF2B5EF4-FFF2-40B4-BE49-F238E27FC236}">
                  <a16:creationId xmlns:a16="http://schemas.microsoft.com/office/drawing/2014/main" id="{0941CC6B-7994-489A-A4E1-B51735E01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12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49" name="Text Box 9">
              <a:extLst>
                <a:ext uri="{FF2B5EF4-FFF2-40B4-BE49-F238E27FC236}">
                  <a16:creationId xmlns:a16="http://schemas.microsoft.com/office/drawing/2014/main" id="{6253EECF-A9A6-47BB-A9BE-9277AC264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312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x</a:t>
              </a:r>
            </a:p>
          </p:txBody>
        </p:sp>
        <p:sp>
          <p:nvSpPr>
            <p:cNvPr id="10250" name="Text Box 10">
              <a:extLst>
                <a:ext uri="{FF2B5EF4-FFF2-40B4-BE49-F238E27FC236}">
                  <a16:creationId xmlns:a16="http://schemas.microsoft.com/office/drawing/2014/main" id="{E090DE38-19E1-468B-82EC-561592101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72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y</a:t>
              </a:r>
            </a:p>
          </p:txBody>
        </p:sp>
        <p:sp>
          <p:nvSpPr>
            <p:cNvPr id="10251" name="Line 11">
              <a:extLst>
                <a:ext uri="{FF2B5EF4-FFF2-40B4-BE49-F238E27FC236}">
                  <a16:creationId xmlns:a16="http://schemas.microsoft.com/office/drawing/2014/main" id="{8BED8935-E658-4AE1-B06A-8A47C094AC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1824"/>
              <a:ext cx="864" cy="12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2" name="Text Box 12">
              <a:extLst>
                <a:ext uri="{FF2B5EF4-FFF2-40B4-BE49-F238E27FC236}">
                  <a16:creationId xmlns:a16="http://schemas.microsoft.com/office/drawing/2014/main" id="{42CE15FF-D91F-4D30-BCE9-D01CC5C2D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496"/>
              <a:ext cx="576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v</a:t>
              </a:r>
            </a:p>
          </p:txBody>
        </p:sp>
        <p:sp>
          <p:nvSpPr>
            <p:cNvPr id="10253" name="Freeform 13">
              <a:extLst>
                <a:ext uri="{FF2B5EF4-FFF2-40B4-BE49-F238E27FC236}">
                  <a16:creationId xmlns:a16="http://schemas.microsoft.com/office/drawing/2014/main" id="{B199A094-99DB-4798-9149-4F296CA09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2448"/>
              <a:ext cx="280" cy="672"/>
            </a:xfrm>
            <a:custGeom>
              <a:avLst/>
              <a:gdLst>
                <a:gd name="T0" fmla="*/ 240 w 280"/>
                <a:gd name="T1" fmla="*/ 672 h 672"/>
                <a:gd name="T2" fmla="*/ 240 w 280"/>
                <a:gd name="T3" fmla="*/ 240 h 672"/>
                <a:gd name="T4" fmla="*/ 0 w 280"/>
                <a:gd name="T5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0" h="672">
                  <a:moveTo>
                    <a:pt x="240" y="672"/>
                  </a:moveTo>
                  <a:cubicBezTo>
                    <a:pt x="260" y="512"/>
                    <a:pt x="280" y="352"/>
                    <a:pt x="240" y="240"/>
                  </a:cubicBezTo>
                  <a:cubicBezTo>
                    <a:pt x="200" y="128"/>
                    <a:pt x="100" y="6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4" name="Text Box 14">
              <a:extLst>
                <a:ext uri="{FF2B5EF4-FFF2-40B4-BE49-F238E27FC236}">
                  <a16:creationId xmlns:a16="http://schemas.microsoft.com/office/drawing/2014/main" id="{5A06FA37-5AF7-4663-92F9-E72F48D0D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640"/>
              <a:ext cx="576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i="1"/>
                <a:t> w</a:t>
              </a:r>
            </a:p>
          </p:txBody>
        </p:sp>
        <p:sp>
          <p:nvSpPr>
            <p:cNvPr id="10255" name="Line 15">
              <a:extLst>
                <a:ext uri="{FF2B5EF4-FFF2-40B4-BE49-F238E27FC236}">
                  <a16:creationId xmlns:a16="http://schemas.microsoft.com/office/drawing/2014/main" id="{2831987E-01A8-4100-A6DC-81C76F183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1872"/>
              <a:ext cx="0" cy="124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256" name="Line 16">
              <a:extLst>
                <a:ext uri="{FF2B5EF4-FFF2-40B4-BE49-F238E27FC236}">
                  <a16:creationId xmlns:a16="http://schemas.microsoft.com/office/drawing/2014/main" id="{64A77E28-E813-4ABD-A1AE-336B21DC5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824"/>
              <a:ext cx="864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260" name="Group 20">
            <a:extLst>
              <a:ext uri="{FF2B5EF4-FFF2-40B4-BE49-F238E27FC236}">
                <a16:creationId xmlns:a16="http://schemas.microsoft.com/office/drawing/2014/main" id="{BE4B64DA-B3B9-4694-9833-BA6ADEABC1D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114800"/>
            <a:ext cx="2876550" cy="1600200"/>
            <a:chOff x="960" y="2592"/>
            <a:chExt cx="1812" cy="1008"/>
          </a:xfrm>
        </p:grpSpPr>
        <p:graphicFrame>
          <p:nvGraphicFramePr>
            <p:cNvPr id="10258" name="Object 18">
              <a:extLst>
                <a:ext uri="{FF2B5EF4-FFF2-40B4-BE49-F238E27FC236}">
                  <a16:creationId xmlns:a16="http://schemas.microsoft.com/office/drawing/2014/main" id="{F1A3CED3-750F-48E1-BFB3-5A283D75BD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4" y="2976"/>
            <a:ext cx="1428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27000" imgH="431640" progId="Equation.3">
                    <p:embed/>
                  </p:oleObj>
                </mc:Choice>
                <mc:Fallback>
                  <p:oleObj name="Equation" r:id="rId4" imgW="927000" imgH="43164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976"/>
                          <a:ext cx="1428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9" name="Text Box 19">
              <a:extLst>
                <a:ext uri="{FF2B5EF4-FFF2-40B4-BE49-F238E27FC236}">
                  <a16:creationId xmlns:a16="http://schemas.microsoft.com/office/drawing/2014/main" id="{65591611-F502-4EB2-AA58-F4B5690A1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592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Inversions: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F438355-8B03-4941-9D11-E0BF88374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F3F9ACE-CBC2-4660-8D50-D01A2D02F8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(Gaussian Example)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5FEFA438-28B6-4175-A096-989F0C349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526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Jacobian</a:t>
            </a:r>
          </a:p>
        </p:txBody>
      </p:sp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ECA522DF-1C3D-49E8-B7E5-774699961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0" y="2209800"/>
          <a:ext cx="6581775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1015920" progId="Equation.3">
                  <p:embed/>
                </p:oleObj>
              </mc:Choice>
              <mc:Fallback>
                <p:oleObj name="Equation" r:id="rId2" imgW="2692080" imgH="1015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209800"/>
                        <a:ext cx="6581775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Line 19">
            <a:extLst>
              <a:ext uri="{FF2B5EF4-FFF2-40B4-BE49-F238E27FC236}">
                <a16:creationId xmlns:a16="http://schemas.microsoft.com/office/drawing/2014/main" id="{3398F2A8-04CB-4A7A-B786-7BAB16D26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124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1285" name="Group 21">
            <a:extLst>
              <a:ext uri="{FF2B5EF4-FFF2-40B4-BE49-F238E27FC236}">
                <a16:creationId xmlns:a16="http://schemas.microsoft.com/office/drawing/2014/main" id="{4020C192-B60B-4819-8E30-7042F37727C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4191000"/>
            <a:ext cx="4375150" cy="1601788"/>
            <a:chOff x="912" y="2640"/>
            <a:chExt cx="2756" cy="1009"/>
          </a:xfrm>
        </p:grpSpPr>
        <p:sp>
          <p:nvSpPr>
            <p:cNvPr id="11282" name="Text Box 18">
              <a:extLst>
                <a:ext uri="{FF2B5EF4-FFF2-40B4-BE49-F238E27FC236}">
                  <a16:creationId xmlns:a16="http://schemas.microsoft.com/office/drawing/2014/main" id="{B5989880-66BE-4840-A1DD-A4EB1E0F93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640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Then:</a:t>
              </a:r>
            </a:p>
          </p:txBody>
        </p:sp>
        <p:graphicFrame>
          <p:nvGraphicFramePr>
            <p:cNvPr id="11284" name="Object 20">
              <a:extLst>
                <a:ext uri="{FF2B5EF4-FFF2-40B4-BE49-F238E27FC236}">
                  <a16:creationId xmlns:a16="http://schemas.microsoft.com/office/drawing/2014/main" id="{E0C70A7B-FEF8-4A30-97F1-790B1878D42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64" y="3024"/>
            <a:ext cx="1604" cy="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041120" imgH="431640" progId="Equation.3">
                    <p:embed/>
                  </p:oleObj>
                </mc:Choice>
                <mc:Fallback>
                  <p:oleObj name="Equation" r:id="rId4" imgW="1041120" imgH="43164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3024"/>
                          <a:ext cx="1604" cy="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87" name="Line 23">
            <a:extLst>
              <a:ext uri="{FF2B5EF4-FFF2-40B4-BE49-F238E27FC236}">
                <a16:creationId xmlns:a16="http://schemas.microsoft.com/office/drawing/2014/main" id="{AA50E9FA-B098-4F0F-B645-D8FC871B99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29FF90A-EF0D-4D72-98E1-6A2808CAB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copyright Robert J. Marks II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706AF054-820A-4E20-938F-40B661EE6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533400"/>
            <a:ext cx="7772400" cy="1143000"/>
          </a:xfrm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FF"/>
                </a:solidFill>
              </a:rPr>
              <a:t>Functions of Several Random Variables</a:t>
            </a:r>
            <a:br>
              <a:rPr lang="en-US" altLang="en-US" sz="3200" b="1">
                <a:solidFill>
                  <a:srgbClr val="0000FF"/>
                </a:solidFill>
              </a:rPr>
            </a:br>
            <a:r>
              <a:rPr lang="en-US" altLang="en-US" sz="1800" b="1">
                <a:solidFill>
                  <a:srgbClr val="0000FF"/>
                </a:solidFill>
              </a:rPr>
              <a:t>(Gaussian Example)</a:t>
            </a:r>
            <a:br>
              <a:rPr lang="en-US" altLang="en-US" sz="1800">
                <a:solidFill>
                  <a:srgbClr val="0000FF"/>
                </a:solidFill>
              </a:rPr>
            </a:b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E471477-BC23-40F7-AAFC-74AD3AE0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2954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Jacobian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E9EE6AC3-D925-423F-8E62-D22A4EDD9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828800"/>
          <a:ext cx="57435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228600" progId="Equation.3">
                  <p:embed/>
                </p:oleObj>
              </mc:Choice>
              <mc:Fallback>
                <p:oleObj name="Equation" r:id="rId2" imgW="23493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574357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01" name="Group 13">
            <a:extLst>
              <a:ext uri="{FF2B5EF4-FFF2-40B4-BE49-F238E27FC236}">
                <a16:creationId xmlns:a16="http://schemas.microsoft.com/office/drawing/2014/main" id="{01CFBF62-991A-450A-BE9D-6EA08D0D5134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362200"/>
            <a:ext cx="5705475" cy="1284288"/>
            <a:chOff x="912" y="1680"/>
            <a:chExt cx="3594" cy="809"/>
          </a:xfrm>
        </p:grpSpPr>
        <p:graphicFrame>
          <p:nvGraphicFramePr>
            <p:cNvPr id="12297" name="Object 9">
              <a:extLst>
                <a:ext uri="{FF2B5EF4-FFF2-40B4-BE49-F238E27FC236}">
                  <a16:creationId xmlns:a16="http://schemas.microsoft.com/office/drawing/2014/main" id="{3BD78071-C3AE-4479-BC74-3B70E57D2A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28" y="1680"/>
            <a:ext cx="2778" cy="8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803240" imgH="558720" progId="Equation.3">
                    <p:embed/>
                  </p:oleObj>
                </mc:Choice>
                <mc:Fallback>
                  <p:oleObj name="Equation" r:id="rId4" imgW="1803240" imgH="55872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1680"/>
                          <a:ext cx="2778" cy="8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9" name="Text Box 11">
              <a:extLst>
                <a:ext uri="{FF2B5EF4-FFF2-40B4-BE49-F238E27FC236}">
                  <a16:creationId xmlns:a16="http://schemas.microsoft.com/office/drawing/2014/main" id="{0CF8C58F-D928-4A0C-ABA2-CCC7D860F1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728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Where</a:t>
              </a:r>
            </a:p>
          </p:txBody>
        </p:sp>
      </p:grpSp>
      <p:grpSp>
        <p:nvGrpSpPr>
          <p:cNvPr id="12302" name="Group 14">
            <a:extLst>
              <a:ext uri="{FF2B5EF4-FFF2-40B4-BE49-F238E27FC236}">
                <a16:creationId xmlns:a16="http://schemas.microsoft.com/office/drawing/2014/main" id="{D61F0CAE-FA6F-4B61-B978-4115FF3CAF47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581400"/>
            <a:ext cx="7153275" cy="2644775"/>
            <a:chOff x="960" y="2544"/>
            <a:chExt cx="4506" cy="1666"/>
          </a:xfrm>
        </p:grpSpPr>
        <p:graphicFrame>
          <p:nvGraphicFramePr>
            <p:cNvPr id="12298" name="Object 10">
              <a:extLst>
                <a:ext uri="{FF2B5EF4-FFF2-40B4-BE49-F238E27FC236}">
                  <a16:creationId xmlns:a16="http://schemas.microsoft.com/office/drawing/2014/main" id="{9C263788-C456-4D6D-A995-A989323B588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2592"/>
            <a:ext cx="4362" cy="16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831760" imgH="1117440" progId="Equation.3">
                    <p:embed/>
                  </p:oleObj>
                </mc:Choice>
                <mc:Fallback>
                  <p:oleObj name="Equation" r:id="rId6" imgW="2831760" imgH="111744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592"/>
                          <a:ext cx="4362" cy="16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0" name="Text Box 12">
              <a:extLst>
                <a:ext uri="{FF2B5EF4-FFF2-40B4-BE49-F238E27FC236}">
                  <a16:creationId xmlns:a16="http://schemas.microsoft.com/office/drawing/2014/main" id="{5C7A405E-A57F-4C73-833A-E181A1575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544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Thus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17940</TotalTime>
  <Words>293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Wingdings</vt:lpstr>
      <vt:lpstr>Dad`s Tie</vt:lpstr>
      <vt:lpstr>Microsoft Equation 3.0</vt:lpstr>
      <vt:lpstr>EE 5435 Multiple Random Variables (cont) </vt:lpstr>
      <vt:lpstr>Functions of Several Random Variables </vt:lpstr>
      <vt:lpstr>Functions of Several Random Variables </vt:lpstr>
      <vt:lpstr>Functions of Several Random Variables (cont) </vt:lpstr>
      <vt:lpstr>PowerPoint Presentation</vt:lpstr>
      <vt:lpstr>Functions of Several Random Variables (cont) </vt:lpstr>
      <vt:lpstr>Functions of Several Random Variables (Gaussian Example) </vt:lpstr>
      <vt:lpstr>Functions of Several Random Variables (Gaussian Example) </vt:lpstr>
      <vt:lpstr>Functions of Several Random Variables (Gaussian Example) </vt:lpstr>
      <vt:lpstr>Functions of Several Random Variables (Gaussian Example) </vt:lpstr>
      <vt:lpstr>Functions of Several Random Variables (Auxiliary Function Example) 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 Multiple Random Variables (cont)</dc:title>
  <dc:creator>marks</dc:creator>
  <cp:lastModifiedBy>Marks, Robert</cp:lastModifiedBy>
  <cp:revision>19</cp:revision>
  <dcterms:created xsi:type="dcterms:W3CDTF">2001-07-12T05:31:35Z</dcterms:created>
  <dcterms:modified xsi:type="dcterms:W3CDTF">2021-09-28T21:51:39Z</dcterms:modified>
</cp:coreProperties>
</file>