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58" r:id="rId3"/>
    <p:sldId id="263" r:id="rId4"/>
    <p:sldId id="264" r:id="rId5"/>
    <p:sldId id="265" r:id="rId6"/>
    <p:sldId id="270" r:id="rId7"/>
    <p:sldId id="271" r:id="rId8"/>
    <p:sldId id="272" r:id="rId9"/>
    <p:sldId id="273" r:id="rId10"/>
    <p:sldId id="288" r:id="rId11"/>
    <p:sldId id="289" r:id="rId12"/>
    <p:sldId id="262" r:id="rId13"/>
    <p:sldId id="276" r:id="rId14"/>
    <p:sldId id="267" r:id="rId15"/>
    <p:sldId id="268" r:id="rId16"/>
    <p:sldId id="269" r:id="rId17"/>
    <p:sldId id="274" r:id="rId18"/>
    <p:sldId id="275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90" r:id="rId31"/>
    <p:sldId id="291" r:id="rId32"/>
    <p:sldId id="293" r:id="rId33"/>
    <p:sldId id="292" r:id="rId34"/>
    <p:sldId id="294" r:id="rId35"/>
    <p:sldId id="297" r:id="rId36"/>
    <p:sldId id="298" r:id="rId37"/>
    <p:sldId id="299" r:id="rId38"/>
    <p:sldId id="295" r:id="rId39"/>
    <p:sldId id="302" r:id="rId40"/>
    <p:sldId id="300" r:id="rId41"/>
    <p:sldId id="301" r:id="rId4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3" d="100"/>
          <a:sy n="63" d="100"/>
        </p:scale>
        <p:origin x="78" y="6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>
            <a:extLst>
              <a:ext uri="{FF2B5EF4-FFF2-40B4-BE49-F238E27FC236}">
                <a16:creationId xmlns:a16="http://schemas.microsoft.com/office/drawing/2014/main" id="{BE84EF59-20FB-49CF-8B71-2143476D608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pic>
        <p:nvPicPr>
          <p:cNvPr id="5" name="Picture 3" descr="A:\minispir.GIF">
            <a:extLst>
              <a:ext uri="{FF2B5EF4-FFF2-40B4-BE49-F238E27FC236}">
                <a16:creationId xmlns:a16="http://schemas.microsoft.com/office/drawing/2014/main" id="{ABEEA5FE-B9B4-4FD6-A887-F9AA2BCA4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 descr="Canvas">
            <a:extLst>
              <a:ext uri="{FF2B5EF4-FFF2-40B4-BE49-F238E27FC236}">
                <a16:creationId xmlns:a16="http://schemas.microsoft.com/office/drawing/2014/main" id="{A89BB2A9-CFF0-4A5A-A1B0-1D0C12B672A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pic>
        <p:nvPicPr>
          <p:cNvPr id="7" name="Picture 5" descr="A:\minispir.GIF">
            <a:extLst>
              <a:ext uri="{FF2B5EF4-FFF2-40B4-BE49-F238E27FC236}">
                <a16:creationId xmlns:a16="http://schemas.microsoft.com/office/drawing/2014/main" id="{126C9E91-2A38-42D4-BD5E-00CCFAD858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C4E8CC7E-E462-4E5F-88C2-63319245512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98A7FB49-D0EB-4B60-98AE-150DAA183E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47224F12-E20F-4411-BF9B-ED08687F39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E13D3BD-B822-448B-9982-1357FB0D3C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8806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09E15432-16E0-4A97-B6CF-D0C393D17F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72F0902-9602-4E75-BC8A-3E0A8A9BEB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22AC6BEF-0C77-4E67-B127-A95CF82D82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EF0D82-C16D-499C-850D-A656571322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069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55978017-7981-46B5-9191-CD5696C79A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511DD22F-15CB-4C89-ADCF-736F540655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699C440F-C03F-4D67-8E0A-641E6ECF02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E9CA88-385E-4851-BB0F-F0FAE4DB20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2833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D69ADCB5-A5AE-49B6-A871-8C251A8BD0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74034533-5EEA-4786-B9AC-2DF3EA661C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09F756-75F6-4E3D-A3F7-32965E002F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A41724-2931-4540-92F7-EB89D33A38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1286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4C04C39E-FADB-4688-8299-39CC7C4D96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65B5B8A3-338A-45D3-A96B-488FF48871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83350CD0-E23D-4AB4-A1C3-31D82C8776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3EE097-2F96-4400-99D3-0E05D8285D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308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962B0446-ADDE-4C1D-A06A-AFA38598F1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C2506B13-C223-445E-98C9-91F4B1EA12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1008E50B-1C2A-4045-8EB7-A86D84BB60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7DAAB5-C3C6-4B28-8E07-BEBEFAC3C8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131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EA7A4E99-BCDD-4222-9F58-718C49D73C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B92845BE-D22D-4718-87F5-3C914F1E90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7DADE0D5-2AB9-4DB6-807A-6D4F8017BA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9455C-CFBE-4E37-96B2-8CA38830F1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5675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16F2F5A8-FD06-4712-8D30-43D9B9A1F0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FA4A0C52-9F7D-406F-A302-A50F719306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B580CC96-5CF2-4755-AD5E-22B454511C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D8EFD2-5CAC-4C24-B9BE-3F1AF5DAB4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766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BD7B6A79-0A50-4527-9846-A7AE360C31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8DBF04B8-5F67-4E64-9256-D44997B366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694E8C75-2EB2-4268-B27F-1800404FAF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0BA98B-2A5A-4B7B-A850-EBB81334BF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1257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959793B2-1EB4-4807-888F-2A310FF320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8DBF3430-9B3A-49C6-A3B8-94F0ADD466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1E79DD2D-26DE-454B-AFC9-A4C5B2C930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C03020-4911-4536-922A-F8EB252BA7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695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E15147BA-CF13-4493-97F8-6FBABADF98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0699DE4-B09C-49D0-9D97-BECD285526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2DB1BDDA-4557-4E54-B613-200CCB7047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A46006-D363-4377-8300-88EC0ADE72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5398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9FA1D9C-50B1-4FBD-9398-EB6CDA59AF6C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/>
          </a:p>
        </p:txBody>
      </p:sp>
      <p:sp>
        <p:nvSpPr>
          <p:cNvPr id="1027" name="Line 3">
            <a:extLst>
              <a:ext uri="{FF2B5EF4-FFF2-40B4-BE49-F238E27FC236}">
                <a16:creationId xmlns:a16="http://schemas.microsoft.com/office/drawing/2014/main" id="{9D686E01-6673-495E-AC62-14D165E6E7F4}"/>
              </a:ext>
            </a:extLst>
          </p:cNvPr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28" name="Picture 4" descr="A:\minispir.GIF">
            <a:extLst>
              <a:ext uri="{FF2B5EF4-FFF2-40B4-BE49-F238E27FC236}">
                <a16:creationId xmlns:a16="http://schemas.microsoft.com/office/drawing/2014/main" id="{1309BD37-B19A-4481-9DF3-F8FDB5C60A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A:\minispir.GIF">
            <a:extLst>
              <a:ext uri="{FF2B5EF4-FFF2-40B4-BE49-F238E27FC236}">
                <a16:creationId xmlns:a16="http://schemas.microsoft.com/office/drawing/2014/main" id="{3BFF3E58-602A-4546-B741-194CAA8B33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>
            <a:extLst>
              <a:ext uri="{FF2B5EF4-FFF2-40B4-BE49-F238E27FC236}">
                <a16:creationId xmlns:a16="http://schemas.microsoft.com/office/drawing/2014/main" id="{2D6294D7-FEF7-41EE-8B70-52B4872B84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8C530048-0AE9-46A9-8A2C-86DF283071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200" name="Rectangle 8">
            <a:extLst>
              <a:ext uri="{FF2B5EF4-FFF2-40B4-BE49-F238E27FC236}">
                <a16:creationId xmlns:a16="http://schemas.microsoft.com/office/drawing/2014/main" id="{C9EAADA3-8243-43DA-A990-4DCDBBD7F4C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201" name="Rectangle 9">
            <a:extLst>
              <a:ext uri="{FF2B5EF4-FFF2-40B4-BE49-F238E27FC236}">
                <a16:creationId xmlns:a16="http://schemas.microsoft.com/office/drawing/2014/main" id="{E1D93D43-0082-4AC9-80C7-EDF2F3C8C8A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202" name="Rectangle 10">
            <a:extLst>
              <a:ext uri="{FF2B5EF4-FFF2-40B4-BE49-F238E27FC236}">
                <a16:creationId xmlns:a16="http://schemas.microsoft.com/office/drawing/2014/main" id="{2BF2298E-FF87-42C4-86AB-2DCFCC0BAE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10FA6CC-57C0-4867-B231-4EC88D70B51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9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41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image" Target="../media/image35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1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image" Target="../media/image35.wmf"/><Relationship Id="rId7" Type="http://schemas.openxmlformats.org/officeDocument/2006/relationships/image" Target="../media/image42.wmf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45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44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wmf"/><Relationship Id="rId4" Type="http://schemas.openxmlformats.org/officeDocument/2006/relationships/oleObject" Target="../embeddings/oleObject53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7" Type="http://schemas.openxmlformats.org/officeDocument/2006/relationships/image" Target="../media/image49.wmf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55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image" Target="../media/image46.wmf"/><Relationship Id="rId7" Type="http://schemas.openxmlformats.org/officeDocument/2006/relationships/image" Target="../media/image51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9.bin"/><Relationship Id="rId5" Type="http://schemas.openxmlformats.org/officeDocument/2006/relationships/image" Target="../media/image50.wmf"/><Relationship Id="rId4" Type="http://schemas.openxmlformats.org/officeDocument/2006/relationships/oleObject" Target="../embeddings/oleObject58.bin"/><Relationship Id="rId9" Type="http://schemas.openxmlformats.org/officeDocument/2006/relationships/image" Target="../media/image52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46.wmf"/><Relationship Id="rId7" Type="http://schemas.openxmlformats.org/officeDocument/2006/relationships/image" Target="../media/image54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53.wmf"/><Relationship Id="rId4" Type="http://schemas.openxmlformats.org/officeDocument/2006/relationships/oleObject" Target="../embeddings/oleObject62.bin"/><Relationship Id="rId9" Type="http://schemas.openxmlformats.org/officeDocument/2006/relationships/image" Target="../media/image55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7" Type="http://schemas.openxmlformats.org/officeDocument/2006/relationships/image" Target="../media/image58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6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63.wmf"/><Relationship Id="rId3" Type="http://schemas.openxmlformats.org/officeDocument/2006/relationships/image" Target="../media/image59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73.bin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45.wmf"/><Relationship Id="rId5" Type="http://schemas.openxmlformats.org/officeDocument/2006/relationships/image" Target="../media/image60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62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7.wmf"/><Relationship Id="rId4" Type="http://schemas.openxmlformats.org/officeDocument/2006/relationships/oleObject" Target="../embeddings/oleObject77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2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69.wmf"/><Relationship Id="rId4" Type="http://schemas.openxmlformats.org/officeDocument/2006/relationships/oleObject" Target="../embeddings/oleObject79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oleObject" Target="../embeddings/oleObject8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3.wmf"/><Relationship Id="rId4" Type="http://schemas.openxmlformats.org/officeDocument/2006/relationships/oleObject" Target="../embeddings/oleObject83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5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7" Type="http://schemas.openxmlformats.org/officeDocument/2006/relationships/image" Target="../media/image78.wmf"/><Relationship Id="rId2" Type="http://schemas.openxmlformats.org/officeDocument/2006/relationships/oleObject" Target="../embeddings/oleObject8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7.bin"/><Relationship Id="rId5" Type="http://schemas.openxmlformats.org/officeDocument/2006/relationships/image" Target="../media/image77.wmf"/><Relationship Id="rId4" Type="http://schemas.openxmlformats.org/officeDocument/2006/relationships/oleObject" Target="../embeddings/oleObject86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oleObject" Target="../embeddings/oleObject88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01537C8-0A50-4B09-8B94-C6EB0A8A9E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0963" y="381000"/>
            <a:ext cx="7793037" cy="762000"/>
          </a:xfrm>
          <a:noFill/>
        </p:spPr>
        <p:txBody>
          <a:bodyPr anchor="b"/>
          <a:lstStyle/>
          <a:p>
            <a:pPr eaLnBrk="1" hangingPunct="1"/>
            <a:r>
              <a:rPr lang="en-US" altLang="en-US"/>
              <a:t>EE  5345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0DC330A-0CC4-4A90-85C4-2AC536B631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143000"/>
            <a:ext cx="8534400" cy="8382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Multiple Random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Cdf’s and pdf’s, Marginals, Independence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Functions of Several RV’s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Multidimensional Expectation: Correlation &amp; Covariance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Multivariate Gaussian RV’s.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/>
          </a:p>
        </p:txBody>
      </p:sp>
      <p:pic>
        <p:nvPicPr>
          <p:cNvPr id="3076" name="Picture 8">
            <a:extLst>
              <a:ext uri="{FF2B5EF4-FFF2-40B4-BE49-F238E27FC236}">
                <a16:creationId xmlns:a16="http://schemas.microsoft.com/office/drawing/2014/main" id="{A2EFE961-D841-4C5C-B3E9-88908C79C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124200"/>
            <a:ext cx="6488113" cy="311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E6D4E2F-3B58-445D-91F6-4CB134A88D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Random Variable Sum </a:t>
            </a:r>
            <a:r>
              <a:rPr lang="en-US" altLang="en-US" sz="1800"/>
              <a:t>(cont)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3CBC1BB-4491-410C-8D56-7438A4526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z="2400"/>
              <a:t>If {</a:t>
            </a:r>
            <a:r>
              <a:rPr lang="en-US" altLang="en-US" sz="2400" i="1"/>
              <a:t>X</a:t>
            </a:r>
            <a:r>
              <a:rPr lang="en-US" altLang="en-US" sz="2400" i="1" baseline="-25000"/>
              <a:t>k</a:t>
            </a:r>
            <a:r>
              <a:rPr lang="en-US" altLang="en-US" sz="2400" i="1"/>
              <a:t> | </a:t>
            </a:r>
            <a:r>
              <a:rPr lang="en-US" altLang="en-US" sz="2400"/>
              <a:t>1</a:t>
            </a:r>
            <a:r>
              <a:rPr lang="en-US" altLang="en-US" sz="2400" i="1"/>
              <a:t> </a:t>
            </a:r>
            <a:r>
              <a:rPr lang="en-US" altLang="en-US" sz="2400" i="1">
                <a:sym typeface="Symbol" panose="05050102010706020507" pitchFamily="18" charset="2"/>
              </a:rPr>
              <a:t> k  n </a:t>
            </a:r>
            <a:r>
              <a:rPr lang="en-US" altLang="en-US" sz="2400"/>
              <a:t>} are </a:t>
            </a:r>
            <a:r>
              <a:rPr lang="en-US" altLang="en-US" sz="2400" i="1"/>
              <a:t>i.i.d.</a:t>
            </a:r>
            <a:r>
              <a:rPr lang="en-US" altLang="en-US" sz="2400"/>
              <a:t> (independent and identically distributed), and</a:t>
            </a:r>
            <a:endParaRPr lang="en-US" altLang="en-US"/>
          </a:p>
          <a:p>
            <a:pPr eaLnBrk="1" hangingPunct="1">
              <a:buFontTx/>
              <a:buNone/>
            </a:pPr>
            <a:endParaRPr lang="en-US" altLang="en-US" sz="1800"/>
          </a:p>
        </p:txBody>
      </p:sp>
      <p:graphicFrame>
        <p:nvGraphicFramePr>
          <p:cNvPr id="35847" name="Object 7">
            <a:extLst>
              <a:ext uri="{FF2B5EF4-FFF2-40B4-BE49-F238E27FC236}">
                <a16:creationId xmlns:a16="http://schemas.microsoft.com/office/drawing/2014/main" id="{16C60000-B8A4-4687-92EB-8B2CF40023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2514600"/>
          <a:ext cx="2209800" cy="140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08" imgH="457002" progId="Equation.3">
                  <p:embed/>
                </p:oleObj>
              </mc:Choice>
              <mc:Fallback>
                <p:oleObj name="Equation" r:id="rId2" imgW="672808" imgH="45700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514600"/>
                        <a:ext cx="2209800" cy="1408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8" name="Text Box 8">
            <a:extLst>
              <a:ext uri="{FF2B5EF4-FFF2-40B4-BE49-F238E27FC236}">
                <a16:creationId xmlns:a16="http://schemas.microsoft.com/office/drawing/2014/main" id="{30E356F4-B9F4-4B60-AD17-AE9E7C368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9624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Then…</a:t>
            </a:r>
          </a:p>
        </p:txBody>
      </p:sp>
      <p:graphicFrame>
        <p:nvGraphicFramePr>
          <p:cNvPr id="35849" name="Object 9">
            <a:extLst>
              <a:ext uri="{FF2B5EF4-FFF2-40B4-BE49-F238E27FC236}">
                <a16:creationId xmlns:a16="http://schemas.microsoft.com/office/drawing/2014/main" id="{8FBFE03C-5782-4940-89A3-DE97038B91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4572000"/>
          <a:ext cx="3668713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600" imgH="279400" progId="Equation.3">
                  <p:embed/>
                </p:oleObj>
              </mc:Choice>
              <mc:Fallback>
                <p:oleObj name="Equation" r:id="rId4" imgW="1117600" imgH="279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572000"/>
                        <a:ext cx="3668713" cy="86042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E152B5A-3E2C-408B-9E83-E964FE954E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>
                <a:solidFill>
                  <a:srgbClr val="0000FF"/>
                </a:solidFill>
              </a:rPr>
              <a:t>Random Variable Sum </a:t>
            </a:r>
            <a:r>
              <a:rPr lang="en-US" altLang="en-US" sz="1800">
                <a:solidFill>
                  <a:srgbClr val="0000FF"/>
                </a:solidFill>
              </a:rPr>
              <a:t>(cont</a:t>
            </a:r>
            <a:r>
              <a:rPr lang="en-US" altLang="en-US" sz="1800"/>
              <a:t>)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3ABF02EA-7858-43F7-9F04-7607E8B634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752600"/>
            <a:ext cx="7772400" cy="83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If {</a:t>
            </a:r>
            <a:r>
              <a:rPr lang="en-US" altLang="en-US" sz="2400" i="1"/>
              <a:t>X</a:t>
            </a:r>
            <a:r>
              <a:rPr lang="en-US" altLang="en-US" sz="2400" i="1" baseline="-25000"/>
              <a:t>k</a:t>
            </a:r>
            <a:r>
              <a:rPr lang="en-US" altLang="en-US" sz="2400" i="1"/>
              <a:t> | </a:t>
            </a:r>
            <a:r>
              <a:rPr lang="en-US" altLang="en-US" sz="2400"/>
              <a:t>1</a:t>
            </a:r>
            <a:r>
              <a:rPr lang="en-US" altLang="en-US" sz="2400" i="1"/>
              <a:t> </a:t>
            </a:r>
            <a:r>
              <a:rPr lang="en-US" altLang="en-US" sz="2400" i="1">
                <a:sym typeface="Symbol" panose="05050102010706020507" pitchFamily="18" charset="2"/>
              </a:rPr>
              <a:t> k  n </a:t>
            </a:r>
            <a:r>
              <a:rPr lang="en-US" altLang="en-US" sz="2400"/>
              <a:t>} are </a:t>
            </a:r>
            <a:r>
              <a:rPr lang="en-US" altLang="en-US" sz="2400" i="1"/>
              <a:t>i.i.d.</a:t>
            </a:r>
            <a:r>
              <a:rPr lang="en-US" altLang="en-US" sz="2400"/>
              <a:t> and</a:t>
            </a:r>
            <a:endParaRPr lang="en-US" altLang="en-US" sz="1800"/>
          </a:p>
        </p:txBody>
      </p:sp>
      <p:graphicFrame>
        <p:nvGraphicFramePr>
          <p:cNvPr id="13316" name="Object 5">
            <a:extLst>
              <a:ext uri="{FF2B5EF4-FFF2-40B4-BE49-F238E27FC236}">
                <a16:creationId xmlns:a16="http://schemas.microsoft.com/office/drawing/2014/main" id="{A6157483-037B-4035-A8E4-DB58945BA6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1600" y="1447800"/>
          <a:ext cx="17526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08" imgH="457002" progId="Equation.3">
                  <p:embed/>
                </p:oleObj>
              </mc:Choice>
              <mc:Fallback>
                <p:oleObj name="Equation" r:id="rId2" imgW="672808" imgH="45700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447800"/>
                        <a:ext cx="17526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0" name="Text Box 6">
            <a:extLst>
              <a:ext uri="{FF2B5EF4-FFF2-40B4-BE49-F238E27FC236}">
                <a16:creationId xmlns:a16="http://schemas.microsoft.com/office/drawing/2014/main" id="{9BF2EC3B-EEED-44CE-A1BB-F7B540BB9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286000"/>
            <a:ext cx="7239000" cy="465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</a:rPr>
              <a:t>Then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S</a:t>
            </a:r>
            <a:r>
              <a:rPr lang="en-US" altLang="en-US" sz="2400">
                <a:solidFill>
                  <a:srgbClr val="0000FF"/>
                </a:solidFill>
              </a:rPr>
              <a:t> is Gaussian if the </a:t>
            </a:r>
            <a:r>
              <a:rPr lang="en-US" altLang="en-US" sz="2400" i="1">
                <a:solidFill>
                  <a:srgbClr val="0000FF"/>
                </a:solidFill>
              </a:rPr>
              <a:t>X</a:t>
            </a:r>
            <a:r>
              <a:rPr lang="en-US" altLang="en-US" sz="2400" i="1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’s are Gaussian.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S</a:t>
            </a:r>
            <a:r>
              <a:rPr lang="en-US" altLang="en-US" sz="2400">
                <a:solidFill>
                  <a:srgbClr val="0000FF"/>
                </a:solidFill>
              </a:rPr>
              <a:t> is Poisson if the </a:t>
            </a:r>
            <a:r>
              <a:rPr lang="en-US" altLang="en-US" sz="2400" i="1">
                <a:solidFill>
                  <a:srgbClr val="0000FF"/>
                </a:solidFill>
              </a:rPr>
              <a:t>X</a:t>
            </a:r>
            <a:r>
              <a:rPr lang="en-US" altLang="en-US" sz="2400" i="1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’s are Poisson.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S</a:t>
            </a:r>
            <a:r>
              <a:rPr lang="en-US" altLang="en-US" sz="2400">
                <a:solidFill>
                  <a:srgbClr val="0000FF"/>
                </a:solidFill>
              </a:rPr>
              <a:t> is Binomial if the </a:t>
            </a:r>
            <a:r>
              <a:rPr lang="en-US" altLang="en-US" sz="2400" i="1">
                <a:solidFill>
                  <a:srgbClr val="0000FF"/>
                </a:solidFill>
              </a:rPr>
              <a:t>X</a:t>
            </a:r>
            <a:r>
              <a:rPr lang="en-US" altLang="en-US" sz="2400" i="1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’s are Binomial.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S</a:t>
            </a:r>
            <a:r>
              <a:rPr lang="en-US" altLang="en-US" sz="2400">
                <a:solidFill>
                  <a:srgbClr val="0000FF"/>
                </a:solidFill>
              </a:rPr>
              <a:t> is Gamma if the </a:t>
            </a:r>
            <a:r>
              <a:rPr lang="en-US" altLang="en-US" sz="2400" i="1">
                <a:solidFill>
                  <a:srgbClr val="0000FF"/>
                </a:solidFill>
              </a:rPr>
              <a:t>X</a:t>
            </a:r>
            <a:r>
              <a:rPr lang="en-US" altLang="en-US" sz="2400" i="1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’s are Gamma.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S</a:t>
            </a:r>
            <a:r>
              <a:rPr lang="en-US" altLang="en-US" sz="2400">
                <a:solidFill>
                  <a:srgbClr val="0000FF"/>
                </a:solidFill>
              </a:rPr>
              <a:t> is Cauchy if the </a:t>
            </a:r>
            <a:r>
              <a:rPr lang="en-US" altLang="en-US" sz="2400" i="1">
                <a:solidFill>
                  <a:srgbClr val="0000FF"/>
                </a:solidFill>
              </a:rPr>
              <a:t>X</a:t>
            </a:r>
            <a:r>
              <a:rPr lang="en-US" altLang="en-US" sz="2400" i="1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’s are Cauchy.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</a:rPr>
              <a:t>S</a:t>
            </a:r>
            <a:r>
              <a:rPr lang="en-US" altLang="en-US" sz="2400">
                <a:solidFill>
                  <a:srgbClr val="0000FF"/>
                </a:solidFill>
              </a:rPr>
              <a:t> is Negative Binomial if the </a:t>
            </a:r>
            <a:r>
              <a:rPr lang="en-US" altLang="en-US" sz="2400" i="1">
                <a:solidFill>
                  <a:srgbClr val="0000FF"/>
                </a:solidFill>
              </a:rPr>
              <a:t>X</a:t>
            </a:r>
            <a:r>
              <a:rPr lang="en-US" altLang="en-US" sz="2400" i="1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’s are Negative Binomial</a:t>
            </a:r>
            <a:r>
              <a:rPr lang="en-US" altLang="en-US" sz="2400"/>
              <a:t> 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9EEF533-B2A0-43A8-BCD2-BCC640C144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858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Functions of Several Random Variables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234ED00-D07C-4194-9348-F3C5D9C905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2362200"/>
            <a:ext cx="7772400" cy="304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Types of Transformations</a:t>
            </a:r>
          </a:p>
          <a:p>
            <a:pPr lvl="1" eaLnBrk="1" hangingPunct="1"/>
            <a:r>
              <a:rPr lang="en-US" altLang="en-US"/>
              <a:t>A Single Function of </a:t>
            </a:r>
            <a:r>
              <a:rPr lang="en-US" altLang="en-US" i="1"/>
              <a:t>n</a:t>
            </a:r>
            <a:r>
              <a:rPr lang="en-US" altLang="en-US"/>
              <a:t> RV’s</a:t>
            </a:r>
          </a:p>
          <a:p>
            <a:pPr lvl="1" algn="ctr" eaLnBrk="1" hangingPunct="1">
              <a:buFontTx/>
              <a:buNone/>
            </a:pPr>
            <a:endParaRPr lang="en-US" altLang="en-US"/>
          </a:p>
          <a:p>
            <a:pPr lvl="1" eaLnBrk="1" hangingPunct="1"/>
            <a:r>
              <a:rPr lang="en-US" altLang="en-US"/>
              <a:t>Functions of </a:t>
            </a:r>
            <a:r>
              <a:rPr lang="en-US" altLang="en-US" i="1"/>
              <a:t>n</a:t>
            </a:r>
            <a:r>
              <a:rPr lang="en-US" altLang="en-US"/>
              <a:t> RV’s</a:t>
            </a:r>
          </a:p>
          <a:p>
            <a:pPr lvl="1" eaLnBrk="1" hangingPunct="1">
              <a:buFontTx/>
              <a:buNone/>
            </a:pPr>
            <a:r>
              <a:rPr lang="en-US" altLang="en-US" i="1"/>
              <a:t>           </a:t>
            </a:r>
            <a:endParaRPr lang="en-US" altLang="en-US"/>
          </a:p>
        </p:txBody>
      </p:sp>
      <p:graphicFrame>
        <p:nvGraphicFramePr>
          <p:cNvPr id="14340" name="Object 4">
            <a:extLst>
              <a:ext uri="{FF2B5EF4-FFF2-40B4-BE49-F238E27FC236}">
                <a16:creationId xmlns:a16="http://schemas.microsoft.com/office/drawing/2014/main" id="{06010DCB-BDEC-44F6-BD7B-249267ABCC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3429000"/>
          <a:ext cx="186055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08" imgH="241195" progId="Equation.3">
                  <p:embed/>
                </p:oleObj>
              </mc:Choice>
              <mc:Fallback>
                <p:oleObj name="Equation" r:id="rId2" imgW="672808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429000"/>
                        <a:ext cx="1860550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>
            <a:extLst>
              <a:ext uri="{FF2B5EF4-FFF2-40B4-BE49-F238E27FC236}">
                <a16:creationId xmlns:a16="http://schemas.microsoft.com/office/drawing/2014/main" id="{BE57969C-ADFC-49FC-8B6E-4986767EF6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4495800"/>
          <a:ext cx="382587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4300" imgH="254000" progId="Equation.3">
                  <p:embed/>
                </p:oleObj>
              </mc:Choice>
              <mc:Fallback>
                <p:oleObj name="Equation" r:id="rId4" imgW="1384300" imgH="254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495800"/>
                        <a:ext cx="3825875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E42EBC5-29A1-4746-9370-60C5158306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Leibnitz’s Rule</a:t>
            </a:r>
          </a:p>
        </p:txBody>
      </p:sp>
      <p:graphicFrame>
        <p:nvGraphicFramePr>
          <p:cNvPr id="15363" name="Object 3">
            <a:extLst>
              <a:ext uri="{FF2B5EF4-FFF2-40B4-BE49-F238E27FC236}">
                <a16:creationId xmlns:a16="http://schemas.microsoft.com/office/drawing/2014/main" id="{14621D98-FC9A-4019-BC90-734B2F951B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1600200"/>
          <a:ext cx="6673850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41700" imgH="1041400" progId="Equation.3">
                  <p:embed/>
                </p:oleObj>
              </mc:Choice>
              <mc:Fallback>
                <p:oleObj name="Equation" r:id="rId2" imgW="3441700" imgH="1041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600200"/>
                        <a:ext cx="6673850" cy="201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Text Box 6">
            <a:extLst>
              <a:ext uri="{FF2B5EF4-FFF2-40B4-BE49-F238E27FC236}">
                <a16:creationId xmlns:a16="http://schemas.microsoft.com/office/drawing/2014/main" id="{7AAB994C-9D38-4406-8483-CDA66835B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715000"/>
            <a:ext cx="2895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Gottfried von Leibnitz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(1648-1716)</a:t>
            </a:r>
          </a:p>
        </p:txBody>
      </p:sp>
      <p:sp>
        <p:nvSpPr>
          <p:cNvPr id="23559" name="Text Box 7">
            <a:extLst>
              <a:ext uri="{FF2B5EF4-FFF2-40B4-BE49-F238E27FC236}">
                <a16:creationId xmlns:a16="http://schemas.microsoft.com/office/drawing/2014/main" id="{05721722-8ADD-48D0-8884-6CEAA47C5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962400"/>
            <a:ext cx="4648200" cy="185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chicago"/>
              </a:rPr>
              <a:t>"It is unworthy of excellent men to lose hours like slaves in the labor of calculation, which could be safely relegated to anyone else if machines were used."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chicago"/>
              </a:rPr>
              <a:t>Gottfried von Leibnitz</a:t>
            </a:r>
            <a:r>
              <a:rPr lang="en-US" altLang="en-US" sz="2400">
                <a:solidFill>
                  <a:srgbClr val="0000FF"/>
                </a:solidFill>
              </a:rPr>
              <a:t>.</a:t>
            </a:r>
          </a:p>
        </p:txBody>
      </p:sp>
      <p:pic>
        <p:nvPicPr>
          <p:cNvPr id="15366" name="Picture 8">
            <a:extLst>
              <a:ext uri="{FF2B5EF4-FFF2-40B4-BE49-F238E27FC236}">
                <a16:creationId xmlns:a16="http://schemas.microsoft.com/office/drawing/2014/main" id="{EE948C9B-FEEF-407F-A8E4-FE4D99C8C2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788" y="3505200"/>
            <a:ext cx="1822450" cy="2211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F130E984-4811-4B3E-A901-21140DFDA4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One Function of Several Random Variables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C990F42-2F6B-4028-8EB7-49FCD35323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772400" cy="304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CDF of Z</a:t>
            </a:r>
            <a:r>
              <a:rPr lang="en-US" altLang="en-US" i="1"/>
              <a:t> </a:t>
            </a:r>
            <a:r>
              <a:rPr lang="en-US" altLang="en-US"/>
              <a:t>:</a:t>
            </a:r>
            <a:r>
              <a:rPr lang="en-US" altLang="en-US" i="1"/>
              <a:t>    </a:t>
            </a:r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r>
              <a:rPr lang="en-US" altLang="en-US"/>
              <a:t>Challenge: Find the region</a:t>
            </a:r>
            <a:r>
              <a:rPr lang="en-US" altLang="en-US" i="1"/>
              <a:t>       </a:t>
            </a:r>
            <a:endParaRPr lang="en-US" altLang="en-US"/>
          </a:p>
        </p:txBody>
      </p:sp>
      <p:graphicFrame>
        <p:nvGraphicFramePr>
          <p:cNvPr id="16388" name="Object 4">
            <a:extLst>
              <a:ext uri="{FF2B5EF4-FFF2-40B4-BE49-F238E27FC236}">
                <a16:creationId xmlns:a16="http://schemas.microsoft.com/office/drawing/2014/main" id="{3CEDE9CE-8754-4751-95C0-409B3C864B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1676400"/>
          <a:ext cx="186055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08" imgH="241195" progId="Equation.3">
                  <p:embed/>
                </p:oleObj>
              </mc:Choice>
              <mc:Fallback>
                <p:oleObj name="Equation" r:id="rId2" imgW="672808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676400"/>
                        <a:ext cx="1860550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>
            <a:extLst>
              <a:ext uri="{FF2B5EF4-FFF2-40B4-BE49-F238E27FC236}">
                <a16:creationId xmlns:a16="http://schemas.microsoft.com/office/drawing/2014/main" id="{77DE4717-7803-42F0-9271-01FAC5E7DD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124200"/>
          <a:ext cx="4176713" cy="125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300" imgH="482600" progId="Equation.3">
                  <p:embed/>
                </p:oleObj>
              </mc:Choice>
              <mc:Fallback>
                <p:oleObj name="Equation" r:id="rId4" imgW="1511300" imgH="482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124200"/>
                        <a:ext cx="4176713" cy="125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>
            <a:extLst>
              <a:ext uri="{FF2B5EF4-FFF2-40B4-BE49-F238E27FC236}">
                <a16:creationId xmlns:a16="http://schemas.microsoft.com/office/drawing/2014/main" id="{6E9A206D-8102-4E20-9454-2406A714FB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5410200"/>
          <a:ext cx="340360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366" imgH="215806" progId="Equation.3">
                  <p:embed/>
                </p:oleObj>
              </mc:Choice>
              <mc:Fallback>
                <p:oleObj name="Equation" r:id="rId6" imgW="1231366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410200"/>
                        <a:ext cx="340360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350" name="Group 14">
            <a:extLst>
              <a:ext uri="{FF2B5EF4-FFF2-40B4-BE49-F238E27FC236}">
                <a16:creationId xmlns:a16="http://schemas.microsoft.com/office/drawing/2014/main" id="{9354FFB8-69C1-429E-90E8-A0A3C0F0D1B8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4343400"/>
            <a:ext cx="2667000" cy="1828800"/>
            <a:chOff x="3792" y="2736"/>
            <a:chExt cx="1680" cy="1152"/>
          </a:xfrm>
        </p:grpSpPr>
        <p:sp>
          <p:nvSpPr>
            <p:cNvPr id="16392" name="Text Box 9">
              <a:extLst>
                <a:ext uri="{FF2B5EF4-FFF2-40B4-BE49-F238E27FC236}">
                  <a16:creationId xmlns:a16="http://schemas.microsoft.com/office/drawing/2014/main" id="{DD984107-0EB0-4DB9-BADB-F54BEC0C06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6" y="340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x</a:t>
              </a:r>
              <a:r>
                <a:rPr lang="en-US" altLang="en-US" sz="2400" baseline="-25000"/>
                <a:t>1</a:t>
              </a:r>
            </a:p>
          </p:txBody>
        </p:sp>
        <p:grpSp>
          <p:nvGrpSpPr>
            <p:cNvPr id="16393" name="Group 13">
              <a:extLst>
                <a:ext uri="{FF2B5EF4-FFF2-40B4-BE49-F238E27FC236}">
                  <a16:creationId xmlns:a16="http://schemas.microsoft.com/office/drawing/2014/main" id="{E0B221B2-C211-4655-94AE-E20D561A20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2" y="2736"/>
              <a:ext cx="1536" cy="1152"/>
              <a:chOff x="3792" y="2736"/>
              <a:chExt cx="1536" cy="1152"/>
            </a:xfrm>
          </p:grpSpPr>
          <p:sp>
            <p:nvSpPr>
              <p:cNvPr id="16394" name="Line 7">
                <a:extLst>
                  <a:ext uri="{FF2B5EF4-FFF2-40B4-BE49-F238E27FC236}">
                    <a16:creationId xmlns:a16="http://schemas.microsoft.com/office/drawing/2014/main" id="{F98BC529-F17F-4BE7-B2A2-944255A1DE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2" y="2832"/>
                <a:ext cx="0" cy="105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6395" name="Line 8">
                <a:extLst>
                  <a:ext uri="{FF2B5EF4-FFF2-40B4-BE49-F238E27FC236}">
                    <a16:creationId xmlns:a16="http://schemas.microsoft.com/office/drawing/2014/main" id="{10D7776C-09BE-4507-872E-9C4A7FE74B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92" y="3408"/>
                <a:ext cx="15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6396" name="Text Box 10">
                <a:extLst>
                  <a:ext uri="{FF2B5EF4-FFF2-40B4-BE49-F238E27FC236}">
                    <a16:creationId xmlns:a16="http://schemas.microsoft.com/office/drawing/2014/main" id="{15E24890-E0F2-4DF9-AEB9-6D876C7C64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12" y="2736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i="1"/>
                  <a:t>x</a:t>
                </a:r>
                <a:r>
                  <a:rPr lang="en-US" altLang="en-US" sz="2400" baseline="-25000"/>
                  <a:t>2</a:t>
                </a:r>
              </a:p>
            </p:txBody>
          </p:sp>
          <p:sp>
            <p:nvSpPr>
              <p:cNvPr id="16397" name="Freeform 11">
                <a:extLst>
                  <a:ext uri="{FF2B5EF4-FFF2-40B4-BE49-F238E27FC236}">
                    <a16:creationId xmlns:a16="http://schemas.microsoft.com/office/drawing/2014/main" id="{D4E41D39-CEC5-403F-9B91-92E888BB26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8" y="2856"/>
                <a:ext cx="1328" cy="808"/>
              </a:xfrm>
              <a:custGeom>
                <a:avLst/>
                <a:gdLst>
                  <a:gd name="T0" fmla="*/ 1104 w 1328"/>
                  <a:gd name="T1" fmla="*/ 24 h 808"/>
                  <a:gd name="T2" fmla="*/ 528 w 1328"/>
                  <a:gd name="T3" fmla="*/ 312 h 808"/>
                  <a:gd name="T4" fmla="*/ 192 w 1328"/>
                  <a:gd name="T5" fmla="*/ 312 h 808"/>
                  <a:gd name="T6" fmla="*/ 48 w 1328"/>
                  <a:gd name="T7" fmla="*/ 552 h 808"/>
                  <a:gd name="T8" fmla="*/ 480 w 1328"/>
                  <a:gd name="T9" fmla="*/ 792 h 808"/>
                  <a:gd name="T10" fmla="*/ 768 w 1328"/>
                  <a:gd name="T11" fmla="*/ 648 h 808"/>
                  <a:gd name="T12" fmla="*/ 1104 w 1328"/>
                  <a:gd name="T13" fmla="*/ 456 h 808"/>
                  <a:gd name="T14" fmla="*/ 1296 w 1328"/>
                  <a:gd name="T15" fmla="*/ 456 h 808"/>
                  <a:gd name="T16" fmla="*/ 1296 w 1328"/>
                  <a:gd name="T17" fmla="*/ 168 h 808"/>
                  <a:gd name="T18" fmla="*/ 1104 w 1328"/>
                  <a:gd name="T19" fmla="*/ 24 h 80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328" h="808">
                    <a:moveTo>
                      <a:pt x="1104" y="24"/>
                    </a:moveTo>
                    <a:cubicBezTo>
                      <a:pt x="976" y="48"/>
                      <a:pt x="680" y="264"/>
                      <a:pt x="528" y="312"/>
                    </a:cubicBezTo>
                    <a:cubicBezTo>
                      <a:pt x="376" y="360"/>
                      <a:pt x="272" y="272"/>
                      <a:pt x="192" y="312"/>
                    </a:cubicBezTo>
                    <a:cubicBezTo>
                      <a:pt x="112" y="352"/>
                      <a:pt x="0" y="472"/>
                      <a:pt x="48" y="552"/>
                    </a:cubicBezTo>
                    <a:cubicBezTo>
                      <a:pt x="96" y="632"/>
                      <a:pt x="360" y="776"/>
                      <a:pt x="480" y="792"/>
                    </a:cubicBezTo>
                    <a:cubicBezTo>
                      <a:pt x="600" y="808"/>
                      <a:pt x="664" y="704"/>
                      <a:pt x="768" y="648"/>
                    </a:cubicBezTo>
                    <a:cubicBezTo>
                      <a:pt x="872" y="592"/>
                      <a:pt x="1016" y="488"/>
                      <a:pt x="1104" y="456"/>
                    </a:cubicBezTo>
                    <a:cubicBezTo>
                      <a:pt x="1192" y="424"/>
                      <a:pt x="1264" y="504"/>
                      <a:pt x="1296" y="456"/>
                    </a:cubicBezTo>
                    <a:cubicBezTo>
                      <a:pt x="1328" y="408"/>
                      <a:pt x="1320" y="240"/>
                      <a:pt x="1296" y="168"/>
                    </a:cubicBezTo>
                    <a:cubicBezTo>
                      <a:pt x="1272" y="96"/>
                      <a:pt x="1232" y="0"/>
                      <a:pt x="1104" y="24"/>
                    </a:cubicBezTo>
                    <a:close/>
                  </a:path>
                </a:pathLst>
              </a:custGeom>
              <a:solidFill>
                <a:srgbClr val="FFFF99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6398" name="Text Box 12">
                <a:extLst>
                  <a:ext uri="{FF2B5EF4-FFF2-40B4-BE49-F238E27FC236}">
                    <a16:creationId xmlns:a16="http://schemas.microsoft.com/office/drawing/2014/main" id="{2E131BB1-8369-44C6-9827-970652905B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i="1"/>
                  <a:t>R</a:t>
                </a:r>
                <a:r>
                  <a:rPr lang="en-US" altLang="en-US" sz="2400" i="1" baseline="-25000"/>
                  <a:t>z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7E1FC0C-F2F8-4E66-84F2-D0C3FFECEC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One Function of Several Random Variables</a:t>
            </a:r>
            <a:br>
              <a:rPr lang="en-US" altLang="en-US" sz="3200"/>
            </a:br>
            <a:r>
              <a:rPr lang="en-US" altLang="en-US" sz="1000"/>
              <a:t>(cont)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3452B8F-4BF1-48D9-8C95-BB3D595DCA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772400" cy="304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15365" name="Object 5">
            <a:extLst>
              <a:ext uri="{FF2B5EF4-FFF2-40B4-BE49-F238E27FC236}">
                <a16:creationId xmlns:a16="http://schemas.microsoft.com/office/drawing/2014/main" id="{AF49A18E-C01B-40CF-8A5B-63DE5E4084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1676400"/>
          <a:ext cx="4176713" cy="125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300" imgH="482600" progId="Equation.3">
                  <p:embed/>
                </p:oleObj>
              </mc:Choice>
              <mc:Fallback>
                <p:oleObj name="Equation" r:id="rId2" imgW="1511300" imgH="482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76400"/>
                        <a:ext cx="4176713" cy="125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>
            <a:extLst>
              <a:ext uri="{FF2B5EF4-FFF2-40B4-BE49-F238E27FC236}">
                <a16:creationId xmlns:a16="http://schemas.microsoft.com/office/drawing/2014/main" id="{0C64C291-9E08-4240-85E9-C480708203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3048000"/>
          <a:ext cx="340360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31366" imgH="215806" progId="Equation.3">
                  <p:embed/>
                </p:oleObj>
              </mc:Choice>
              <mc:Fallback>
                <p:oleObj name="Equation" r:id="rId4" imgW="1231366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48000"/>
                        <a:ext cx="340360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67" name="Group 7">
            <a:extLst>
              <a:ext uri="{FF2B5EF4-FFF2-40B4-BE49-F238E27FC236}">
                <a16:creationId xmlns:a16="http://schemas.microsoft.com/office/drawing/2014/main" id="{5F884A6B-3EB7-46BA-BEB2-439AE6C71F5B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1752600"/>
            <a:ext cx="2667000" cy="1828800"/>
            <a:chOff x="3792" y="2736"/>
            <a:chExt cx="1680" cy="1152"/>
          </a:xfrm>
        </p:grpSpPr>
        <p:sp>
          <p:nvSpPr>
            <p:cNvPr id="17417" name="Text Box 8">
              <a:extLst>
                <a:ext uri="{FF2B5EF4-FFF2-40B4-BE49-F238E27FC236}">
                  <a16:creationId xmlns:a16="http://schemas.microsoft.com/office/drawing/2014/main" id="{E0B3E795-B665-49C2-B061-0EE7482570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6" y="340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x</a:t>
              </a:r>
              <a:r>
                <a:rPr lang="en-US" altLang="en-US" sz="2400" baseline="-25000"/>
                <a:t>1</a:t>
              </a:r>
            </a:p>
          </p:txBody>
        </p:sp>
        <p:grpSp>
          <p:nvGrpSpPr>
            <p:cNvPr id="17418" name="Group 9">
              <a:extLst>
                <a:ext uri="{FF2B5EF4-FFF2-40B4-BE49-F238E27FC236}">
                  <a16:creationId xmlns:a16="http://schemas.microsoft.com/office/drawing/2014/main" id="{25F38D38-AADB-4DC7-B08F-E8F22B637B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2" y="2736"/>
              <a:ext cx="1536" cy="1152"/>
              <a:chOff x="3792" y="2736"/>
              <a:chExt cx="1536" cy="1152"/>
            </a:xfrm>
          </p:grpSpPr>
          <p:sp>
            <p:nvSpPr>
              <p:cNvPr id="17419" name="Line 10">
                <a:extLst>
                  <a:ext uri="{FF2B5EF4-FFF2-40B4-BE49-F238E27FC236}">
                    <a16:creationId xmlns:a16="http://schemas.microsoft.com/office/drawing/2014/main" id="{80F316F7-0C9C-4FEE-8172-4D418FCFCF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2" y="2832"/>
                <a:ext cx="0" cy="105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420" name="Line 11">
                <a:extLst>
                  <a:ext uri="{FF2B5EF4-FFF2-40B4-BE49-F238E27FC236}">
                    <a16:creationId xmlns:a16="http://schemas.microsoft.com/office/drawing/2014/main" id="{B67225A2-1684-431A-9C27-C3B5BA64AA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92" y="3408"/>
                <a:ext cx="15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421" name="Text Box 12">
                <a:extLst>
                  <a:ext uri="{FF2B5EF4-FFF2-40B4-BE49-F238E27FC236}">
                    <a16:creationId xmlns:a16="http://schemas.microsoft.com/office/drawing/2014/main" id="{51B3C0CF-C71C-465C-86B7-BBC31224A8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12" y="2736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i="1"/>
                  <a:t>x</a:t>
                </a:r>
                <a:r>
                  <a:rPr lang="en-US" altLang="en-US" sz="2400" baseline="-25000"/>
                  <a:t>2</a:t>
                </a:r>
              </a:p>
            </p:txBody>
          </p:sp>
          <p:sp>
            <p:nvSpPr>
              <p:cNvPr id="17422" name="Freeform 13">
                <a:extLst>
                  <a:ext uri="{FF2B5EF4-FFF2-40B4-BE49-F238E27FC236}">
                    <a16:creationId xmlns:a16="http://schemas.microsoft.com/office/drawing/2014/main" id="{318EEBA1-38A6-4035-AE36-E47CE78405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8" y="2856"/>
                <a:ext cx="1328" cy="808"/>
              </a:xfrm>
              <a:custGeom>
                <a:avLst/>
                <a:gdLst>
                  <a:gd name="T0" fmla="*/ 1104 w 1328"/>
                  <a:gd name="T1" fmla="*/ 24 h 808"/>
                  <a:gd name="T2" fmla="*/ 528 w 1328"/>
                  <a:gd name="T3" fmla="*/ 312 h 808"/>
                  <a:gd name="T4" fmla="*/ 192 w 1328"/>
                  <a:gd name="T5" fmla="*/ 312 h 808"/>
                  <a:gd name="T6" fmla="*/ 48 w 1328"/>
                  <a:gd name="T7" fmla="*/ 552 h 808"/>
                  <a:gd name="T8" fmla="*/ 480 w 1328"/>
                  <a:gd name="T9" fmla="*/ 792 h 808"/>
                  <a:gd name="T10" fmla="*/ 768 w 1328"/>
                  <a:gd name="T11" fmla="*/ 648 h 808"/>
                  <a:gd name="T12" fmla="*/ 1104 w 1328"/>
                  <a:gd name="T13" fmla="*/ 456 h 808"/>
                  <a:gd name="T14" fmla="*/ 1296 w 1328"/>
                  <a:gd name="T15" fmla="*/ 456 h 808"/>
                  <a:gd name="T16" fmla="*/ 1296 w 1328"/>
                  <a:gd name="T17" fmla="*/ 168 h 808"/>
                  <a:gd name="T18" fmla="*/ 1104 w 1328"/>
                  <a:gd name="T19" fmla="*/ 24 h 80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328" h="808">
                    <a:moveTo>
                      <a:pt x="1104" y="24"/>
                    </a:moveTo>
                    <a:cubicBezTo>
                      <a:pt x="976" y="48"/>
                      <a:pt x="680" y="264"/>
                      <a:pt x="528" y="312"/>
                    </a:cubicBezTo>
                    <a:cubicBezTo>
                      <a:pt x="376" y="360"/>
                      <a:pt x="272" y="272"/>
                      <a:pt x="192" y="312"/>
                    </a:cubicBezTo>
                    <a:cubicBezTo>
                      <a:pt x="112" y="352"/>
                      <a:pt x="0" y="472"/>
                      <a:pt x="48" y="552"/>
                    </a:cubicBezTo>
                    <a:cubicBezTo>
                      <a:pt x="96" y="632"/>
                      <a:pt x="360" y="776"/>
                      <a:pt x="480" y="792"/>
                    </a:cubicBezTo>
                    <a:cubicBezTo>
                      <a:pt x="600" y="808"/>
                      <a:pt x="664" y="704"/>
                      <a:pt x="768" y="648"/>
                    </a:cubicBezTo>
                    <a:cubicBezTo>
                      <a:pt x="872" y="592"/>
                      <a:pt x="1016" y="488"/>
                      <a:pt x="1104" y="456"/>
                    </a:cubicBezTo>
                    <a:cubicBezTo>
                      <a:pt x="1192" y="424"/>
                      <a:pt x="1264" y="504"/>
                      <a:pt x="1296" y="456"/>
                    </a:cubicBezTo>
                    <a:cubicBezTo>
                      <a:pt x="1328" y="408"/>
                      <a:pt x="1320" y="240"/>
                      <a:pt x="1296" y="168"/>
                    </a:cubicBezTo>
                    <a:cubicBezTo>
                      <a:pt x="1272" y="96"/>
                      <a:pt x="1232" y="0"/>
                      <a:pt x="1104" y="24"/>
                    </a:cubicBezTo>
                    <a:close/>
                  </a:path>
                </a:pathLst>
              </a:custGeom>
              <a:solidFill>
                <a:srgbClr val="FFFF99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7423" name="Text Box 14">
                <a:extLst>
                  <a:ext uri="{FF2B5EF4-FFF2-40B4-BE49-F238E27FC236}">
                    <a16:creationId xmlns:a16="http://schemas.microsoft.com/office/drawing/2014/main" id="{79D25653-C2CF-45AB-A926-BAD849B54F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i="1"/>
                  <a:t>R</a:t>
                </a:r>
                <a:r>
                  <a:rPr lang="en-US" altLang="en-US" sz="2400" i="1" baseline="-25000"/>
                  <a:t>z</a:t>
                </a:r>
              </a:p>
            </p:txBody>
          </p:sp>
        </p:grpSp>
      </p:grpSp>
      <p:graphicFrame>
        <p:nvGraphicFramePr>
          <p:cNvPr id="15376" name="Object 16">
            <a:extLst>
              <a:ext uri="{FF2B5EF4-FFF2-40B4-BE49-F238E27FC236}">
                <a16:creationId xmlns:a16="http://schemas.microsoft.com/office/drawing/2014/main" id="{C688864D-66A8-4850-9DA5-061A670A59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810000"/>
          <a:ext cx="6324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00200" imgH="266700" progId="Equation.3">
                  <p:embed/>
                </p:oleObj>
              </mc:Choice>
              <mc:Fallback>
                <p:oleObj name="Equation" r:id="rId6" imgW="1600200" imgH="2667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810000"/>
                        <a:ext cx="6324600" cy="9906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7" name="Object 17">
            <a:extLst>
              <a:ext uri="{FF2B5EF4-FFF2-40B4-BE49-F238E27FC236}">
                <a16:creationId xmlns:a16="http://schemas.microsoft.com/office/drawing/2014/main" id="{916DF03D-624E-47C2-8CEB-A3E42A580D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5105400"/>
          <a:ext cx="38100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80588" imgH="393529" progId="Equation.3">
                  <p:embed/>
                </p:oleObj>
              </mc:Choice>
              <mc:Fallback>
                <p:oleObj name="Equation" r:id="rId8" imgW="1180588" imgH="393529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105400"/>
                        <a:ext cx="3810000" cy="11938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9B07B4FB-3C4B-4141-B34D-32E69F75F2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Sum of Two  Random Variables</a:t>
            </a:r>
            <a:br>
              <a:rPr lang="en-US" altLang="en-US" sz="3200"/>
            </a:br>
            <a:r>
              <a:rPr lang="en-US" altLang="en-US" sz="1000"/>
              <a:t>(cont)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58F34A6-D826-4B42-82DA-362BE5786F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772400" cy="304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18436" name="Object 4">
            <a:extLst>
              <a:ext uri="{FF2B5EF4-FFF2-40B4-BE49-F238E27FC236}">
                <a16:creationId xmlns:a16="http://schemas.microsoft.com/office/drawing/2014/main" id="{C950986F-E413-496F-ADA8-253A84800B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38313" y="1703388"/>
          <a:ext cx="368300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500" imgH="203200" progId="Equation.3">
                  <p:embed/>
                </p:oleObj>
              </mc:Choice>
              <mc:Fallback>
                <p:oleObj name="Equation" r:id="rId2" imgW="1333500" imgH="203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3" y="1703388"/>
                        <a:ext cx="3683000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>
            <a:extLst>
              <a:ext uri="{FF2B5EF4-FFF2-40B4-BE49-F238E27FC236}">
                <a16:creationId xmlns:a16="http://schemas.microsoft.com/office/drawing/2014/main" id="{47FA541F-A0A2-4211-811F-CDE98A1388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2438400"/>
          <a:ext cx="5719763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0100" imgH="431800" progId="Equation.3">
                  <p:embed/>
                </p:oleObj>
              </mc:Choice>
              <mc:Fallback>
                <p:oleObj name="Equation" r:id="rId4" imgW="20701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438400"/>
                        <a:ext cx="5719763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406" name="Group 22">
            <a:extLst>
              <a:ext uri="{FF2B5EF4-FFF2-40B4-BE49-F238E27FC236}">
                <a16:creationId xmlns:a16="http://schemas.microsoft.com/office/drawing/2014/main" id="{E41AAB9E-8C91-47AD-AB1F-61F897A0D973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3276600"/>
            <a:ext cx="3505200" cy="2362200"/>
            <a:chOff x="1056" y="1968"/>
            <a:chExt cx="2208" cy="1488"/>
          </a:xfrm>
        </p:grpSpPr>
        <p:sp>
          <p:nvSpPr>
            <p:cNvPr id="18439" name="Text Box 7">
              <a:extLst>
                <a:ext uri="{FF2B5EF4-FFF2-40B4-BE49-F238E27FC236}">
                  <a16:creationId xmlns:a16="http://schemas.microsoft.com/office/drawing/2014/main" id="{0E26AE94-B25C-466A-8978-533C3A9A62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292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x</a:t>
              </a:r>
              <a:endParaRPr lang="en-US" altLang="en-US" sz="2400" baseline="-25000"/>
            </a:p>
          </p:txBody>
        </p:sp>
        <p:sp>
          <p:nvSpPr>
            <p:cNvPr id="18440" name="Line 9">
              <a:extLst>
                <a:ext uri="{FF2B5EF4-FFF2-40B4-BE49-F238E27FC236}">
                  <a16:creationId xmlns:a16="http://schemas.microsoft.com/office/drawing/2014/main" id="{7AA714F7-F150-487C-B384-9428EF277C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112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441" name="Line 10">
              <a:extLst>
                <a:ext uri="{FF2B5EF4-FFF2-40B4-BE49-F238E27FC236}">
                  <a16:creationId xmlns:a16="http://schemas.microsoft.com/office/drawing/2014/main" id="{9592E54C-1EC5-4E07-ADDE-857FD89FB5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2976"/>
              <a:ext cx="19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442" name="Text Box 11">
              <a:extLst>
                <a:ext uri="{FF2B5EF4-FFF2-40B4-BE49-F238E27FC236}">
                  <a16:creationId xmlns:a16="http://schemas.microsoft.com/office/drawing/2014/main" id="{6A43D289-EFB0-461F-86DA-642B48F759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196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 y</a:t>
              </a:r>
              <a:endParaRPr lang="en-US" altLang="en-US" sz="2400" baseline="-25000"/>
            </a:p>
          </p:txBody>
        </p:sp>
        <p:sp>
          <p:nvSpPr>
            <p:cNvPr id="18443" name="Text Box 16">
              <a:extLst>
                <a:ext uri="{FF2B5EF4-FFF2-40B4-BE49-F238E27FC236}">
                  <a16:creationId xmlns:a16="http://schemas.microsoft.com/office/drawing/2014/main" id="{983CB04E-4166-4F74-A126-99D3F058F8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68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 z</a:t>
              </a:r>
              <a:endParaRPr lang="en-US" altLang="en-US" sz="2400" baseline="-25000"/>
            </a:p>
          </p:txBody>
        </p:sp>
        <p:sp>
          <p:nvSpPr>
            <p:cNvPr id="18444" name="Freeform 17">
              <a:extLst>
                <a:ext uri="{FF2B5EF4-FFF2-40B4-BE49-F238E27FC236}">
                  <a16:creationId xmlns:a16="http://schemas.microsoft.com/office/drawing/2014/main" id="{D0DEA335-8EBF-4C9E-9D1A-545B08F318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" y="2064"/>
              <a:ext cx="1872" cy="1392"/>
            </a:xfrm>
            <a:custGeom>
              <a:avLst/>
              <a:gdLst>
                <a:gd name="T0" fmla="*/ 384 w 1872"/>
                <a:gd name="T1" fmla="*/ 48 h 1392"/>
                <a:gd name="T2" fmla="*/ 1584 w 1872"/>
                <a:gd name="T3" fmla="*/ 1104 h 1392"/>
                <a:gd name="T4" fmla="*/ 1872 w 1872"/>
                <a:gd name="T5" fmla="*/ 1344 h 1392"/>
                <a:gd name="T6" fmla="*/ 816 w 1872"/>
                <a:gd name="T7" fmla="*/ 1392 h 1392"/>
                <a:gd name="T8" fmla="*/ 96 w 1872"/>
                <a:gd name="T9" fmla="*/ 1296 h 1392"/>
                <a:gd name="T10" fmla="*/ 0 w 1872"/>
                <a:gd name="T11" fmla="*/ 864 h 1392"/>
                <a:gd name="T12" fmla="*/ 48 w 1872"/>
                <a:gd name="T13" fmla="*/ 336 h 1392"/>
                <a:gd name="T14" fmla="*/ 96 w 1872"/>
                <a:gd name="T15" fmla="*/ 48 h 1392"/>
                <a:gd name="T16" fmla="*/ 288 w 1872"/>
                <a:gd name="T17" fmla="*/ 0 h 1392"/>
                <a:gd name="T18" fmla="*/ 384 w 1872"/>
                <a:gd name="T19" fmla="*/ 48 h 13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872" h="1392">
                  <a:moveTo>
                    <a:pt x="384" y="48"/>
                  </a:moveTo>
                  <a:lnTo>
                    <a:pt x="1584" y="1104"/>
                  </a:lnTo>
                  <a:lnTo>
                    <a:pt x="1872" y="1344"/>
                  </a:lnTo>
                  <a:lnTo>
                    <a:pt x="816" y="1392"/>
                  </a:lnTo>
                  <a:lnTo>
                    <a:pt x="96" y="1296"/>
                  </a:lnTo>
                  <a:lnTo>
                    <a:pt x="0" y="864"/>
                  </a:lnTo>
                  <a:lnTo>
                    <a:pt x="48" y="336"/>
                  </a:lnTo>
                  <a:lnTo>
                    <a:pt x="96" y="48"/>
                  </a:lnTo>
                  <a:lnTo>
                    <a:pt x="288" y="0"/>
                  </a:lnTo>
                  <a:lnTo>
                    <a:pt x="384" y="48"/>
                  </a:lnTo>
                  <a:close/>
                </a:path>
              </a:pathLst>
            </a:custGeom>
            <a:solidFill>
              <a:srgbClr val="FFFF99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445" name="Line 18">
              <a:extLst>
                <a:ext uri="{FF2B5EF4-FFF2-40B4-BE49-F238E27FC236}">
                  <a16:creationId xmlns:a16="http://schemas.microsoft.com/office/drawing/2014/main" id="{F48E75F4-5D55-490D-A8C4-2FC6B17261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2016"/>
              <a:ext cx="1584" cy="13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446" name="Text Box 13">
              <a:extLst>
                <a:ext uri="{FF2B5EF4-FFF2-40B4-BE49-F238E27FC236}">
                  <a16:creationId xmlns:a16="http://schemas.microsoft.com/office/drawing/2014/main" id="{9D6451D2-D703-4585-93D7-643074BDEF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59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R</a:t>
              </a:r>
              <a:r>
                <a:rPr lang="en-US" altLang="en-US" sz="2400" i="1" baseline="-25000"/>
                <a:t>z</a:t>
              </a:r>
            </a:p>
          </p:txBody>
        </p:sp>
        <p:sp>
          <p:nvSpPr>
            <p:cNvPr id="18447" name="Line 21">
              <a:extLst>
                <a:ext uri="{FF2B5EF4-FFF2-40B4-BE49-F238E27FC236}">
                  <a16:creationId xmlns:a16="http://schemas.microsoft.com/office/drawing/2014/main" id="{5C869E72-77FD-45CC-A9E8-7BBC2BB736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8" y="2976"/>
              <a:ext cx="0" cy="9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3F23892-E9A1-4A53-9F50-DB54692789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Sum of Two  Random Variables</a:t>
            </a:r>
            <a:br>
              <a:rPr lang="en-US" altLang="en-US" sz="3200"/>
            </a:br>
            <a:r>
              <a:rPr lang="en-US" altLang="en-US" sz="1000"/>
              <a:t>(cont)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8E1147D-933B-4219-A225-A675D8A821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772400" cy="304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D2966D86-6238-44BD-83F7-672301A79B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1752600"/>
          <a:ext cx="182403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165028" progId="Equation.3">
                  <p:embed/>
                </p:oleObj>
              </mc:Choice>
              <mc:Fallback>
                <p:oleObj name="Equation" r:id="rId2" imgW="660113" imgH="16502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752600"/>
                        <a:ext cx="182403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>
            <a:extLst>
              <a:ext uri="{FF2B5EF4-FFF2-40B4-BE49-F238E27FC236}">
                <a16:creationId xmlns:a16="http://schemas.microsoft.com/office/drawing/2014/main" id="{AAF23E92-9A04-4A71-8F57-39182372D5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1676400"/>
          <a:ext cx="40703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73200" imgH="215900" progId="Equation.3">
                  <p:embed/>
                </p:oleObj>
              </mc:Choice>
              <mc:Fallback>
                <p:oleObj name="Equation" r:id="rId4" imgW="1473200" imgH="215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676400"/>
                        <a:ext cx="407035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10" name="Group 6">
            <a:extLst>
              <a:ext uri="{FF2B5EF4-FFF2-40B4-BE49-F238E27FC236}">
                <a16:creationId xmlns:a16="http://schemas.microsoft.com/office/drawing/2014/main" id="{80C9501A-41BD-4989-BA56-6C3385B28AEC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581400"/>
            <a:ext cx="3505200" cy="2362200"/>
            <a:chOff x="1056" y="1968"/>
            <a:chExt cx="2208" cy="1488"/>
          </a:xfrm>
        </p:grpSpPr>
        <p:sp>
          <p:nvSpPr>
            <p:cNvPr id="19464" name="Text Box 7">
              <a:extLst>
                <a:ext uri="{FF2B5EF4-FFF2-40B4-BE49-F238E27FC236}">
                  <a16:creationId xmlns:a16="http://schemas.microsoft.com/office/drawing/2014/main" id="{5C61C6ED-5FFE-41A3-9959-8FC4184950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292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x</a:t>
              </a:r>
              <a:endParaRPr lang="en-US" altLang="en-US" sz="2400" baseline="-25000"/>
            </a:p>
          </p:txBody>
        </p:sp>
        <p:sp>
          <p:nvSpPr>
            <p:cNvPr id="19465" name="Line 8">
              <a:extLst>
                <a:ext uri="{FF2B5EF4-FFF2-40B4-BE49-F238E27FC236}">
                  <a16:creationId xmlns:a16="http://schemas.microsoft.com/office/drawing/2014/main" id="{1AFD2E9F-BA57-4273-899A-57B7027F49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112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66" name="Line 9">
              <a:extLst>
                <a:ext uri="{FF2B5EF4-FFF2-40B4-BE49-F238E27FC236}">
                  <a16:creationId xmlns:a16="http://schemas.microsoft.com/office/drawing/2014/main" id="{927011CC-75DC-4411-97B9-F195F030F1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2976"/>
              <a:ext cx="19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67" name="Text Box 10">
              <a:extLst>
                <a:ext uri="{FF2B5EF4-FFF2-40B4-BE49-F238E27FC236}">
                  <a16:creationId xmlns:a16="http://schemas.microsoft.com/office/drawing/2014/main" id="{DEBE5FE8-9D2F-4AE7-83AE-C9920E7B2C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196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 y</a:t>
              </a:r>
              <a:endParaRPr lang="en-US" altLang="en-US" sz="2400" baseline="-25000"/>
            </a:p>
          </p:txBody>
        </p:sp>
        <p:sp>
          <p:nvSpPr>
            <p:cNvPr id="19468" name="Text Box 11">
              <a:extLst>
                <a:ext uri="{FF2B5EF4-FFF2-40B4-BE49-F238E27FC236}">
                  <a16:creationId xmlns:a16="http://schemas.microsoft.com/office/drawing/2014/main" id="{5CF45816-A35F-4B0F-92CD-5DFF422BD0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68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 z</a:t>
              </a:r>
              <a:endParaRPr lang="en-US" altLang="en-US" sz="2400" baseline="-25000"/>
            </a:p>
          </p:txBody>
        </p:sp>
        <p:sp>
          <p:nvSpPr>
            <p:cNvPr id="19469" name="Freeform 12">
              <a:extLst>
                <a:ext uri="{FF2B5EF4-FFF2-40B4-BE49-F238E27FC236}">
                  <a16:creationId xmlns:a16="http://schemas.microsoft.com/office/drawing/2014/main" id="{87BC8A0A-97E9-4E44-91B9-83927281FA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" y="2064"/>
              <a:ext cx="1872" cy="1392"/>
            </a:xfrm>
            <a:custGeom>
              <a:avLst/>
              <a:gdLst>
                <a:gd name="T0" fmla="*/ 384 w 1872"/>
                <a:gd name="T1" fmla="*/ 48 h 1392"/>
                <a:gd name="T2" fmla="*/ 1584 w 1872"/>
                <a:gd name="T3" fmla="*/ 1104 h 1392"/>
                <a:gd name="T4" fmla="*/ 1872 w 1872"/>
                <a:gd name="T5" fmla="*/ 1344 h 1392"/>
                <a:gd name="T6" fmla="*/ 816 w 1872"/>
                <a:gd name="T7" fmla="*/ 1392 h 1392"/>
                <a:gd name="T8" fmla="*/ 96 w 1872"/>
                <a:gd name="T9" fmla="*/ 1296 h 1392"/>
                <a:gd name="T10" fmla="*/ 0 w 1872"/>
                <a:gd name="T11" fmla="*/ 864 h 1392"/>
                <a:gd name="T12" fmla="*/ 48 w 1872"/>
                <a:gd name="T13" fmla="*/ 336 h 1392"/>
                <a:gd name="T14" fmla="*/ 96 w 1872"/>
                <a:gd name="T15" fmla="*/ 48 h 1392"/>
                <a:gd name="T16" fmla="*/ 288 w 1872"/>
                <a:gd name="T17" fmla="*/ 0 h 1392"/>
                <a:gd name="T18" fmla="*/ 384 w 1872"/>
                <a:gd name="T19" fmla="*/ 48 h 13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872" h="1392">
                  <a:moveTo>
                    <a:pt x="384" y="48"/>
                  </a:moveTo>
                  <a:lnTo>
                    <a:pt x="1584" y="1104"/>
                  </a:lnTo>
                  <a:lnTo>
                    <a:pt x="1872" y="1344"/>
                  </a:lnTo>
                  <a:lnTo>
                    <a:pt x="816" y="1392"/>
                  </a:lnTo>
                  <a:lnTo>
                    <a:pt x="96" y="1296"/>
                  </a:lnTo>
                  <a:lnTo>
                    <a:pt x="0" y="864"/>
                  </a:lnTo>
                  <a:lnTo>
                    <a:pt x="48" y="336"/>
                  </a:lnTo>
                  <a:lnTo>
                    <a:pt x="96" y="48"/>
                  </a:lnTo>
                  <a:lnTo>
                    <a:pt x="288" y="0"/>
                  </a:lnTo>
                  <a:lnTo>
                    <a:pt x="384" y="48"/>
                  </a:lnTo>
                  <a:close/>
                </a:path>
              </a:pathLst>
            </a:custGeom>
            <a:solidFill>
              <a:srgbClr val="FFFF99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70" name="Line 13">
              <a:extLst>
                <a:ext uri="{FF2B5EF4-FFF2-40B4-BE49-F238E27FC236}">
                  <a16:creationId xmlns:a16="http://schemas.microsoft.com/office/drawing/2014/main" id="{57B2EDE5-E0ED-4767-803B-E5BE1326E8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2016"/>
              <a:ext cx="1584" cy="13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71" name="Text Box 14">
              <a:extLst>
                <a:ext uri="{FF2B5EF4-FFF2-40B4-BE49-F238E27FC236}">
                  <a16:creationId xmlns:a16="http://schemas.microsoft.com/office/drawing/2014/main" id="{7E70AE42-7C37-4D7A-AC5F-39B35094BA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59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R</a:t>
              </a:r>
              <a:r>
                <a:rPr lang="en-US" altLang="en-US" sz="2400" i="1" baseline="-25000"/>
                <a:t>z</a:t>
              </a:r>
            </a:p>
          </p:txBody>
        </p:sp>
        <p:sp>
          <p:nvSpPr>
            <p:cNvPr id="19472" name="Line 15">
              <a:extLst>
                <a:ext uri="{FF2B5EF4-FFF2-40B4-BE49-F238E27FC236}">
                  <a16:creationId xmlns:a16="http://schemas.microsoft.com/office/drawing/2014/main" id="{4BD4251B-7D26-4185-B3E8-617EC96C69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8" y="2976"/>
              <a:ext cx="0" cy="9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aphicFrame>
        <p:nvGraphicFramePr>
          <p:cNvPr id="21520" name="Object 16">
            <a:extLst>
              <a:ext uri="{FF2B5EF4-FFF2-40B4-BE49-F238E27FC236}">
                <a16:creationId xmlns:a16="http://schemas.microsoft.com/office/drawing/2014/main" id="{0C01D992-D5CD-4C2D-ACA1-BBA7CDB125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514600"/>
          <a:ext cx="5930900" cy="257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46300" imgH="990600" progId="Equation.3">
                  <p:embed/>
                </p:oleObj>
              </mc:Choice>
              <mc:Fallback>
                <p:oleObj name="Equation" r:id="rId6" imgW="2146300" imgH="990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514600"/>
                        <a:ext cx="5930900" cy="257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376418D-D10E-44EF-8F8F-ADA3201A61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Sum of Two  Random Variables</a:t>
            </a:r>
            <a:br>
              <a:rPr lang="en-US" altLang="en-US" sz="3200"/>
            </a:br>
            <a:r>
              <a:rPr lang="en-US" altLang="en-US" sz="1000"/>
              <a:t>(cont)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342E7C74-74CA-4901-93C0-EBD34EBE2E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772400" cy="304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20484" name="Object 4">
            <a:extLst>
              <a:ext uri="{FF2B5EF4-FFF2-40B4-BE49-F238E27FC236}">
                <a16:creationId xmlns:a16="http://schemas.microsoft.com/office/drawing/2014/main" id="{A3FAAFF7-C050-4901-800F-CC320B1572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1600200"/>
          <a:ext cx="182403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165028" progId="Equation.3">
                  <p:embed/>
                </p:oleObj>
              </mc:Choice>
              <mc:Fallback>
                <p:oleObj name="Equation" r:id="rId2" imgW="660113" imgH="16502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600200"/>
                        <a:ext cx="182403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4" name="Object 16">
            <a:extLst>
              <a:ext uri="{FF2B5EF4-FFF2-40B4-BE49-F238E27FC236}">
                <a16:creationId xmlns:a16="http://schemas.microsoft.com/office/drawing/2014/main" id="{EA6E0655-4B78-4DAE-BEF4-E963EA5522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2057400"/>
          <a:ext cx="6705600" cy="1192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46300" imgH="508000" progId="Equation.3">
                  <p:embed/>
                </p:oleObj>
              </mc:Choice>
              <mc:Fallback>
                <p:oleObj name="Equation" r:id="rId4" imgW="2146300" imgH="5080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057400"/>
                        <a:ext cx="6705600" cy="1192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5" name="Object 17">
            <a:extLst>
              <a:ext uri="{FF2B5EF4-FFF2-40B4-BE49-F238E27FC236}">
                <a16:creationId xmlns:a16="http://schemas.microsoft.com/office/drawing/2014/main" id="{E0B2F85B-C7A4-415B-BA78-DB18DADB74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251200"/>
          <a:ext cx="5661025" cy="319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24100" imgH="1397000" progId="Equation.3">
                  <p:embed/>
                </p:oleObj>
              </mc:Choice>
              <mc:Fallback>
                <p:oleObj name="Equation" r:id="rId6" imgW="2324100" imgH="13970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251200"/>
                        <a:ext cx="5661025" cy="319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07B061DC-6DDD-42D8-8A6B-8901CCBAAF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Sum of Two  Random Variables</a:t>
            </a:r>
            <a:br>
              <a:rPr lang="en-US" altLang="en-US" sz="3200"/>
            </a:br>
            <a:r>
              <a:rPr lang="en-US" altLang="en-US" sz="1000"/>
              <a:t>(cont)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A887120C-2478-42B3-93B0-00CE166653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772400" cy="304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21508" name="Object 4">
            <a:extLst>
              <a:ext uri="{FF2B5EF4-FFF2-40B4-BE49-F238E27FC236}">
                <a16:creationId xmlns:a16="http://schemas.microsoft.com/office/drawing/2014/main" id="{EC9BDADB-76AD-40D7-8F0F-C21DFA2DFF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1600200"/>
          <a:ext cx="182403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165028" progId="Equation.3">
                  <p:embed/>
                </p:oleObj>
              </mc:Choice>
              <mc:Fallback>
                <p:oleObj name="Equation" r:id="rId2" imgW="660113" imgH="16502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600200"/>
                        <a:ext cx="182403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>
            <a:extLst>
              <a:ext uri="{FF2B5EF4-FFF2-40B4-BE49-F238E27FC236}">
                <a16:creationId xmlns:a16="http://schemas.microsoft.com/office/drawing/2014/main" id="{76F99EB6-846A-403F-8E72-D045B7A03B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2743200"/>
          <a:ext cx="5041900" cy="162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0100" imgH="711200" progId="Equation.3">
                  <p:embed/>
                </p:oleObj>
              </mc:Choice>
              <mc:Fallback>
                <p:oleObj name="Equation" r:id="rId4" imgW="2070100" imgH="71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743200"/>
                        <a:ext cx="5041900" cy="162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Text Box 7">
            <a:extLst>
              <a:ext uri="{FF2B5EF4-FFF2-40B4-BE49-F238E27FC236}">
                <a16:creationId xmlns:a16="http://schemas.microsoft.com/office/drawing/2014/main" id="{49A2E5C3-C003-4989-83FD-6F88572E7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133600"/>
            <a:ext cx="6324600" cy="356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If </a:t>
            </a:r>
            <a:r>
              <a:rPr lang="en-US" altLang="en-US" sz="2400" i="1"/>
              <a:t>X</a:t>
            </a:r>
            <a:r>
              <a:rPr lang="en-US" altLang="en-US" sz="2400"/>
              <a:t> and </a:t>
            </a:r>
            <a:r>
              <a:rPr lang="en-US" altLang="en-US" sz="2400" i="1"/>
              <a:t>Y</a:t>
            </a:r>
            <a:r>
              <a:rPr lang="en-US" altLang="en-US" sz="2400"/>
              <a:t> are independent: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This is the same result we saw with the Characteristic function.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7352111-3938-451A-9918-FFA8749DE2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Multiple Random Variables</a:t>
            </a: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41FE4A7-E6E0-49EC-B52C-834C40C265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0574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/>
              <a:t>Cumulative Distribution Function</a:t>
            </a:r>
          </a:p>
        </p:txBody>
      </p:sp>
      <p:graphicFrame>
        <p:nvGraphicFramePr>
          <p:cNvPr id="4100" name="Object 5">
            <a:extLst>
              <a:ext uri="{FF2B5EF4-FFF2-40B4-BE49-F238E27FC236}">
                <a16:creationId xmlns:a16="http://schemas.microsoft.com/office/drawing/2014/main" id="{1C8708C6-B2E6-4993-9399-0EFC03D9D6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743200"/>
          <a:ext cx="7620000" cy="131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55900" imgH="508000" progId="Equation.3">
                  <p:embed/>
                </p:oleObj>
              </mc:Choice>
              <mc:Fallback>
                <p:oleObj name="Equation" r:id="rId2" imgW="2755900" imgH="508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743200"/>
                        <a:ext cx="7620000" cy="1317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6">
            <a:extLst>
              <a:ext uri="{FF2B5EF4-FFF2-40B4-BE49-F238E27FC236}">
                <a16:creationId xmlns:a16="http://schemas.microsoft.com/office/drawing/2014/main" id="{CC3C8155-CF3D-4167-99AD-74ACDBA8E0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4724400"/>
          <a:ext cx="42418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227" imgH="279279" progId="Equation.3">
                  <p:embed/>
                </p:oleObj>
              </mc:Choice>
              <mc:Fallback>
                <p:oleObj name="Equation" r:id="rId4" imgW="1320227" imgH="27927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724400"/>
                        <a:ext cx="424180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F132A4B-306E-4A82-9C33-D38783092D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Product of Two  Random Variables</a:t>
            </a:r>
            <a:endParaRPr lang="en-US" altLang="en-US" sz="100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907D09D-CD77-4E04-BF40-D5CDAE081C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772400" cy="304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22532" name="Object 4">
            <a:extLst>
              <a:ext uri="{FF2B5EF4-FFF2-40B4-BE49-F238E27FC236}">
                <a16:creationId xmlns:a16="http://schemas.microsoft.com/office/drawing/2014/main" id="{5FF940E8-1B2C-45AB-BDD2-BD01587AC2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1676400"/>
          <a:ext cx="14033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780" imgH="165028" progId="Equation.3">
                  <p:embed/>
                </p:oleObj>
              </mc:Choice>
              <mc:Fallback>
                <p:oleObj name="Equation" r:id="rId2" imgW="507780" imgH="16502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676400"/>
                        <a:ext cx="140335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>
            <a:extLst>
              <a:ext uri="{FF2B5EF4-FFF2-40B4-BE49-F238E27FC236}">
                <a16:creationId xmlns:a16="http://schemas.microsoft.com/office/drawing/2014/main" id="{FC21D0D2-DF7F-4782-B974-98E5610DDB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2667000"/>
          <a:ext cx="528955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71700" imgH="660400" progId="Equation.3">
                  <p:embed/>
                </p:oleObj>
              </mc:Choice>
              <mc:Fallback>
                <p:oleObj name="Equation" r:id="rId4" imgW="2171700" imgH="660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667000"/>
                        <a:ext cx="5289550" cy="151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Text Box 6">
            <a:extLst>
              <a:ext uri="{FF2B5EF4-FFF2-40B4-BE49-F238E27FC236}">
                <a16:creationId xmlns:a16="http://schemas.microsoft.com/office/drawing/2014/main" id="{6F9B7887-07F1-4793-A638-77FE36949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133600"/>
            <a:ext cx="63246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Assume </a:t>
            </a:r>
            <a:r>
              <a:rPr lang="en-US" altLang="en-US" sz="2400" i="1"/>
              <a:t>X </a:t>
            </a:r>
            <a:r>
              <a:rPr lang="en-US" altLang="en-US" sz="2400"/>
              <a:t>&gt; 0 and </a:t>
            </a:r>
            <a:r>
              <a:rPr lang="en-US" altLang="en-US" sz="2400" i="1"/>
              <a:t>Y &gt;0</a:t>
            </a:r>
            <a:r>
              <a:rPr lang="en-US" altLang="en-US" sz="2400"/>
              <a:t> .  Then…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grpSp>
        <p:nvGrpSpPr>
          <p:cNvPr id="25623" name="Group 23">
            <a:extLst>
              <a:ext uri="{FF2B5EF4-FFF2-40B4-BE49-F238E27FC236}">
                <a16:creationId xmlns:a16="http://schemas.microsoft.com/office/drawing/2014/main" id="{CFCD4CA9-4466-490E-BD5C-E11DA4D94D8C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3048000"/>
            <a:ext cx="4343400" cy="3200400"/>
            <a:chOff x="720" y="1872"/>
            <a:chExt cx="2736" cy="2016"/>
          </a:xfrm>
        </p:grpSpPr>
        <p:sp>
          <p:nvSpPr>
            <p:cNvPr id="22536" name="Freeform 13">
              <a:extLst>
                <a:ext uri="{FF2B5EF4-FFF2-40B4-BE49-F238E27FC236}">
                  <a16:creationId xmlns:a16="http://schemas.microsoft.com/office/drawing/2014/main" id="{7AB37695-8CB6-477E-88EB-0892A8E2F0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8" y="2016"/>
              <a:ext cx="1968" cy="1680"/>
            </a:xfrm>
            <a:custGeom>
              <a:avLst/>
              <a:gdLst>
                <a:gd name="T0" fmla="*/ 144 w 1968"/>
                <a:gd name="T1" fmla="*/ 0 h 1680"/>
                <a:gd name="T2" fmla="*/ 192 w 1968"/>
                <a:gd name="T3" fmla="*/ 288 h 1680"/>
                <a:gd name="T4" fmla="*/ 240 w 1968"/>
                <a:gd name="T5" fmla="*/ 720 h 1680"/>
                <a:gd name="T6" fmla="*/ 432 w 1968"/>
                <a:gd name="T7" fmla="*/ 1152 h 1680"/>
                <a:gd name="T8" fmla="*/ 816 w 1968"/>
                <a:gd name="T9" fmla="*/ 1392 h 1680"/>
                <a:gd name="T10" fmla="*/ 1296 w 1968"/>
                <a:gd name="T11" fmla="*/ 1440 h 1680"/>
                <a:gd name="T12" fmla="*/ 1824 w 1968"/>
                <a:gd name="T13" fmla="*/ 1536 h 1680"/>
                <a:gd name="T14" fmla="*/ 1968 w 1968"/>
                <a:gd name="T15" fmla="*/ 1536 h 1680"/>
                <a:gd name="T16" fmla="*/ 1968 w 1968"/>
                <a:gd name="T17" fmla="*/ 1680 h 1680"/>
                <a:gd name="T18" fmla="*/ 0 w 1968"/>
                <a:gd name="T19" fmla="*/ 1680 h 1680"/>
                <a:gd name="T20" fmla="*/ 0 w 1968"/>
                <a:gd name="T21" fmla="*/ 0 h 1680"/>
                <a:gd name="T22" fmla="*/ 144 w 1968"/>
                <a:gd name="T23" fmla="*/ 0 h 16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968" h="1680">
                  <a:moveTo>
                    <a:pt x="144" y="0"/>
                  </a:moveTo>
                  <a:lnTo>
                    <a:pt x="192" y="288"/>
                  </a:lnTo>
                  <a:lnTo>
                    <a:pt x="240" y="720"/>
                  </a:lnTo>
                  <a:lnTo>
                    <a:pt x="432" y="1152"/>
                  </a:lnTo>
                  <a:lnTo>
                    <a:pt x="816" y="1392"/>
                  </a:lnTo>
                  <a:lnTo>
                    <a:pt x="1296" y="1440"/>
                  </a:lnTo>
                  <a:lnTo>
                    <a:pt x="1824" y="1536"/>
                  </a:lnTo>
                  <a:lnTo>
                    <a:pt x="1968" y="1536"/>
                  </a:lnTo>
                  <a:lnTo>
                    <a:pt x="1968" y="1680"/>
                  </a:lnTo>
                  <a:lnTo>
                    <a:pt x="0" y="1680"/>
                  </a:lnTo>
                  <a:lnTo>
                    <a:pt x="0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537" name="Line 7">
              <a:extLst>
                <a:ext uri="{FF2B5EF4-FFF2-40B4-BE49-F238E27FC236}">
                  <a16:creationId xmlns:a16="http://schemas.microsoft.com/office/drawing/2014/main" id="{DFAAD0F7-8CBE-42C2-8DCA-61F1B2F0F8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016"/>
              <a:ext cx="0" cy="1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538" name="Line 8">
              <a:extLst>
                <a:ext uri="{FF2B5EF4-FFF2-40B4-BE49-F238E27FC236}">
                  <a16:creationId xmlns:a16="http://schemas.microsoft.com/office/drawing/2014/main" id="{B58E75A5-2326-44BE-947E-B4667DE98A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3696"/>
              <a:ext cx="20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539" name="Freeform 9">
              <a:extLst>
                <a:ext uri="{FF2B5EF4-FFF2-40B4-BE49-F238E27FC236}">
                  <a16:creationId xmlns:a16="http://schemas.microsoft.com/office/drawing/2014/main" id="{5D413FE1-523B-4DFD-86DC-8BA732FD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2" y="2016"/>
              <a:ext cx="1872" cy="1536"/>
            </a:xfrm>
            <a:custGeom>
              <a:avLst/>
              <a:gdLst>
                <a:gd name="T0" fmla="*/ 0 w 1872"/>
                <a:gd name="T1" fmla="*/ 0 h 1536"/>
                <a:gd name="T2" fmla="*/ 144 w 1872"/>
                <a:gd name="T3" fmla="*/ 816 h 1536"/>
                <a:gd name="T4" fmla="*/ 384 w 1872"/>
                <a:gd name="T5" fmla="*/ 1200 h 1536"/>
                <a:gd name="T6" fmla="*/ 768 w 1872"/>
                <a:gd name="T7" fmla="*/ 1392 h 1536"/>
                <a:gd name="T8" fmla="*/ 1440 w 1872"/>
                <a:gd name="T9" fmla="*/ 1488 h 1536"/>
                <a:gd name="T10" fmla="*/ 1872 w 1872"/>
                <a:gd name="T11" fmla="*/ 1536 h 15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72" h="1536">
                  <a:moveTo>
                    <a:pt x="0" y="0"/>
                  </a:moveTo>
                  <a:cubicBezTo>
                    <a:pt x="40" y="308"/>
                    <a:pt x="80" y="616"/>
                    <a:pt x="144" y="816"/>
                  </a:cubicBezTo>
                  <a:cubicBezTo>
                    <a:pt x="208" y="1016"/>
                    <a:pt x="280" y="1104"/>
                    <a:pt x="384" y="1200"/>
                  </a:cubicBezTo>
                  <a:cubicBezTo>
                    <a:pt x="488" y="1296"/>
                    <a:pt x="592" y="1344"/>
                    <a:pt x="768" y="1392"/>
                  </a:cubicBezTo>
                  <a:cubicBezTo>
                    <a:pt x="944" y="1440"/>
                    <a:pt x="1256" y="1464"/>
                    <a:pt x="1440" y="1488"/>
                  </a:cubicBezTo>
                  <a:cubicBezTo>
                    <a:pt x="1624" y="1512"/>
                    <a:pt x="1748" y="1524"/>
                    <a:pt x="1872" y="1536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540" name="Text Box 10">
              <a:extLst>
                <a:ext uri="{FF2B5EF4-FFF2-40B4-BE49-F238E27FC236}">
                  <a16:creationId xmlns:a16="http://schemas.microsoft.com/office/drawing/2014/main" id="{83A8351E-5787-4DB4-A101-2738674885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360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 x</a:t>
              </a:r>
            </a:p>
          </p:txBody>
        </p:sp>
        <p:sp>
          <p:nvSpPr>
            <p:cNvPr id="22541" name="Text Box 11">
              <a:extLst>
                <a:ext uri="{FF2B5EF4-FFF2-40B4-BE49-F238E27FC236}">
                  <a16:creationId xmlns:a16="http://schemas.microsoft.com/office/drawing/2014/main" id="{A012A2E7-5D5E-43B4-B863-1BBEAC1011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187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 y</a:t>
              </a:r>
            </a:p>
          </p:txBody>
        </p:sp>
        <p:sp>
          <p:nvSpPr>
            <p:cNvPr id="22542" name="Text Box 12">
              <a:extLst>
                <a:ext uri="{FF2B5EF4-FFF2-40B4-BE49-F238E27FC236}">
                  <a16:creationId xmlns:a16="http://schemas.microsoft.com/office/drawing/2014/main" id="{5230D7DE-1B3D-478A-8D83-100CF47F01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2544"/>
              <a:ext cx="10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 y = z / x</a:t>
              </a:r>
            </a:p>
          </p:txBody>
        </p:sp>
        <p:sp>
          <p:nvSpPr>
            <p:cNvPr id="22543" name="Text Box 21">
              <a:extLst>
                <a:ext uri="{FF2B5EF4-FFF2-40B4-BE49-F238E27FC236}">
                  <a16:creationId xmlns:a16="http://schemas.microsoft.com/office/drawing/2014/main" id="{49EF7DBE-0BA7-4E4B-B0E0-7E8FDA8D3E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3264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R</a:t>
              </a:r>
              <a:r>
                <a:rPr lang="en-US" altLang="en-US" sz="2400" i="1" baseline="-25000"/>
                <a:t>z</a:t>
              </a:r>
            </a:p>
          </p:txBody>
        </p:sp>
        <p:sp>
          <p:nvSpPr>
            <p:cNvPr id="22544" name="Freeform 22">
              <a:extLst>
                <a:ext uri="{FF2B5EF4-FFF2-40B4-BE49-F238E27FC236}">
                  <a16:creationId xmlns:a16="http://schemas.microsoft.com/office/drawing/2014/main" id="{28322B85-E3B2-4CB7-9FEB-DFF090675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4" y="2784"/>
              <a:ext cx="432" cy="576"/>
            </a:xfrm>
            <a:custGeom>
              <a:avLst/>
              <a:gdLst>
                <a:gd name="T0" fmla="*/ 829 w 208"/>
                <a:gd name="T1" fmla="*/ 0 h 576"/>
                <a:gd name="T2" fmla="*/ 829 w 208"/>
                <a:gd name="T3" fmla="*/ 240 h 576"/>
                <a:gd name="T4" fmla="*/ 413 w 208"/>
                <a:gd name="T5" fmla="*/ 432 h 576"/>
                <a:gd name="T6" fmla="*/ 0 w 208"/>
                <a:gd name="T7" fmla="*/ 576 h 5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" h="576">
                  <a:moveTo>
                    <a:pt x="192" y="0"/>
                  </a:moveTo>
                  <a:cubicBezTo>
                    <a:pt x="200" y="84"/>
                    <a:pt x="208" y="168"/>
                    <a:pt x="192" y="240"/>
                  </a:cubicBezTo>
                  <a:cubicBezTo>
                    <a:pt x="176" y="312"/>
                    <a:pt x="128" y="376"/>
                    <a:pt x="96" y="432"/>
                  </a:cubicBezTo>
                  <a:cubicBezTo>
                    <a:pt x="64" y="488"/>
                    <a:pt x="32" y="532"/>
                    <a:pt x="0" y="57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FED44BFE-78FE-4D30-81AF-EB471E643C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Product of Two  Random Variables</a:t>
            </a:r>
            <a:endParaRPr lang="en-US" altLang="en-US" sz="1000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30BCDEA-B3C4-4A2C-9127-F57CF9FC2F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772400" cy="304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23556" name="Object 4">
            <a:extLst>
              <a:ext uri="{FF2B5EF4-FFF2-40B4-BE49-F238E27FC236}">
                <a16:creationId xmlns:a16="http://schemas.microsoft.com/office/drawing/2014/main" id="{F52F2B1D-911C-43DD-86EA-B2F9137A81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1676400"/>
          <a:ext cx="14033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780" imgH="165028" progId="Equation.3">
                  <p:embed/>
                </p:oleObj>
              </mc:Choice>
              <mc:Fallback>
                <p:oleObj name="Equation" r:id="rId2" imgW="507780" imgH="16502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676400"/>
                        <a:ext cx="140335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>
            <a:extLst>
              <a:ext uri="{FF2B5EF4-FFF2-40B4-BE49-F238E27FC236}">
                <a16:creationId xmlns:a16="http://schemas.microsoft.com/office/drawing/2014/main" id="{61B8F463-3B9F-4232-8AA2-6A03731BEC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1000" y="2362200"/>
          <a:ext cx="3711575" cy="215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4000" imgH="939800" progId="Equation.3">
                  <p:embed/>
                </p:oleObj>
              </mc:Choice>
              <mc:Fallback>
                <p:oleObj name="Equation" r:id="rId4" imgW="1524000" imgH="939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362200"/>
                        <a:ext cx="3711575" cy="215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Text Box 6">
            <a:extLst>
              <a:ext uri="{FF2B5EF4-FFF2-40B4-BE49-F238E27FC236}">
                <a16:creationId xmlns:a16="http://schemas.microsoft.com/office/drawing/2014/main" id="{FBA112AA-974A-4EAB-8E35-93382133E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676400"/>
            <a:ext cx="36576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X</a:t>
            </a:r>
            <a:r>
              <a:rPr lang="en-US" altLang="en-US" sz="2400"/>
              <a:t> ,</a:t>
            </a:r>
            <a:r>
              <a:rPr lang="en-US" altLang="en-US" sz="2400" i="1"/>
              <a:t>Y</a:t>
            </a:r>
            <a:r>
              <a:rPr lang="en-US" altLang="en-US" sz="2400"/>
              <a:t> &gt;0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grpSp>
        <p:nvGrpSpPr>
          <p:cNvPr id="26631" name="Group 7">
            <a:extLst>
              <a:ext uri="{FF2B5EF4-FFF2-40B4-BE49-F238E27FC236}">
                <a16:creationId xmlns:a16="http://schemas.microsoft.com/office/drawing/2014/main" id="{1C8EE9F7-9A0A-4AF5-9D5D-F30779FDFDED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124200"/>
            <a:ext cx="4343400" cy="3200400"/>
            <a:chOff x="720" y="1872"/>
            <a:chExt cx="2736" cy="2016"/>
          </a:xfrm>
        </p:grpSpPr>
        <p:sp>
          <p:nvSpPr>
            <p:cNvPr id="23560" name="Freeform 8">
              <a:extLst>
                <a:ext uri="{FF2B5EF4-FFF2-40B4-BE49-F238E27FC236}">
                  <a16:creationId xmlns:a16="http://schemas.microsoft.com/office/drawing/2014/main" id="{D8839532-65C0-4B7E-A3A4-47EB7328F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8" y="2016"/>
              <a:ext cx="1968" cy="1680"/>
            </a:xfrm>
            <a:custGeom>
              <a:avLst/>
              <a:gdLst>
                <a:gd name="T0" fmla="*/ 144 w 1968"/>
                <a:gd name="T1" fmla="*/ 0 h 1680"/>
                <a:gd name="T2" fmla="*/ 192 w 1968"/>
                <a:gd name="T3" fmla="*/ 288 h 1680"/>
                <a:gd name="T4" fmla="*/ 240 w 1968"/>
                <a:gd name="T5" fmla="*/ 720 h 1680"/>
                <a:gd name="T6" fmla="*/ 432 w 1968"/>
                <a:gd name="T7" fmla="*/ 1152 h 1680"/>
                <a:gd name="T8" fmla="*/ 816 w 1968"/>
                <a:gd name="T9" fmla="*/ 1392 h 1680"/>
                <a:gd name="T10" fmla="*/ 1296 w 1968"/>
                <a:gd name="T11" fmla="*/ 1440 h 1680"/>
                <a:gd name="T12" fmla="*/ 1824 w 1968"/>
                <a:gd name="T13" fmla="*/ 1536 h 1680"/>
                <a:gd name="T14" fmla="*/ 1968 w 1968"/>
                <a:gd name="T15" fmla="*/ 1536 h 1680"/>
                <a:gd name="T16" fmla="*/ 1968 w 1968"/>
                <a:gd name="T17" fmla="*/ 1680 h 1680"/>
                <a:gd name="T18" fmla="*/ 0 w 1968"/>
                <a:gd name="T19" fmla="*/ 1680 h 1680"/>
                <a:gd name="T20" fmla="*/ 0 w 1968"/>
                <a:gd name="T21" fmla="*/ 0 h 1680"/>
                <a:gd name="T22" fmla="*/ 144 w 1968"/>
                <a:gd name="T23" fmla="*/ 0 h 16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968" h="1680">
                  <a:moveTo>
                    <a:pt x="144" y="0"/>
                  </a:moveTo>
                  <a:lnTo>
                    <a:pt x="192" y="288"/>
                  </a:lnTo>
                  <a:lnTo>
                    <a:pt x="240" y="720"/>
                  </a:lnTo>
                  <a:lnTo>
                    <a:pt x="432" y="1152"/>
                  </a:lnTo>
                  <a:lnTo>
                    <a:pt x="816" y="1392"/>
                  </a:lnTo>
                  <a:lnTo>
                    <a:pt x="1296" y="1440"/>
                  </a:lnTo>
                  <a:lnTo>
                    <a:pt x="1824" y="1536"/>
                  </a:lnTo>
                  <a:lnTo>
                    <a:pt x="1968" y="1536"/>
                  </a:lnTo>
                  <a:lnTo>
                    <a:pt x="1968" y="1680"/>
                  </a:lnTo>
                  <a:lnTo>
                    <a:pt x="0" y="1680"/>
                  </a:lnTo>
                  <a:lnTo>
                    <a:pt x="0" y="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561" name="Line 9">
              <a:extLst>
                <a:ext uri="{FF2B5EF4-FFF2-40B4-BE49-F238E27FC236}">
                  <a16:creationId xmlns:a16="http://schemas.microsoft.com/office/drawing/2014/main" id="{0DC2C995-8BC3-40E8-A882-C5A68DB52C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2016"/>
              <a:ext cx="0" cy="1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562" name="Line 10">
              <a:extLst>
                <a:ext uri="{FF2B5EF4-FFF2-40B4-BE49-F238E27FC236}">
                  <a16:creationId xmlns:a16="http://schemas.microsoft.com/office/drawing/2014/main" id="{2BDD1E40-BCC0-4785-8B2D-5921BFF25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3696"/>
              <a:ext cx="20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563" name="Freeform 11">
              <a:extLst>
                <a:ext uri="{FF2B5EF4-FFF2-40B4-BE49-F238E27FC236}">
                  <a16:creationId xmlns:a16="http://schemas.microsoft.com/office/drawing/2014/main" id="{25A47390-C848-4C4E-909F-9BE0631D8A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2" y="2016"/>
              <a:ext cx="1872" cy="1536"/>
            </a:xfrm>
            <a:custGeom>
              <a:avLst/>
              <a:gdLst>
                <a:gd name="T0" fmla="*/ 0 w 1872"/>
                <a:gd name="T1" fmla="*/ 0 h 1536"/>
                <a:gd name="T2" fmla="*/ 144 w 1872"/>
                <a:gd name="T3" fmla="*/ 816 h 1536"/>
                <a:gd name="T4" fmla="*/ 384 w 1872"/>
                <a:gd name="T5" fmla="*/ 1200 h 1536"/>
                <a:gd name="T6" fmla="*/ 768 w 1872"/>
                <a:gd name="T7" fmla="*/ 1392 h 1536"/>
                <a:gd name="T8" fmla="*/ 1440 w 1872"/>
                <a:gd name="T9" fmla="*/ 1488 h 1536"/>
                <a:gd name="T10" fmla="*/ 1872 w 1872"/>
                <a:gd name="T11" fmla="*/ 1536 h 15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72" h="1536">
                  <a:moveTo>
                    <a:pt x="0" y="0"/>
                  </a:moveTo>
                  <a:cubicBezTo>
                    <a:pt x="40" y="308"/>
                    <a:pt x="80" y="616"/>
                    <a:pt x="144" y="816"/>
                  </a:cubicBezTo>
                  <a:cubicBezTo>
                    <a:pt x="208" y="1016"/>
                    <a:pt x="280" y="1104"/>
                    <a:pt x="384" y="1200"/>
                  </a:cubicBezTo>
                  <a:cubicBezTo>
                    <a:pt x="488" y="1296"/>
                    <a:pt x="592" y="1344"/>
                    <a:pt x="768" y="1392"/>
                  </a:cubicBezTo>
                  <a:cubicBezTo>
                    <a:pt x="944" y="1440"/>
                    <a:pt x="1256" y="1464"/>
                    <a:pt x="1440" y="1488"/>
                  </a:cubicBezTo>
                  <a:cubicBezTo>
                    <a:pt x="1624" y="1512"/>
                    <a:pt x="1748" y="1524"/>
                    <a:pt x="1872" y="1536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564" name="Text Box 12">
              <a:extLst>
                <a:ext uri="{FF2B5EF4-FFF2-40B4-BE49-F238E27FC236}">
                  <a16:creationId xmlns:a16="http://schemas.microsoft.com/office/drawing/2014/main" id="{430290D5-353A-4EF6-8D6B-28ADD1C19B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360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 x</a:t>
              </a:r>
            </a:p>
          </p:txBody>
        </p:sp>
        <p:sp>
          <p:nvSpPr>
            <p:cNvPr id="23565" name="Text Box 13">
              <a:extLst>
                <a:ext uri="{FF2B5EF4-FFF2-40B4-BE49-F238E27FC236}">
                  <a16:creationId xmlns:a16="http://schemas.microsoft.com/office/drawing/2014/main" id="{F6086677-C1F0-4F1B-9B26-DA286E366F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187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 y</a:t>
              </a:r>
            </a:p>
          </p:txBody>
        </p:sp>
        <p:sp>
          <p:nvSpPr>
            <p:cNvPr id="23566" name="Text Box 14">
              <a:extLst>
                <a:ext uri="{FF2B5EF4-FFF2-40B4-BE49-F238E27FC236}">
                  <a16:creationId xmlns:a16="http://schemas.microsoft.com/office/drawing/2014/main" id="{976DD92D-3B81-4ACB-B373-E1C9E9DB56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2544"/>
              <a:ext cx="10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 y = z / x</a:t>
              </a:r>
            </a:p>
          </p:txBody>
        </p:sp>
        <p:sp>
          <p:nvSpPr>
            <p:cNvPr id="23567" name="Text Box 15">
              <a:extLst>
                <a:ext uri="{FF2B5EF4-FFF2-40B4-BE49-F238E27FC236}">
                  <a16:creationId xmlns:a16="http://schemas.microsoft.com/office/drawing/2014/main" id="{0AF95D02-9862-45B0-BF25-E6B823FA81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3264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R</a:t>
              </a:r>
              <a:r>
                <a:rPr lang="en-US" altLang="en-US" sz="2400" i="1" baseline="-25000"/>
                <a:t>z</a:t>
              </a:r>
            </a:p>
          </p:txBody>
        </p:sp>
        <p:sp>
          <p:nvSpPr>
            <p:cNvPr id="23568" name="Freeform 16">
              <a:extLst>
                <a:ext uri="{FF2B5EF4-FFF2-40B4-BE49-F238E27FC236}">
                  <a16:creationId xmlns:a16="http://schemas.microsoft.com/office/drawing/2014/main" id="{E25A518D-5289-429D-B94E-1D88A4FFC3B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4" y="2784"/>
              <a:ext cx="432" cy="576"/>
            </a:xfrm>
            <a:custGeom>
              <a:avLst/>
              <a:gdLst>
                <a:gd name="T0" fmla="*/ 829 w 208"/>
                <a:gd name="T1" fmla="*/ 0 h 576"/>
                <a:gd name="T2" fmla="*/ 829 w 208"/>
                <a:gd name="T3" fmla="*/ 240 h 576"/>
                <a:gd name="T4" fmla="*/ 413 w 208"/>
                <a:gd name="T5" fmla="*/ 432 h 576"/>
                <a:gd name="T6" fmla="*/ 0 w 208"/>
                <a:gd name="T7" fmla="*/ 576 h 5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" h="576">
                  <a:moveTo>
                    <a:pt x="192" y="0"/>
                  </a:moveTo>
                  <a:cubicBezTo>
                    <a:pt x="200" y="84"/>
                    <a:pt x="208" y="168"/>
                    <a:pt x="192" y="240"/>
                  </a:cubicBezTo>
                  <a:cubicBezTo>
                    <a:pt x="176" y="312"/>
                    <a:pt x="128" y="376"/>
                    <a:pt x="96" y="432"/>
                  </a:cubicBezTo>
                  <a:cubicBezTo>
                    <a:pt x="64" y="488"/>
                    <a:pt x="32" y="532"/>
                    <a:pt x="0" y="57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26DE7F96-715F-4731-89BE-71CEB0E36E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Product of Two  Random Variables</a:t>
            </a:r>
            <a:endParaRPr lang="en-US" altLang="en-US" sz="100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862D33D6-7E81-4CEF-BB5E-6D83623036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772400" cy="304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24580" name="Object 4">
            <a:extLst>
              <a:ext uri="{FF2B5EF4-FFF2-40B4-BE49-F238E27FC236}">
                <a16:creationId xmlns:a16="http://schemas.microsoft.com/office/drawing/2014/main" id="{39DD0D59-AD60-4541-9531-98C14F88FD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1600200"/>
          <a:ext cx="14033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780" imgH="165028" progId="Equation.3">
                  <p:embed/>
                </p:oleObj>
              </mc:Choice>
              <mc:Fallback>
                <p:oleObj name="Equation" r:id="rId2" imgW="507780" imgH="16502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00200"/>
                        <a:ext cx="140335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>
            <a:extLst>
              <a:ext uri="{FF2B5EF4-FFF2-40B4-BE49-F238E27FC236}">
                <a16:creationId xmlns:a16="http://schemas.microsoft.com/office/drawing/2014/main" id="{478DE0F8-A1EF-4FEF-8C2A-36F9D2B79C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1828800"/>
          <a:ext cx="4824413" cy="447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200" imgH="1955800" progId="Equation.3">
                  <p:embed/>
                </p:oleObj>
              </mc:Choice>
              <mc:Fallback>
                <p:oleObj name="Equation" r:id="rId4" imgW="1981200" imgH="1955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828800"/>
                        <a:ext cx="4824413" cy="447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Text Box 6">
            <a:extLst>
              <a:ext uri="{FF2B5EF4-FFF2-40B4-BE49-F238E27FC236}">
                <a16:creationId xmlns:a16="http://schemas.microsoft.com/office/drawing/2014/main" id="{9E5CFBD6-9511-415A-971B-8A49E40E4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981200"/>
            <a:ext cx="36576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      X</a:t>
            </a:r>
            <a:r>
              <a:rPr lang="en-US" altLang="en-US" sz="2400"/>
              <a:t> ,</a:t>
            </a:r>
            <a:r>
              <a:rPr lang="en-US" altLang="en-US" sz="2400" i="1"/>
              <a:t>Y</a:t>
            </a:r>
            <a:r>
              <a:rPr lang="en-US" altLang="en-US" sz="2400"/>
              <a:t> &gt;0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Use Liebnitz’ Rule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7665" name="Text Box 17">
            <a:extLst>
              <a:ext uri="{FF2B5EF4-FFF2-40B4-BE49-F238E27FC236}">
                <a16:creationId xmlns:a16="http://schemas.microsoft.com/office/drawing/2014/main" id="{0D9B0DB6-0212-43C1-8962-61BB6873E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810000"/>
            <a:ext cx="2438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What happens when we do not restrict </a:t>
            </a:r>
            <a:r>
              <a:rPr lang="en-US" altLang="en-US" sz="2400" b="1" i="1">
                <a:solidFill>
                  <a:srgbClr val="FF0000"/>
                </a:solidFill>
              </a:rPr>
              <a:t>X</a:t>
            </a:r>
            <a:r>
              <a:rPr lang="en-US" altLang="en-US" sz="2400" b="1">
                <a:solidFill>
                  <a:srgbClr val="FF0000"/>
                </a:solidFill>
              </a:rPr>
              <a:t> and </a:t>
            </a:r>
            <a:r>
              <a:rPr lang="en-US" altLang="en-US" sz="2400" b="1" i="1">
                <a:solidFill>
                  <a:srgbClr val="FF0000"/>
                </a:solidFill>
              </a:rPr>
              <a:t>Y</a:t>
            </a:r>
            <a:r>
              <a:rPr lang="en-US" altLang="en-US" sz="2400" b="1">
                <a:solidFill>
                  <a:srgbClr val="FF0000"/>
                </a:solidFill>
              </a:rPr>
              <a:t> to be positive?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5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0E4D85E3-31D6-4580-B3F3-BC8A80C45E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Product of Two  Random Variables: Example</a:t>
            </a:r>
            <a:endParaRPr lang="en-US" altLang="en-US" sz="1000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4F687F9A-7B94-4EEA-845E-AA0ED1EAF5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3048000"/>
            <a:ext cx="1676400" cy="304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25604" name="Object 4">
            <a:extLst>
              <a:ext uri="{FF2B5EF4-FFF2-40B4-BE49-F238E27FC236}">
                <a16:creationId xmlns:a16="http://schemas.microsoft.com/office/drawing/2014/main" id="{D7F44AB1-D801-4394-935F-827F15E75D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1600200"/>
          <a:ext cx="14033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780" imgH="165028" progId="Equation.3">
                  <p:embed/>
                </p:oleObj>
              </mc:Choice>
              <mc:Fallback>
                <p:oleObj name="Equation" r:id="rId2" imgW="507780" imgH="16502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00200"/>
                        <a:ext cx="140335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>
            <a:extLst>
              <a:ext uri="{FF2B5EF4-FFF2-40B4-BE49-F238E27FC236}">
                <a16:creationId xmlns:a16="http://schemas.microsoft.com/office/drawing/2014/main" id="{8E008C6D-8DCC-4A4F-A11F-CE8956D365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1676400"/>
          <a:ext cx="4268788" cy="110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600" imgH="482600" progId="Equation.3">
                  <p:embed/>
                </p:oleObj>
              </mc:Choice>
              <mc:Fallback>
                <p:oleObj name="Equation" r:id="rId4" imgW="1752600" imgH="482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676400"/>
                        <a:ext cx="4268788" cy="1106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Text Box 6">
            <a:extLst>
              <a:ext uri="{FF2B5EF4-FFF2-40B4-BE49-F238E27FC236}">
                <a16:creationId xmlns:a16="http://schemas.microsoft.com/office/drawing/2014/main" id="{D716F9D7-75F1-452E-BD9F-0E8D13206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524000"/>
            <a:ext cx="17526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X and Y i.i.d. and uniform on (0,1)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28680" name="Object 8">
            <a:extLst>
              <a:ext uri="{FF2B5EF4-FFF2-40B4-BE49-F238E27FC236}">
                <a16:creationId xmlns:a16="http://schemas.microsoft.com/office/drawing/2014/main" id="{32E6D1EA-3B3F-498E-8166-B7E1702C0F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2971800"/>
          <a:ext cx="51974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33600" imgH="215900" progId="Equation.3">
                  <p:embed/>
                </p:oleObj>
              </mc:Choice>
              <mc:Fallback>
                <p:oleObj name="Equation" r:id="rId6" imgW="2133600" imgH="2159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971800"/>
                        <a:ext cx="519747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>
            <a:extLst>
              <a:ext uri="{FF2B5EF4-FFF2-40B4-BE49-F238E27FC236}">
                <a16:creationId xmlns:a16="http://schemas.microsoft.com/office/drawing/2014/main" id="{2EE47F85-4C8D-40FD-B203-ED2CFA365B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3810000"/>
          <a:ext cx="54133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22500" imgH="431800" progId="Equation.3">
                  <p:embed/>
                </p:oleObj>
              </mc:Choice>
              <mc:Fallback>
                <p:oleObj name="Equation" r:id="rId8" imgW="2222500" imgH="431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810000"/>
                        <a:ext cx="541337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>
            <a:extLst>
              <a:ext uri="{FF2B5EF4-FFF2-40B4-BE49-F238E27FC236}">
                <a16:creationId xmlns:a16="http://schemas.microsoft.com/office/drawing/2014/main" id="{501B7E83-BFD9-4897-8AA7-245D538ED0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105400"/>
          <a:ext cx="43005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65300" imgH="431800" progId="Equation.3">
                  <p:embed/>
                </p:oleObj>
              </mc:Choice>
              <mc:Fallback>
                <p:oleObj name="Equation" r:id="rId10" imgW="1765300" imgH="4318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05400"/>
                        <a:ext cx="430053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C08C10F-C330-4C57-89BC-22499D315C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Product of Two  Random Variables: Example</a:t>
            </a:r>
            <a:endParaRPr lang="en-US" altLang="en-US" sz="1000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BA45C394-5BC9-4749-A0EE-4C07134CCA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3048000"/>
            <a:ext cx="1676400" cy="304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26628" name="Object 4">
            <a:extLst>
              <a:ext uri="{FF2B5EF4-FFF2-40B4-BE49-F238E27FC236}">
                <a16:creationId xmlns:a16="http://schemas.microsoft.com/office/drawing/2014/main" id="{755E0133-8E73-4BEA-B926-AB16845F1A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1600200"/>
          <a:ext cx="14033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780" imgH="165028" progId="Equation.3">
                  <p:embed/>
                </p:oleObj>
              </mc:Choice>
              <mc:Fallback>
                <p:oleObj name="Equation" r:id="rId2" imgW="507780" imgH="16502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00200"/>
                        <a:ext cx="140335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>
            <a:extLst>
              <a:ext uri="{FF2B5EF4-FFF2-40B4-BE49-F238E27FC236}">
                <a16:creationId xmlns:a16="http://schemas.microsoft.com/office/drawing/2014/main" id="{DC11070A-9268-4CB9-802B-D3E6B5832E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1676400"/>
          <a:ext cx="4268788" cy="110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600" imgH="482600" progId="Equation.3">
                  <p:embed/>
                </p:oleObj>
              </mc:Choice>
              <mc:Fallback>
                <p:oleObj name="Equation" r:id="rId4" imgW="1752600" imgH="482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676400"/>
                        <a:ext cx="4268788" cy="1106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Text Box 6">
            <a:extLst>
              <a:ext uri="{FF2B5EF4-FFF2-40B4-BE49-F238E27FC236}">
                <a16:creationId xmlns:a16="http://schemas.microsoft.com/office/drawing/2014/main" id="{1B1E0B2B-1680-4319-8FD5-FE96DC918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524000"/>
            <a:ext cx="17526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X and Y i.i.d. and uniform on (0,1)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26631" name="Object 9">
            <a:extLst>
              <a:ext uri="{FF2B5EF4-FFF2-40B4-BE49-F238E27FC236}">
                <a16:creationId xmlns:a16="http://schemas.microsoft.com/office/drawing/2014/main" id="{0F647554-D236-458B-BC38-41AEDB053B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2895600"/>
          <a:ext cx="43005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65300" imgH="431800" progId="Equation.3">
                  <p:embed/>
                </p:oleObj>
              </mc:Choice>
              <mc:Fallback>
                <p:oleObj name="Equation" r:id="rId6" imgW="1765300" imgH="431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895600"/>
                        <a:ext cx="430053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>
            <a:extLst>
              <a:ext uri="{FF2B5EF4-FFF2-40B4-BE49-F238E27FC236}">
                <a16:creationId xmlns:a16="http://schemas.microsoft.com/office/drawing/2014/main" id="{F5E839D3-5520-479F-AD8D-EE8AC04A69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3962400"/>
          <a:ext cx="3835400" cy="163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74800" imgH="711200" progId="Equation.3">
                  <p:embed/>
                </p:oleObj>
              </mc:Choice>
              <mc:Fallback>
                <p:oleObj name="Equation" r:id="rId8" imgW="1574800" imgH="711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962400"/>
                        <a:ext cx="3835400" cy="163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715" name="Group 19">
            <a:extLst>
              <a:ext uri="{FF2B5EF4-FFF2-40B4-BE49-F238E27FC236}">
                <a16:creationId xmlns:a16="http://schemas.microsoft.com/office/drawing/2014/main" id="{F8D112DD-356E-4411-83EA-3B8732DE5AD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3962400"/>
            <a:ext cx="2819400" cy="2362200"/>
            <a:chOff x="1104" y="2496"/>
            <a:chExt cx="1776" cy="1488"/>
          </a:xfrm>
        </p:grpSpPr>
        <p:sp>
          <p:nvSpPr>
            <p:cNvPr id="26634" name="Text Box 14">
              <a:extLst>
                <a:ext uri="{FF2B5EF4-FFF2-40B4-BE49-F238E27FC236}">
                  <a16:creationId xmlns:a16="http://schemas.microsoft.com/office/drawing/2014/main" id="{DF3797D1-7B24-4CAB-AD8D-9F4F95A1E0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3600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z</a:t>
              </a:r>
            </a:p>
          </p:txBody>
        </p:sp>
        <p:grpSp>
          <p:nvGrpSpPr>
            <p:cNvPr id="26635" name="Group 18">
              <a:extLst>
                <a:ext uri="{FF2B5EF4-FFF2-40B4-BE49-F238E27FC236}">
                  <a16:creationId xmlns:a16="http://schemas.microsoft.com/office/drawing/2014/main" id="{7C5B18AD-9B0C-45B2-B65D-E37B2B38B9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4" y="2496"/>
              <a:ext cx="1584" cy="1488"/>
              <a:chOff x="864" y="2496"/>
              <a:chExt cx="1584" cy="1488"/>
            </a:xfrm>
          </p:grpSpPr>
          <p:sp>
            <p:nvSpPr>
              <p:cNvPr id="26636" name="Line 11">
                <a:extLst>
                  <a:ext uri="{FF2B5EF4-FFF2-40B4-BE49-F238E27FC236}">
                    <a16:creationId xmlns:a16="http://schemas.microsoft.com/office/drawing/2014/main" id="{DB591832-D064-45CD-94DC-E969BC586E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2" y="2496"/>
                <a:ext cx="0" cy="14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6637" name="Line 12">
                <a:extLst>
                  <a:ext uri="{FF2B5EF4-FFF2-40B4-BE49-F238E27FC236}">
                    <a16:creationId xmlns:a16="http://schemas.microsoft.com/office/drawing/2014/main" id="{C7B6D781-C677-4D7A-8C92-86904AEA55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64" y="3888"/>
                <a:ext cx="15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6638" name="Freeform 13">
                <a:extLst>
                  <a:ext uri="{FF2B5EF4-FFF2-40B4-BE49-F238E27FC236}">
                    <a16:creationId xmlns:a16="http://schemas.microsoft.com/office/drawing/2014/main" id="{012FBCCF-611E-42AB-9F74-273B5E4E66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2" y="2496"/>
                <a:ext cx="1080" cy="1392"/>
              </a:xfrm>
              <a:custGeom>
                <a:avLst/>
                <a:gdLst>
                  <a:gd name="T0" fmla="*/ 1080 w 1080"/>
                  <a:gd name="T1" fmla="*/ 1392 h 1392"/>
                  <a:gd name="T2" fmla="*/ 600 w 1080"/>
                  <a:gd name="T3" fmla="*/ 1152 h 1392"/>
                  <a:gd name="T4" fmla="*/ 168 w 1080"/>
                  <a:gd name="T5" fmla="*/ 768 h 1392"/>
                  <a:gd name="T6" fmla="*/ 24 w 1080"/>
                  <a:gd name="T7" fmla="*/ 144 h 1392"/>
                  <a:gd name="T8" fmla="*/ 24 w 1080"/>
                  <a:gd name="T9" fmla="*/ 0 h 13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80" h="1392">
                    <a:moveTo>
                      <a:pt x="1080" y="1392"/>
                    </a:moveTo>
                    <a:cubicBezTo>
                      <a:pt x="916" y="1324"/>
                      <a:pt x="752" y="1256"/>
                      <a:pt x="600" y="1152"/>
                    </a:cubicBezTo>
                    <a:cubicBezTo>
                      <a:pt x="448" y="1048"/>
                      <a:pt x="264" y="936"/>
                      <a:pt x="168" y="768"/>
                    </a:cubicBezTo>
                    <a:cubicBezTo>
                      <a:pt x="72" y="600"/>
                      <a:pt x="48" y="272"/>
                      <a:pt x="24" y="144"/>
                    </a:cubicBezTo>
                    <a:cubicBezTo>
                      <a:pt x="0" y="16"/>
                      <a:pt x="12" y="8"/>
                      <a:pt x="24" y="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6639" name="Line 15">
                <a:extLst>
                  <a:ext uri="{FF2B5EF4-FFF2-40B4-BE49-F238E27FC236}">
                    <a16:creationId xmlns:a16="http://schemas.microsoft.com/office/drawing/2014/main" id="{1BE19B93-9699-4F60-BBC8-29A4CD1876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12" y="3792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6640" name="Text Box 16">
                <a:extLst>
                  <a:ext uri="{FF2B5EF4-FFF2-40B4-BE49-F238E27FC236}">
                    <a16:creationId xmlns:a16="http://schemas.microsoft.com/office/drawing/2014/main" id="{C3FF804A-413A-4A7C-9837-56AA788E9D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16" y="3504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/>
                  <a:t>1</a:t>
                </a:r>
              </a:p>
            </p:txBody>
          </p:sp>
          <p:graphicFrame>
            <p:nvGraphicFramePr>
              <p:cNvPr id="26641" name="Object 17">
                <a:extLst>
                  <a:ext uri="{FF2B5EF4-FFF2-40B4-BE49-F238E27FC236}">
                    <a16:creationId xmlns:a16="http://schemas.microsoft.com/office/drawing/2014/main" id="{068EEEB2-75ED-42B9-80AD-37287D2919AC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104" y="2496"/>
              <a:ext cx="682" cy="3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0" imgW="444114" imgH="215713" progId="Equation.3">
                      <p:embed/>
                    </p:oleObj>
                  </mc:Choice>
                  <mc:Fallback>
                    <p:oleObj name="Equation" r:id="rId10" imgW="444114" imgH="215713" progId="Equation.3">
                      <p:embed/>
                      <p:pic>
                        <p:nvPicPr>
                          <p:cNvPr id="0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04" y="2496"/>
                            <a:ext cx="682" cy="3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C3C4B8F-AFE0-40CB-A978-73A4042434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Quotient of Two  Random Variables</a:t>
            </a:r>
            <a:endParaRPr lang="en-US" altLang="en-US" sz="1000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B6815693-4F31-4230-96ED-D82C49F398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5200" y="1447800"/>
            <a:ext cx="1676400" cy="304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27652" name="Object 4">
            <a:extLst>
              <a:ext uri="{FF2B5EF4-FFF2-40B4-BE49-F238E27FC236}">
                <a16:creationId xmlns:a16="http://schemas.microsoft.com/office/drawing/2014/main" id="{CA220B5A-6567-4927-9911-EDF1D9BC94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1676400"/>
          <a:ext cx="1262063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002" imgH="393529" progId="Equation.3">
                  <p:embed/>
                </p:oleObj>
              </mc:Choice>
              <mc:Fallback>
                <p:oleObj name="Equation" r:id="rId2" imgW="457002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676400"/>
                        <a:ext cx="1262063" cy="1022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>
            <a:extLst>
              <a:ext uri="{FF2B5EF4-FFF2-40B4-BE49-F238E27FC236}">
                <a16:creationId xmlns:a16="http://schemas.microsoft.com/office/drawing/2014/main" id="{66DA4B4F-397C-4486-993A-D5EE50EAE2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3429000"/>
          <a:ext cx="312420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700" imgH="431800" progId="Equation.3">
                  <p:embed/>
                </p:oleObj>
              </mc:Choice>
              <mc:Fallback>
                <p:oleObj name="Equation" r:id="rId4" imgW="1282700" imgH="4318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429000"/>
                        <a:ext cx="3124200" cy="989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8" name="Text Box 18">
            <a:extLst>
              <a:ext uri="{FF2B5EF4-FFF2-40B4-BE49-F238E27FC236}">
                <a16:creationId xmlns:a16="http://schemas.microsoft.com/office/drawing/2014/main" id="{BD17B6E2-4AC6-41ED-9E76-1778127D8A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14600"/>
            <a:ext cx="35814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Scaling Background: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If </a:t>
            </a:r>
            <a:r>
              <a:rPr lang="en-US" altLang="en-US" sz="2400" i="1"/>
              <a:t>Y=aX</a:t>
            </a:r>
          </a:p>
        </p:txBody>
      </p:sp>
      <p:grpSp>
        <p:nvGrpSpPr>
          <p:cNvPr id="30754" name="Group 34">
            <a:extLst>
              <a:ext uri="{FF2B5EF4-FFF2-40B4-BE49-F238E27FC236}">
                <a16:creationId xmlns:a16="http://schemas.microsoft.com/office/drawing/2014/main" id="{FA9A61A7-419C-448F-A721-8A82FBAB9D31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724400"/>
            <a:ext cx="2971800" cy="1600200"/>
            <a:chOff x="1056" y="2976"/>
            <a:chExt cx="1872" cy="1008"/>
          </a:xfrm>
        </p:grpSpPr>
        <p:grpSp>
          <p:nvGrpSpPr>
            <p:cNvPr id="27664" name="Group 32">
              <a:extLst>
                <a:ext uri="{FF2B5EF4-FFF2-40B4-BE49-F238E27FC236}">
                  <a16:creationId xmlns:a16="http://schemas.microsoft.com/office/drawing/2014/main" id="{38C8FE10-2DAA-428A-A530-D21D2F8CEA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" y="2976"/>
              <a:ext cx="1392" cy="768"/>
              <a:chOff x="1056" y="2976"/>
              <a:chExt cx="1392" cy="768"/>
            </a:xfrm>
          </p:grpSpPr>
          <p:grpSp>
            <p:nvGrpSpPr>
              <p:cNvPr id="27666" name="Group 23">
                <a:extLst>
                  <a:ext uri="{FF2B5EF4-FFF2-40B4-BE49-F238E27FC236}">
                    <a16:creationId xmlns:a16="http://schemas.microsoft.com/office/drawing/2014/main" id="{89B4B597-A7D3-4455-B7CA-1693C1A94CA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56" y="3072"/>
                <a:ext cx="1392" cy="672"/>
                <a:chOff x="864" y="3072"/>
                <a:chExt cx="1680" cy="672"/>
              </a:xfrm>
            </p:grpSpPr>
            <p:sp>
              <p:nvSpPr>
                <p:cNvPr id="27668" name="Line 24">
                  <a:extLst>
                    <a:ext uri="{FF2B5EF4-FFF2-40B4-BE49-F238E27FC236}">
                      <a16:creationId xmlns:a16="http://schemas.microsoft.com/office/drawing/2014/main" id="{8D2BB62B-D45D-43D7-A85B-C8E923DCD9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64" y="3744"/>
                  <a:ext cx="1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7669" name="Line 25">
                  <a:extLst>
                    <a:ext uri="{FF2B5EF4-FFF2-40B4-BE49-F238E27FC236}">
                      <a16:creationId xmlns:a16="http://schemas.microsoft.com/office/drawing/2014/main" id="{31974D36-0BEA-49F6-B531-2F156E94AC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680" y="3072"/>
                  <a:ext cx="0" cy="6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7670" name="Freeform 26">
                  <a:extLst>
                    <a:ext uri="{FF2B5EF4-FFF2-40B4-BE49-F238E27FC236}">
                      <a16:creationId xmlns:a16="http://schemas.microsoft.com/office/drawing/2014/main" id="{C006BCE5-4449-4754-8146-BFC5A27EE3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60" y="3216"/>
                  <a:ext cx="1488" cy="528"/>
                </a:xfrm>
                <a:custGeom>
                  <a:avLst/>
                  <a:gdLst>
                    <a:gd name="T0" fmla="*/ 0 w 1488"/>
                    <a:gd name="T1" fmla="*/ 528 h 528"/>
                    <a:gd name="T2" fmla="*/ 816 w 1488"/>
                    <a:gd name="T3" fmla="*/ 528 h 528"/>
                    <a:gd name="T4" fmla="*/ 1488 w 1488"/>
                    <a:gd name="T5" fmla="*/ 528 h 528"/>
                    <a:gd name="T6" fmla="*/ 1056 w 1488"/>
                    <a:gd name="T7" fmla="*/ 288 h 528"/>
                    <a:gd name="T8" fmla="*/ 768 w 1488"/>
                    <a:gd name="T9" fmla="*/ 48 h 528"/>
                    <a:gd name="T10" fmla="*/ 528 w 1488"/>
                    <a:gd name="T11" fmla="*/ 0 h 528"/>
                    <a:gd name="T12" fmla="*/ 384 w 1488"/>
                    <a:gd name="T13" fmla="*/ 144 h 528"/>
                    <a:gd name="T14" fmla="*/ 0 w 1488"/>
                    <a:gd name="T15" fmla="*/ 528 h 52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488" h="528">
                      <a:moveTo>
                        <a:pt x="0" y="528"/>
                      </a:moveTo>
                      <a:lnTo>
                        <a:pt x="816" y="528"/>
                      </a:lnTo>
                      <a:lnTo>
                        <a:pt x="1488" y="528"/>
                      </a:lnTo>
                      <a:lnTo>
                        <a:pt x="1056" y="288"/>
                      </a:lnTo>
                      <a:lnTo>
                        <a:pt x="768" y="48"/>
                      </a:lnTo>
                      <a:lnTo>
                        <a:pt x="528" y="0"/>
                      </a:lnTo>
                      <a:lnTo>
                        <a:pt x="384" y="144"/>
                      </a:lnTo>
                      <a:lnTo>
                        <a:pt x="0" y="528"/>
                      </a:lnTo>
                      <a:close/>
                    </a:path>
                  </a:pathLst>
                </a:custGeom>
                <a:solidFill>
                  <a:srgbClr val="FFCC99">
                    <a:alpha val="50195"/>
                  </a:srgb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27667" name="Text Box 27">
                <a:extLst>
                  <a:ext uri="{FF2B5EF4-FFF2-40B4-BE49-F238E27FC236}">
                    <a16:creationId xmlns:a16="http://schemas.microsoft.com/office/drawing/2014/main" id="{155C8B3F-0DE1-47B8-9D61-4999C14755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80" y="2976"/>
                <a:ext cx="62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i="1"/>
                  <a:t> f</a:t>
                </a:r>
                <a:r>
                  <a:rPr lang="en-US" altLang="en-US" sz="2400" i="1" baseline="-25000"/>
                  <a:t>X</a:t>
                </a:r>
                <a:r>
                  <a:rPr lang="en-US" altLang="en-US" sz="2400"/>
                  <a:t>(</a:t>
                </a:r>
                <a:r>
                  <a:rPr lang="en-US" altLang="en-US" sz="2400" i="1"/>
                  <a:t>x</a:t>
                </a:r>
                <a:r>
                  <a:rPr lang="en-US" altLang="en-US" sz="2400"/>
                  <a:t>)</a:t>
                </a:r>
              </a:p>
            </p:txBody>
          </p:sp>
        </p:grpSp>
        <p:sp>
          <p:nvSpPr>
            <p:cNvPr id="27665" name="Text Box 29">
              <a:extLst>
                <a:ext uri="{FF2B5EF4-FFF2-40B4-BE49-F238E27FC236}">
                  <a16:creationId xmlns:a16="http://schemas.microsoft.com/office/drawing/2014/main" id="{D55125C7-4A35-48C4-960F-7524663D0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3696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x</a:t>
              </a:r>
              <a:endParaRPr lang="en-US" altLang="en-US" sz="2400"/>
            </a:p>
          </p:txBody>
        </p:sp>
      </p:grpSp>
      <p:grpSp>
        <p:nvGrpSpPr>
          <p:cNvPr id="30753" name="Group 33">
            <a:extLst>
              <a:ext uri="{FF2B5EF4-FFF2-40B4-BE49-F238E27FC236}">
                <a16:creationId xmlns:a16="http://schemas.microsoft.com/office/drawing/2014/main" id="{20B5F294-94BD-4502-8965-AD2B7FC47481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4953000"/>
            <a:ext cx="4648200" cy="1371600"/>
            <a:chOff x="2688" y="3120"/>
            <a:chExt cx="2928" cy="864"/>
          </a:xfrm>
        </p:grpSpPr>
        <p:grpSp>
          <p:nvGrpSpPr>
            <p:cNvPr id="27658" name="Group 22">
              <a:extLst>
                <a:ext uri="{FF2B5EF4-FFF2-40B4-BE49-F238E27FC236}">
                  <a16:creationId xmlns:a16="http://schemas.microsoft.com/office/drawing/2014/main" id="{E8AB70DF-842B-4B45-8706-AEED84D9DD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88" y="3408"/>
              <a:ext cx="2592" cy="336"/>
              <a:chOff x="864" y="3072"/>
              <a:chExt cx="1680" cy="672"/>
            </a:xfrm>
          </p:grpSpPr>
          <p:sp>
            <p:nvSpPr>
              <p:cNvPr id="27661" name="Line 19">
                <a:extLst>
                  <a:ext uri="{FF2B5EF4-FFF2-40B4-BE49-F238E27FC236}">
                    <a16:creationId xmlns:a16="http://schemas.microsoft.com/office/drawing/2014/main" id="{118A3270-E6DC-4C74-824B-D44EFEDFBB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64" y="3744"/>
                <a:ext cx="16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7662" name="Line 20">
                <a:extLst>
                  <a:ext uri="{FF2B5EF4-FFF2-40B4-BE49-F238E27FC236}">
                    <a16:creationId xmlns:a16="http://schemas.microsoft.com/office/drawing/2014/main" id="{60BE6249-EC4A-4782-B606-0C14DF0DF8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80" y="3072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7663" name="Freeform 21">
                <a:extLst>
                  <a:ext uri="{FF2B5EF4-FFF2-40B4-BE49-F238E27FC236}">
                    <a16:creationId xmlns:a16="http://schemas.microsoft.com/office/drawing/2014/main" id="{B831DCB0-7157-43B8-8E82-1915CD6E64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0" y="3216"/>
                <a:ext cx="1488" cy="528"/>
              </a:xfrm>
              <a:custGeom>
                <a:avLst/>
                <a:gdLst>
                  <a:gd name="T0" fmla="*/ 0 w 1488"/>
                  <a:gd name="T1" fmla="*/ 528 h 528"/>
                  <a:gd name="T2" fmla="*/ 816 w 1488"/>
                  <a:gd name="T3" fmla="*/ 528 h 528"/>
                  <a:gd name="T4" fmla="*/ 1488 w 1488"/>
                  <a:gd name="T5" fmla="*/ 528 h 528"/>
                  <a:gd name="T6" fmla="*/ 1056 w 1488"/>
                  <a:gd name="T7" fmla="*/ 288 h 528"/>
                  <a:gd name="T8" fmla="*/ 768 w 1488"/>
                  <a:gd name="T9" fmla="*/ 48 h 528"/>
                  <a:gd name="T10" fmla="*/ 528 w 1488"/>
                  <a:gd name="T11" fmla="*/ 0 h 528"/>
                  <a:gd name="T12" fmla="*/ 384 w 1488"/>
                  <a:gd name="T13" fmla="*/ 144 h 528"/>
                  <a:gd name="T14" fmla="*/ 0 w 1488"/>
                  <a:gd name="T15" fmla="*/ 528 h 52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488" h="528">
                    <a:moveTo>
                      <a:pt x="0" y="528"/>
                    </a:moveTo>
                    <a:lnTo>
                      <a:pt x="816" y="528"/>
                    </a:lnTo>
                    <a:lnTo>
                      <a:pt x="1488" y="528"/>
                    </a:lnTo>
                    <a:lnTo>
                      <a:pt x="1056" y="288"/>
                    </a:lnTo>
                    <a:lnTo>
                      <a:pt x="768" y="48"/>
                    </a:lnTo>
                    <a:lnTo>
                      <a:pt x="528" y="0"/>
                    </a:lnTo>
                    <a:lnTo>
                      <a:pt x="384" y="144"/>
                    </a:lnTo>
                    <a:lnTo>
                      <a:pt x="0" y="528"/>
                    </a:lnTo>
                    <a:close/>
                  </a:path>
                </a:pathLst>
              </a:custGeom>
              <a:solidFill>
                <a:srgbClr val="FFCC99">
                  <a:alpha val="50195"/>
                </a:srgb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7659" name="Text Box 28">
              <a:extLst>
                <a:ext uri="{FF2B5EF4-FFF2-40B4-BE49-F238E27FC236}">
                  <a16:creationId xmlns:a16="http://schemas.microsoft.com/office/drawing/2014/main" id="{8DAAE0B2-0DF7-45D2-BFEB-02ED095191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3120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 f</a:t>
              </a:r>
              <a:r>
                <a:rPr lang="en-US" altLang="en-US" sz="2400" i="1" baseline="-25000"/>
                <a:t>Y</a:t>
              </a:r>
              <a:r>
                <a:rPr lang="en-US" altLang="en-US" sz="2400"/>
                <a:t>(</a:t>
              </a:r>
              <a:r>
                <a:rPr lang="en-US" altLang="en-US" sz="2400" i="1"/>
                <a:t>y</a:t>
              </a:r>
              <a:r>
                <a:rPr lang="en-US" altLang="en-US" sz="2400"/>
                <a:t>)</a:t>
              </a:r>
            </a:p>
          </p:txBody>
        </p:sp>
        <p:sp>
          <p:nvSpPr>
            <p:cNvPr id="27660" name="Text Box 30">
              <a:extLst>
                <a:ext uri="{FF2B5EF4-FFF2-40B4-BE49-F238E27FC236}">
                  <a16:creationId xmlns:a16="http://schemas.microsoft.com/office/drawing/2014/main" id="{9436D812-94DC-43F8-932E-F50A6A65DC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2" y="3696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  y</a:t>
              </a:r>
              <a:endParaRPr lang="en-US" altLang="en-US" sz="2400"/>
            </a:p>
          </p:txBody>
        </p:sp>
      </p:grpSp>
      <p:sp>
        <p:nvSpPr>
          <p:cNvPr id="30751" name="Text Box 31">
            <a:extLst>
              <a:ext uri="{FF2B5EF4-FFF2-40B4-BE49-F238E27FC236}">
                <a16:creationId xmlns:a16="http://schemas.microsoft.com/office/drawing/2014/main" id="{32C689B3-13EA-448C-BD98-81231341D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8768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 a </a:t>
            </a:r>
            <a:r>
              <a:rPr lang="en-US" altLang="en-US" sz="2400"/>
              <a:t>=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8" grpId="0" autoUpdateAnimBg="0"/>
      <p:bldP spid="30751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573DAF4F-AB78-4F12-BF5E-5F1DDEC6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Quotient of Two  Random Variables</a:t>
            </a:r>
            <a:br>
              <a:rPr lang="en-US" altLang="en-US" sz="3200"/>
            </a:br>
            <a:r>
              <a:rPr lang="en-US" altLang="en-US" sz="1600"/>
              <a:t>(cont)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95BB1519-0237-4844-BB5B-1CBBA02466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5200" y="1447800"/>
            <a:ext cx="1676400" cy="304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28676" name="Object 4">
            <a:extLst>
              <a:ext uri="{FF2B5EF4-FFF2-40B4-BE49-F238E27FC236}">
                <a16:creationId xmlns:a16="http://schemas.microsoft.com/office/drawing/2014/main" id="{857063B7-DE27-4715-B85D-6112C8C011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2400" y="1676400"/>
          <a:ext cx="1262063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002" imgH="393529" progId="Equation.3">
                  <p:embed/>
                </p:oleObj>
              </mc:Choice>
              <mc:Fallback>
                <p:oleObj name="Equation" r:id="rId2" imgW="457002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676400"/>
                        <a:ext cx="1262063" cy="1022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>
            <a:extLst>
              <a:ext uri="{FF2B5EF4-FFF2-40B4-BE49-F238E27FC236}">
                <a16:creationId xmlns:a16="http://schemas.microsoft.com/office/drawing/2014/main" id="{F1E3D79E-5AF7-48C8-9EDD-02A5AED6B1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5257800"/>
          <a:ext cx="39274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900" imgH="215900" progId="Equation.3">
                  <p:embed/>
                </p:oleObj>
              </mc:Choice>
              <mc:Fallback>
                <p:oleObj name="Equation" r:id="rId4" imgW="1612900" imgH="215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257800"/>
                        <a:ext cx="39274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7" name="Text Box 23">
            <a:extLst>
              <a:ext uri="{FF2B5EF4-FFF2-40B4-BE49-F238E27FC236}">
                <a16:creationId xmlns:a16="http://schemas.microsoft.com/office/drawing/2014/main" id="{59BD47D1-C169-4AF4-8A57-D05FF35E4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0480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Given </a:t>
            </a:r>
            <a:r>
              <a:rPr lang="en-US" altLang="en-US" sz="2400" i="1">
                <a:solidFill>
                  <a:srgbClr val="FF0000"/>
                </a:solidFill>
              </a:rPr>
              <a:t>Y</a:t>
            </a:r>
            <a:r>
              <a:rPr lang="en-US" altLang="en-US" sz="2400"/>
              <a:t>, this is a simple scaling problem with</a:t>
            </a:r>
          </a:p>
        </p:txBody>
      </p:sp>
      <p:graphicFrame>
        <p:nvGraphicFramePr>
          <p:cNvPr id="31768" name="Object 24">
            <a:extLst>
              <a:ext uri="{FF2B5EF4-FFF2-40B4-BE49-F238E27FC236}">
                <a16:creationId xmlns:a16="http://schemas.microsoft.com/office/drawing/2014/main" id="{03E47D4C-FF19-48AF-B616-2A3E1B8C4B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1000" y="3505200"/>
          <a:ext cx="989013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6048" imgH="393359" progId="Equation.3">
                  <p:embed/>
                </p:oleObj>
              </mc:Choice>
              <mc:Fallback>
                <p:oleObj name="Equation" r:id="rId6" imgW="406048" imgH="393359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505200"/>
                        <a:ext cx="989013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9" name="Text Box 25">
            <a:extLst>
              <a:ext uri="{FF2B5EF4-FFF2-40B4-BE49-F238E27FC236}">
                <a16:creationId xmlns:a16="http://schemas.microsoft.com/office/drawing/2014/main" id="{42659D40-3003-49A0-ACE6-839C588CB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5720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Thus…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7" grpId="0" autoUpdateAnimBg="0"/>
      <p:bldP spid="31769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1" name="Freeform 13">
            <a:extLst>
              <a:ext uri="{FF2B5EF4-FFF2-40B4-BE49-F238E27FC236}">
                <a16:creationId xmlns:a16="http://schemas.microsoft.com/office/drawing/2014/main" id="{25970DA2-78B5-460A-831A-188762B81418}"/>
              </a:ext>
            </a:extLst>
          </p:cNvPr>
          <p:cNvSpPr>
            <a:spLocks/>
          </p:cNvSpPr>
          <p:nvPr/>
        </p:nvSpPr>
        <p:spPr bwMode="auto">
          <a:xfrm>
            <a:off x="1524000" y="4114800"/>
            <a:ext cx="5486400" cy="2362200"/>
          </a:xfrm>
          <a:custGeom>
            <a:avLst/>
            <a:gdLst>
              <a:gd name="T0" fmla="*/ 0 w 3456"/>
              <a:gd name="T1" fmla="*/ 120967500 h 1488"/>
              <a:gd name="T2" fmla="*/ 0 w 3456"/>
              <a:gd name="T3" fmla="*/ 1330642500 h 1488"/>
              <a:gd name="T4" fmla="*/ 1935480000 w 3456"/>
              <a:gd name="T5" fmla="*/ 1330642500 h 1488"/>
              <a:gd name="T6" fmla="*/ 2056447500 w 3456"/>
              <a:gd name="T7" fmla="*/ 2147483647 h 1488"/>
              <a:gd name="T8" fmla="*/ 2147483647 w 3456"/>
              <a:gd name="T9" fmla="*/ 2147483647 h 1488"/>
              <a:gd name="T10" fmla="*/ 2147483647 w 3456"/>
              <a:gd name="T11" fmla="*/ 1572577500 h 1488"/>
              <a:gd name="T12" fmla="*/ 2147483647 w 3456"/>
              <a:gd name="T13" fmla="*/ 1814512500 h 1488"/>
              <a:gd name="T14" fmla="*/ 2147483647 w 3456"/>
              <a:gd name="T15" fmla="*/ 362902500 h 1488"/>
              <a:gd name="T16" fmla="*/ 1209675000 w 3456"/>
              <a:gd name="T17" fmla="*/ 0 h 1488"/>
              <a:gd name="T18" fmla="*/ 0 w 3456"/>
              <a:gd name="T19" fmla="*/ 120967500 h 148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456" h="1488">
                <a:moveTo>
                  <a:pt x="0" y="48"/>
                </a:moveTo>
                <a:lnTo>
                  <a:pt x="0" y="528"/>
                </a:lnTo>
                <a:lnTo>
                  <a:pt x="768" y="528"/>
                </a:lnTo>
                <a:lnTo>
                  <a:pt x="816" y="1488"/>
                </a:lnTo>
                <a:lnTo>
                  <a:pt x="3456" y="1440"/>
                </a:lnTo>
                <a:lnTo>
                  <a:pt x="3408" y="624"/>
                </a:lnTo>
                <a:lnTo>
                  <a:pt x="960" y="720"/>
                </a:lnTo>
                <a:lnTo>
                  <a:pt x="1104" y="144"/>
                </a:lnTo>
                <a:lnTo>
                  <a:pt x="480" y="0"/>
                </a:lnTo>
                <a:lnTo>
                  <a:pt x="0" y="48"/>
                </a:lnTo>
                <a:close/>
              </a:path>
            </a:pathLst>
          </a:cu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F7713090-0D0D-429D-A378-A70980FABE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Quotient of Two  Random Variables</a:t>
            </a:r>
            <a:br>
              <a:rPr lang="en-US" altLang="en-US" sz="3200"/>
            </a:br>
            <a:r>
              <a:rPr lang="en-US" altLang="en-US" sz="1600"/>
              <a:t>(cont)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68E4486F-CDCC-4498-8932-F0CB1DB775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5200" y="1447800"/>
            <a:ext cx="1676400" cy="304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29701" name="Object 4">
            <a:extLst>
              <a:ext uri="{FF2B5EF4-FFF2-40B4-BE49-F238E27FC236}">
                <a16:creationId xmlns:a16="http://schemas.microsoft.com/office/drawing/2014/main" id="{74CCB256-A586-4CB5-8250-41679E3D5E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1752600"/>
          <a:ext cx="1262063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002" imgH="393529" progId="Equation.3">
                  <p:embed/>
                </p:oleObj>
              </mc:Choice>
              <mc:Fallback>
                <p:oleObj name="Equation" r:id="rId2" imgW="457002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752600"/>
                        <a:ext cx="1262063" cy="1022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5">
            <a:extLst>
              <a:ext uri="{FF2B5EF4-FFF2-40B4-BE49-F238E27FC236}">
                <a16:creationId xmlns:a16="http://schemas.microsoft.com/office/drawing/2014/main" id="{70C5D00D-8B07-438B-823F-63A804A75F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1905000"/>
          <a:ext cx="39274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900" imgH="215900" progId="Equation.3">
                  <p:embed/>
                </p:oleObj>
              </mc:Choice>
              <mc:Fallback>
                <p:oleObj name="Equation" r:id="rId4" imgW="1612900" imgH="215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905000"/>
                        <a:ext cx="39274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779" name="Group 11">
            <a:extLst>
              <a:ext uri="{FF2B5EF4-FFF2-40B4-BE49-F238E27FC236}">
                <a16:creationId xmlns:a16="http://schemas.microsoft.com/office/drawing/2014/main" id="{4FEF41C5-E2B2-4F4A-9229-4A8ED226CAFC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3048000"/>
            <a:ext cx="5092700" cy="990600"/>
            <a:chOff x="960" y="1776"/>
            <a:chExt cx="3208" cy="624"/>
          </a:xfrm>
        </p:grpSpPr>
        <p:graphicFrame>
          <p:nvGraphicFramePr>
            <p:cNvPr id="29705" name="Object 9">
              <a:extLst>
                <a:ext uri="{FF2B5EF4-FFF2-40B4-BE49-F238E27FC236}">
                  <a16:creationId xmlns:a16="http://schemas.microsoft.com/office/drawing/2014/main" id="{2B13A7A4-B5D9-4AA2-AD67-76B0D771F17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0" y="2064"/>
            <a:ext cx="2728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777229" imgH="215806" progId="Equation.3">
                    <p:embed/>
                  </p:oleObj>
                </mc:Choice>
                <mc:Fallback>
                  <p:oleObj name="Equation" r:id="rId6" imgW="1777229" imgH="215806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2064"/>
                          <a:ext cx="2728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706" name="Text Box 10">
              <a:extLst>
                <a:ext uri="{FF2B5EF4-FFF2-40B4-BE49-F238E27FC236}">
                  <a16:creationId xmlns:a16="http://schemas.microsoft.com/office/drawing/2014/main" id="{FDCE9F59-0ADE-4379-8F7E-F8230AC624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776"/>
              <a:ext cx="15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/>
                <a:t>Joint pdf…</a:t>
              </a:r>
            </a:p>
          </p:txBody>
        </p:sp>
      </p:grpSp>
      <p:graphicFrame>
        <p:nvGraphicFramePr>
          <p:cNvPr id="32780" name="Object 12">
            <a:extLst>
              <a:ext uri="{FF2B5EF4-FFF2-40B4-BE49-F238E27FC236}">
                <a16:creationId xmlns:a16="http://schemas.microsoft.com/office/drawing/2014/main" id="{0A79A194-242F-4BF7-99BA-AE29436E79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3962400"/>
          <a:ext cx="5781675" cy="251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74900" imgH="1016000" progId="Equation.3">
                  <p:embed/>
                </p:oleObj>
              </mc:Choice>
              <mc:Fallback>
                <p:oleObj name="Equation" r:id="rId8" imgW="2374900" imgH="10160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962400"/>
                        <a:ext cx="5781675" cy="2511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>
            <a:extLst>
              <a:ext uri="{FF2B5EF4-FFF2-40B4-BE49-F238E27FC236}">
                <a16:creationId xmlns:a16="http://schemas.microsoft.com/office/drawing/2014/main" id="{94C00DF7-4B61-4BB4-87B2-F37B02A6E9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Quotient of Two  Random Variables</a:t>
            </a:r>
            <a:br>
              <a:rPr lang="en-US" altLang="en-US" sz="3200"/>
            </a:br>
            <a:r>
              <a:rPr lang="en-US" altLang="en-US" sz="1600"/>
              <a:t>(example)</a:t>
            </a:r>
          </a:p>
        </p:txBody>
      </p:sp>
      <p:sp>
        <p:nvSpPr>
          <p:cNvPr id="30723" name="Rectangle 4">
            <a:extLst>
              <a:ext uri="{FF2B5EF4-FFF2-40B4-BE49-F238E27FC236}">
                <a16:creationId xmlns:a16="http://schemas.microsoft.com/office/drawing/2014/main" id="{37C30A76-D321-440E-95CE-1F7449A221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5200" y="1447800"/>
            <a:ext cx="1676400" cy="304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30724" name="Object 5">
            <a:extLst>
              <a:ext uri="{FF2B5EF4-FFF2-40B4-BE49-F238E27FC236}">
                <a16:creationId xmlns:a16="http://schemas.microsoft.com/office/drawing/2014/main" id="{39209DCD-1454-420B-B4A7-CD32F0B787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1752600"/>
          <a:ext cx="1262063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002" imgH="393529" progId="Equation.3">
                  <p:embed/>
                </p:oleObj>
              </mc:Choice>
              <mc:Fallback>
                <p:oleObj name="Equation" r:id="rId2" imgW="457002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752600"/>
                        <a:ext cx="1262063" cy="1022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8">
            <a:extLst>
              <a:ext uri="{FF2B5EF4-FFF2-40B4-BE49-F238E27FC236}">
                <a16:creationId xmlns:a16="http://schemas.microsoft.com/office/drawing/2014/main" id="{D9A196DC-644B-4199-9361-639B737089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41550" y="3810000"/>
          <a:ext cx="4856163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93035" imgH="266584" progId="Equation.3">
                  <p:embed/>
                </p:oleObj>
              </mc:Choice>
              <mc:Fallback>
                <p:oleObj name="Equation" r:id="rId4" imgW="1993035" imgH="266584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1550" y="3810000"/>
                        <a:ext cx="4856163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10">
            <a:extLst>
              <a:ext uri="{FF2B5EF4-FFF2-40B4-BE49-F238E27FC236}">
                <a16:creationId xmlns:a16="http://schemas.microsoft.com/office/drawing/2014/main" id="{88DBE4F9-C07B-4181-8F9E-1383F8BD12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1676400"/>
          <a:ext cx="4884738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06600" imgH="508000" progId="Equation.3">
                  <p:embed/>
                </p:oleObj>
              </mc:Choice>
              <mc:Fallback>
                <p:oleObj name="Equation" r:id="rId6" imgW="2006600" imgH="5080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676400"/>
                        <a:ext cx="4884738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3" name="Text Box 11">
            <a:extLst>
              <a:ext uri="{FF2B5EF4-FFF2-40B4-BE49-F238E27FC236}">
                <a16:creationId xmlns:a16="http://schemas.microsoft.com/office/drawing/2014/main" id="{86137311-C36D-402E-94A3-D54406D8B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971800"/>
            <a:ext cx="586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X </a:t>
            </a:r>
            <a:r>
              <a:rPr lang="en-US" altLang="en-US" sz="2400"/>
              <a:t>&amp; </a:t>
            </a:r>
            <a:r>
              <a:rPr lang="en-US" altLang="en-US" sz="2400" i="1"/>
              <a:t>Y</a:t>
            </a:r>
            <a:r>
              <a:rPr lang="en-US" altLang="en-US" sz="2400"/>
              <a:t>  i.i.d. exponential RV’s</a:t>
            </a:r>
          </a:p>
        </p:txBody>
      </p:sp>
      <p:graphicFrame>
        <p:nvGraphicFramePr>
          <p:cNvPr id="33804" name="Object 12">
            <a:extLst>
              <a:ext uri="{FF2B5EF4-FFF2-40B4-BE49-F238E27FC236}">
                <a16:creationId xmlns:a16="http://schemas.microsoft.com/office/drawing/2014/main" id="{6AA53A70-EB18-4CB3-AF54-05F2FFCE9E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98750" y="4953000"/>
          <a:ext cx="389890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0200" imgH="508000" progId="Equation.3">
                  <p:embed/>
                </p:oleObj>
              </mc:Choice>
              <mc:Fallback>
                <p:oleObj name="Equation" r:id="rId8" imgW="1600200" imgH="5080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750" y="4953000"/>
                        <a:ext cx="389890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3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99781A3E-996D-4F59-B9FC-D66CB90A43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3200"/>
              <a:t>Quotient of Two  Random Variables</a:t>
            </a:r>
            <a:br>
              <a:rPr lang="en-US" altLang="en-US" sz="3200"/>
            </a:br>
            <a:r>
              <a:rPr lang="en-US" altLang="en-US" sz="1600"/>
              <a:t>(example)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C0D64C77-6B4E-4B91-9CAE-6E56CB6156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5200" y="1447800"/>
            <a:ext cx="1676400" cy="304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buFontTx/>
              <a:buNone/>
            </a:pPr>
            <a:endParaRPr lang="en-US" altLang="en-US"/>
          </a:p>
        </p:txBody>
      </p:sp>
      <p:sp>
        <p:nvSpPr>
          <p:cNvPr id="34823" name="Text Box 7">
            <a:extLst>
              <a:ext uri="{FF2B5EF4-FFF2-40B4-BE49-F238E27FC236}">
                <a16:creationId xmlns:a16="http://schemas.microsoft.com/office/drawing/2014/main" id="{63C26339-5B21-4506-A465-9869FEE578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676400"/>
            <a:ext cx="586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Integration</a:t>
            </a:r>
          </a:p>
        </p:txBody>
      </p:sp>
      <p:graphicFrame>
        <p:nvGraphicFramePr>
          <p:cNvPr id="34824" name="Object 8">
            <a:extLst>
              <a:ext uri="{FF2B5EF4-FFF2-40B4-BE49-F238E27FC236}">
                <a16:creationId xmlns:a16="http://schemas.microsoft.com/office/drawing/2014/main" id="{F413BC8E-1000-4B37-AE3B-4D4AE89B56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9150" y="2057400"/>
          <a:ext cx="389890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508000" progId="Equation.3">
                  <p:embed/>
                </p:oleObj>
              </mc:Choice>
              <mc:Fallback>
                <p:oleObj name="Equation" r:id="rId2" imgW="1600200" imgH="508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0" y="2057400"/>
                        <a:ext cx="389890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>
            <a:extLst>
              <a:ext uri="{FF2B5EF4-FFF2-40B4-BE49-F238E27FC236}">
                <a16:creationId xmlns:a16="http://schemas.microsoft.com/office/drawing/2014/main" id="{8152B26A-5198-4E91-A11F-263CCB036C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3113" y="3200400"/>
          <a:ext cx="6126162" cy="207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838200" progId="Equation.3">
                  <p:embed/>
                </p:oleObj>
              </mc:Choice>
              <mc:Fallback>
                <p:oleObj name="Equation" r:id="rId4" imgW="2514600" imgH="838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113" y="3200400"/>
                        <a:ext cx="6126162" cy="207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10">
            <a:extLst>
              <a:ext uri="{FF2B5EF4-FFF2-40B4-BE49-F238E27FC236}">
                <a16:creationId xmlns:a16="http://schemas.microsoft.com/office/drawing/2014/main" id="{B0D2F02B-43AF-4D73-A6E8-F86D554E3E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5410200"/>
          <a:ext cx="3281363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200" imgH="368300" progId="Equation.3">
                  <p:embed/>
                </p:oleObj>
              </mc:Choice>
              <mc:Fallback>
                <p:oleObj name="Equation" r:id="rId6" imgW="1346200" imgH="368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410200"/>
                        <a:ext cx="3281363" cy="90963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EF82094-815F-477E-8C4A-CA74EF7A7B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Multiple Random Variables </a:t>
            </a:r>
            <a:r>
              <a:rPr lang="en-US" altLang="en-US" sz="1800"/>
              <a:t>(cont)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C705BB2-9677-4F8E-BC95-0C826CA5CE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772400" cy="83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Probability Density Function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CDF Marginals</a:t>
            </a:r>
          </a:p>
        </p:txBody>
      </p:sp>
      <p:graphicFrame>
        <p:nvGraphicFramePr>
          <p:cNvPr id="5124" name="Object 5">
            <a:extLst>
              <a:ext uri="{FF2B5EF4-FFF2-40B4-BE49-F238E27FC236}">
                <a16:creationId xmlns:a16="http://schemas.microsoft.com/office/drawing/2014/main" id="{22DA36F7-9E93-4782-B673-F8AD331E4A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209800"/>
          <a:ext cx="5618163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2000" imgH="482600" progId="Equation.3">
                  <p:embed/>
                </p:oleObj>
              </mc:Choice>
              <mc:Fallback>
                <p:oleObj name="Equation" r:id="rId2" imgW="2032000" imgH="482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209800"/>
                        <a:ext cx="5618163" cy="125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7">
            <a:extLst>
              <a:ext uri="{FF2B5EF4-FFF2-40B4-BE49-F238E27FC236}">
                <a16:creationId xmlns:a16="http://schemas.microsoft.com/office/drawing/2014/main" id="{FF379173-2100-46C5-AA9E-890115336B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4648200"/>
          <a:ext cx="663575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00300" imgH="254000" progId="Equation.3">
                  <p:embed/>
                </p:oleObj>
              </mc:Choice>
              <mc:Fallback>
                <p:oleObj name="Equation" r:id="rId4" imgW="2400300" imgH="254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648200"/>
                        <a:ext cx="6635750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462FD5A6-9A4E-46AE-872F-D566191E4C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solidFill>
                  <a:srgbClr val="0000FF"/>
                </a:solidFill>
              </a:rPr>
              <a:t>Expectation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F0C7C586-F447-432C-8F49-189151867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There are two ways to find</a:t>
            </a:r>
          </a:p>
        </p:txBody>
      </p:sp>
      <p:graphicFrame>
        <p:nvGraphicFramePr>
          <p:cNvPr id="32772" name="Object 4">
            <a:extLst>
              <a:ext uri="{FF2B5EF4-FFF2-40B4-BE49-F238E27FC236}">
                <a16:creationId xmlns:a16="http://schemas.microsoft.com/office/drawing/2014/main" id="{91F43BE7-44D4-41D4-B9F9-233E4AF219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2286000"/>
          <a:ext cx="1052513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13" imgH="203112" progId="Equation.3">
                  <p:embed/>
                </p:oleObj>
              </mc:Choice>
              <mc:Fallback>
                <p:oleObj name="Equation" r:id="rId2" imgW="431613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286000"/>
                        <a:ext cx="1052513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Text Box 5">
            <a:extLst>
              <a:ext uri="{FF2B5EF4-FFF2-40B4-BE49-F238E27FC236}">
                <a16:creationId xmlns:a16="http://schemas.microsoft.com/office/drawing/2014/main" id="{66E99E10-DB5F-4E8D-BACF-5E2A66B1F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819400"/>
            <a:ext cx="678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1. Smart way</a:t>
            </a:r>
          </a:p>
        </p:txBody>
      </p:sp>
      <p:graphicFrame>
        <p:nvGraphicFramePr>
          <p:cNvPr id="32774" name="Object 6">
            <a:extLst>
              <a:ext uri="{FF2B5EF4-FFF2-40B4-BE49-F238E27FC236}">
                <a16:creationId xmlns:a16="http://schemas.microsoft.com/office/drawing/2014/main" id="{615F9081-88E7-4B9F-A709-025DB7BD92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3200400"/>
          <a:ext cx="7011988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1100" imgH="266700" progId="Equation.3">
                  <p:embed/>
                </p:oleObj>
              </mc:Choice>
              <mc:Fallback>
                <p:oleObj name="Equation" r:id="rId4" imgW="2451100" imgH="2667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200400"/>
                        <a:ext cx="7011988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9">
            <a:extLst>
              <a:ext uri="{FF2B5EF4-FFF2-40B4-BE49-F238E27FC236}">
                <a16:creationId xmlns:a16="http://schemas.microsoft.com/office/drawing/2014/main" id="{3684F597-2019-4E27-8B8F-46F152830E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8200" y="2209800"/>
          <a:ext cx="1639888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08" imgH="241195" progId="Equation.3">
                  <p:embed/>
                </p:oleObj>
              </mc:Choice>
              <mc:Fallback>
                <p:oleObj name="Equation" r:id="rId6" imgW="672808" imgH="241195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209800"/>
                        <a:ext cx="1639888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902" name="Group 14">
            <a:extLst>
              <a:ext uri="{FF2B5EF4-FFF2-40B4-BE49-F238E27FC236}">
                <a16:creationId xmlns:a16="http://schemas.microsoft.com/office/drawing/2014/main" id="{363E26DA-F8C1-4D10-A14D-BBFBE2FAA341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4038600"/>
            <a:ext cx="7010400" cy="2357438"/>
            <a:chOff x="768" y="2544"/>
            <a:chExt cx="4416" cy="1485"/>
          </a:xfrm>
        </p:grpSpPr>
        <p:sp>
          <p:nvSpPr>
            <p:cNvPr id="32777" name="Text Box 7">
              <a:extLst>
                <a:ext uri="{FF2B5EF4-FFF2-40B4-BE49-F238E27FC236}">
                  <a16:creationId xmlns:a16="http://schemas.microsoft.com/office/drawing/2014/main" id="{ACE67546-C872-431A-A8D1-0E8A9E0408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2544"/>
              <a:ext cx="4416" cy="1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/>
                <a:t>2. Dumb way. (unless you know the distribution of </a:t>
              </a:r>
              <a:r>
                <a:rPr lang="en-US" altLang="en-US" sz="2400" i="1"/>
                <a:t>Z</a:t>
              </a:r>
              <a:r>
                <a:rPr lang="en-US" altLang="en-US" sz="2400"/>
                <a:t>): Set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/>
                <a:t>   Find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/>
                <a:t>   Compute</a:t>
              </a:r>
            </a:p>
          </p:txBody>
        </p:sp>
        <p:graphicFrame>
          <p:nvGraphicFramePr>
            <p:cNvPr id="32778" name="Object 8">
              <a:extLst>
                <a:ext uri="{FF2B5EF4-FFF2-40B4-BE49-F238E27FC236}">
                  <a16:creationId xmlns:a16="http://schemas.microsoft.com/office/drawing/2014/main" id="{4DAC8ABD-DD03-40EF-9B9B-51A52AD8967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00" y="2784"/>
            <a:ext cx="816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672808" imgH="241195" progId="Equation.3">
                    <p:embed/>
                  </p:oleObj>
                </mc:Choice>
                <mc:Fallback>
                  <p:oleObj name="Equation" r:id="rId8" imgW="672808" imgH="241195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0" y="2784"/>
                          <a:ext cx="816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779" name="Object 10">
              <a:extLst>
                <a:ext uri="{FF2B5EF4-FFF2-40B4-BE49-F238E27FC236}">
                  <a16:creationId xmlns:a16="http://schemas.microsoft.com/office/drawing/2014/main" id="{6E689DF0-FCF9-4A7C-BCA0-2F470A888BB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44" y="3072"/>
            <a:ext cx="666" cy="3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444114" imgH="215713" progId="Equation.3">
                    <p:embed/>
                  </p:oleObj>
                </mc:Choice>
                <mc:Fallback>
                  <p:oleObj name="Equation" r:id="rId10" imgW="444114" imgH="215713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4" y="3072"/>
                          <a:ext cx="666" cy="32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780" name="Object 11">
              <a:extLst>
                <a:ext uri="{FF2B5EF4-FFF2-40B4-BE49-F238E27FC236}">
                  <a16:creationId xmlns:a16="http://schemas.microsoft.com/office/drawing/2014/main" id="{190B9371-CC9D-4F68-9065-A00EB1E1CB4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47" y="3168"/>
            <a:ext cx="2632" cy="8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459866" imgH="469696" progId="Equation.3">
                    <p:embed/>
                  </p:oleObj>
                </mc:Choice>
                <mc:Fallback>
                  <p:oleObj name="Equation" r:id="rId12" imgW="1459866" imgH="469696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47" y="3168"/>
                          <a:ext cx="2632" cy="86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0C140D0B-BE98-48B3-842B-1D2EF76367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solidFill>
                  <a:srgbClr val="0000FF"/>
                </a:solidFill>
              </a:rPr>
              <a:t>Expectation </a:t>
            </a:r>
            <a:r>
              <a:rPr lang="en-US" altLang="en-US" sz="2800" b="1">
                <a:solidFill>
                  <a:srgbClr val="0000FF"/>
                </a:solidFill>
              </a:rPr>
              <a:t>(example)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73F66F2-E52D-4C68-8170-D2DCB07ACE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2209800"/>
            <a:ext cx="76200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i="1"/>
              <a:t>X</a:t>
            </a:r>
            <a:r>
              <a:rPr lang="en-US" altLang="en-US" sz="2800"/>
              <a:t> and </a:t>
            </a:r>
            <a:r>
              <a:rPr lang="en-US" altLang="en-US" sz="2800" i="1"/>
              <a:t>Y</a:t>
            </a:r>
            <a:r>
              <a:rPr lang="en-US" altLang="en-US" sz="2800"/>
              <a:t> uniform on (0,1) and </a:t>
            </a:r>
            <a:r>
              <a:rPr lang="en-US" altLang="en-US" sz="2800" i="1"/>
              <a:t>i.i.d.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i="1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Find </a:t>
            </a:r>
            <a:r>
              <a:rPr lang="en-US" altLang="en-US" sz="2800" i="1"/>
              <a:t>E</a:t>
            </a:r>
            <a:r>
              <a:rPr lang="en-US" altLang="en-US" sz="2800"/>
              <a:t>[</a:t>
            </a:r>
            <a:r>
              <a:rPr lang="en-US" altLang="en-US" sz="2800" i="1"/>
              <a:t>Z</a:t>
            </a:r>
            <a:r>
              <a:rPr lang="en-US" altLang="en-US" sz="2800"/>
              <a:t>] when </a:t>
            </a:r>
            <a:r>
              <a:rPr lang="en-US" altLang="en-US" sz="2800" i="1"/>
              <a:t>Z</a:t>
            </a:r>
            <a:r>
              <a:rPr lang="en-US" altLang="en-US" sz="2800"/>
              <a:t>= cos(2</a:t>
            </a:r>
            <a:r>
              <a:rPr lang="en-US" altLang="en-US" sz="2800" i="1">
                <a:sym typeface="Symbol" panose="05050102010706020507" pitchFamily="18" charset="2"/>
              </a:rPr>
              <a:t></a:t>
            </a:r>
            <a:r>
              <a:rPr lang="en-US" altLang="en-US" sz="2800">
                <a:sym typeface="Symbol" panose="05050102010706020507" pitchFamily="18" charset="2"/>
              </a:rPr>
              <a:t>(</a:t>
            </a:r>
            <a:r>
              <a:rPr lang="en-US" altLang="en-US" sz="2800" i="1">
                <a:sym typeface="Symbol" panose="05050102010706020507" pitchFamily="18" charset="2"/>
              </a:rPr>
              <a:t>X</a:t>
            </a:r>
            <a:r>
              <a:rPr lang="en-US" altLang="en-US" sz="2800">
                <a:sym typeface="Symbol" panose="05050102010706020507" pitchFamily="18" charset="2"/>
              </a:rPr>
              <a:t>+</a:t>
            </a:r>
            <a:r>
              <a:rPr lang="en-US" altLang="en-US" sz="2800" i="1">
                <a:sym typeface="Symbol" panose="05050102010706020507" pitchFamily="18" charset="2"/>
              </a:rPr>
              <a:t>Y</a:t>
            </a:r>
            <a:r>
              <a:rPr lang="en-US" altLang="en-US" sz="2800">
                <a:sym typeface="Symbol" panose="05050102010706020507" pitchFamily="18" charset="2"/>
              </a:rPr>
              <a:t>))</a:t>
            </a:r>
            <a:endParaRPr lang="en-US" altLang="en-US" sz="2800"/>
          </a:p>
        </p:txBody>
      </p:sp>
      <p:graphicFrame>
        <p:nvGraphicFramePr>
          <p:cNvPr id="33796" name="Object 6">
            <a:extLst>
              <a:ext uri="{FF2B5EF4-FFF2-40B4-BE49-F238E27FC236}">
                <a16:creationId xmlns:a16="http://schemas.microsoft.com/office/drawing/2014/main" id="{E8806A06-ECD0-4379-8A84-1C4F459E73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114800"/>
          <a:ext cx="6073775" cy="126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89200" imgH="508000" progId="Equation.3">
                  <p:embed/>
                </p:oleObj>
              </mc:Choice>
              <mc:Fallback>
                <p:oleObj name="Equation" r:id="rId2" imgW="2489200" imgH="508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14800"/>
                        <a:ext cx="6073775" cy="126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E196EDD5-4E0D-4175-9642-96C26818EF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solidFill>
                  <a:srgbClr val="0000FF"/>
                </a:solidFill>
              </a:rPr>
              <a:t>Expectation </a:t>
            </a:r>
            <a:r>
              <a:rPr lang="en-US" altLang="en-US" sz="2800" b="1">
                <a:solidFill>
                  <a:srgbClr val="0000FF"/>
                </a:solidFill>
              </a:rPr>
              <a:t>(discrete)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10F93546-E75B-4AA8-B106-5A5F50CE59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2209800"/>
            <a:ext cx="76200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If </a:t>
            </a:r>
            <a:r>
              <a:rPr lang="en-US" altLang="en-US" sz="2800" i="1"/>
              <a:t>X</a:t>
            </a:r>
            <a:r>
              <a:rPr lang="en-US" altLang="en-US" sz="2800"/>
              <a:t> and </a:t>
            </a:r>
            <a:r>
              <a:rPr lang="en-US" altLang="en-US" sz="2800" i="1"/>
              <a:t>Y</a:t>
            </a:r>
            <a:r>
              <a:rPr lang="en-US" altLang="en-US" sz="2800"/>
              <a:t> are discrete RV’s, we can use the probability mass function</a:t>
            </a:r>
            <a:endParaRPr lang="en-US" altLang="en-US" sz="2800" i="1"/>
          </a:p>
        </p:txBody>
      </p:sp>
      <p:graphicFrame>
        <p:nvGraphicFramePr>
          <p:cNvPr id="34820" name="Object 5">
            <a:extLst>
              <a:ext uri="{FF2B5EF4-FFF2-40B4-BE49-F238E27FC236}">
                <a16:creationId xmlns:a16="http://schemas.microsoft.com/office/drawing/2014/main" id="{158EFCA2-77AA-470C-A79D-D476A343F1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3505200"/>
          <a:ext cx="5522913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400" imgH="469900" progId="Equation.3">
                  <p:embed/>
                </p:oleObj>
              </mc:Choice>
              <mc:Fallback>
                <p:oleObj name="Equation" r:id="rId2" imgW="1930400" imgH="469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05200"/>
                        <a:ext cx="5522913" cy="136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28D0A80B-BCFC-4ECC-99BC-EE2942D574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solidFill>
                  <a:srgbClr val="0000FF"/>
                </a:solidFill>
              </a:rPr>
              <a:t>Expectation </a:t>
            </a:r>
            <a:r>
              <a:rPr lang="en-US" altLang="en-US" sz="2800" b="1">
                <a:solidFill>
                  <a:srgbClr val="0000FF"/>
                </a:solidFill>
              </a:rPr>
              <a:t>(joint moments)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A72F78DA-732C-4BA6-8430-C1D183AFC2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2209800"/>
            <a:ext cx="7620000" cy="914400"/>
          </a:xfrm>
        </p:spPr>
        <p:txBody>
          <a:bodyPr/>
          <a:lstStyle/>
          <a:p>
            <a:pPr eaLnBrk="1" hangingPunct="1"/>
            <a:r>
              <a:rPr lang="en-US" altLang="en-US"/>
              <a:t>The joint moments of</a:t>
            </a:r>
            <a:r>
              <a:rPr lang="en-US" altLang="en-US" i="1"/>
              <a:t> X</a:t>
            </a:r>
            <a:r>
              <a:rPr lang="en-US" altLang="en-US"/>
              <a:t> and </a:t>
            </a:r>
            <a:r>
              <a:rPr lang="en-US" altLang="en-US" i="1"/>
              <a:t>Y</a:t>
            </a:r>
            <a:r>
              <a:rPr lang="en-US" altLang="en-US"/>
              <a:t> are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 i="1"/>
          </a:p>
          <a:p>
            <a:pPr eaLnBrk="1" hangingPunct="1">
              <a:buFontTx/>
              <a:buNone/>
            </a:pPr>
            <a:endParaRPr lang="en-US" altLang="en-US" i="1"/>
          </a:p>
        </p:txBody>
      </p:sp>
      <p:graphicFrame>
        <p:nvGraphicFramePr>
          <p:cNvPr id="35844" name="Object 4">
            <a:extLst>
              <a:ext uri="{FF2B5EF4-FFF2-40B4-BE49-F238E27FC236}">
                <a16:creationId xmlns:a16="http://schemas.microsoft.com/office/drawing/2014/main" id="{7ED4309B-FA61-405E-8ED0-14AC096018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2743200"/>
          <a:ext cx="6662738" cy="126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30500" imgH="508000" progId="Equation.3">
                  <p:embed/>
                </p:oleObj>
              </mc:Choice>
              <mc:Fallback>
                <p:oleObj name="Equation" r:id="rId2" imgW="2730500" imgH="508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743200"/>
                        <a:ext cx="6662738" cy="126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>
            <a:extLst>
              <a:ext uri="{FF2B5EF4-FFF2-40B4-BE49-F238E27FC236}">
                <a16:creationId xmlns:a16="http://schemas.microsoft.com/office/drawing/2014/main" id="{A78DEA5B-FF3B-4E81-8D91-726D70C24A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4648200"/>
          <a:ext cx="5826125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87600" imgH="469900" progId="Equation.3">
                  <p:embed/>
                </p:oleObj>
              </mc:Choice>
              <mc:Fallback>
                <p:oleObj name="Equation" r:id="rId4" imgW="2387600" imgH="469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648200"/>
                        <a:ext cx="5826125" cy="1166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6" name="Text Box 6">
            <a:extLst>
              <a:ext uri="{FF2B5EF4-FFF2-40B4-BE49-F238E27FC236}">
                <a16:creationId xmlns:a16="http://schemas.microsoft.com/office/drawing/2014/main" id="{63EA38A0-4B19-416D-89A4-D46C07712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191000"/>
            <a:ext cx="495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If discrete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DED0D430-BD4B-404D-862D-DEC846D3B6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solidFill>
                  <a:srgbClr val="0000FF"/>
                </a:solidFill>
              </a:rPr>
              <a:t>Expectation </a:t>
            </a:r>
            <a:r>
              <a:rPr lang="en-US" altLang="en-US" sz="2800" b="1">
                <a:solidFill>
                  <a:srgbClr val="0000FF"/>
                </a:solidFill>
              </a:rPr>
              <a:t>(correlation)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FB4EF97F-1012-4B7E-8304-47E75EF282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600200"/>
            <a:ext cx="76200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Correlation of</a:t>
            </a:r>
            <a:r>
              <a:rPr lang="en-US" altLang="en-US" sz="2800" i="1"/>
              <a:t> X</a:t>
            </a:r>
            <a:r>
              <a:rPr lang="en-US" altLang="en-US" sz="2800"/>
              <a:t> and </a:t>
            </a:r>
            <a:r>
              <a:rPr lang="en-US" altLang="en-US" sz="2800" i="1"/>
              <a:t>Y</a:t>
            </a:r>
            <a:r>
              <a:rPr lang="en-US" altLang="en-US" sz="2800"/>
              <a:t> are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	If correlation=0, </a:t>
            </a:r>
            <a:r>
              <a:rPr lang="en-US" altLang="en-US" sz="2800" i="1"/>
              <a:t>X</a:t>
            </a:r>
            <a:r>
              <a:rPr lang="en-US" altLang="en-US" sz="2800"/>
              <a:t> and </a:t>
            </a:r>
            <a:r>
              <a:rPr lang="en-US" altLang="en-US" sz="2800" i="1"/>
              <a:t>Y</a:t>
            </a:r>
            <a:r>
              <a:rPr lang="en-US" altLang="en-US" sz="2800"/>
              <a:t> are </a:t>
            </a:r>
            <a:r>
              <a:rPr lang="en-US" altLang="en-US" sz="2800" i="1"/>
              <a:t>orthogonal</a:t>
            </a:r>
            <a:r>
              <a:rPr lang="en-US" altLang="en-US" sz="280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Covariance of</a:t>
            </a:r>
            <a:r>
              <a:rPr lang="en-US" altLang="en-US" sz="2800" i="1"/>
              <a:t>  X</a:t>
            </a:r>
            <a:r>
              <a:rPr lang="en-US" altLang="en-US" sz="2800"/>
              <a:t> and </a:t>
            </a:r>
            <a:r>
              <a:rPr lang="en-US" altLang="en-US" sz="2800" i="1"/>
              <a:t>Y</a:t>
            </a:r>
            <a:r>
              <a:rPr lang="en-US" altLang="en-US" sz="2800"/>
              <a:t> is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Correlation coefficient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 i="1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i="1"/>
          </a:p>
        </p:txBody>
      </p:sp>
      <p:graphicFrame>
        <p:nvGraphicFramePr>
          <p:cNvPr id="36868" name="Object 4">
            <a:extLst>
              <a:ext uri="{FF2B5EF4-FFF2-40B4-BE49-F238E27FC236}">
                <a16:creationId xmlns:a16="http://schemas.microsoft.com/office/drawing/2014/main" id="{33BDDBD3-C157-4D79-AE1C-C8C83F5815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2057400"/>
          <a:ext cx="13017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9" imgH="203112" progId="Equation.3">
                  <p:embed/>
                </p:oleObj>
              </mc:Choice>
              <mc:Fallback>
                <p:oleObj name="Equation" r:id="rId2" imgW="533169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057400"/>
                        <a:ext cx="130175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7">
            <a:extLst>
              <a:ext uri="{FF2B5EF4-FFF2-40B4-BE49-F238E27FC236}">
                <a16:creationId xmlns:a16="http://schemas.microsoft.com/office/drawing/2014/main" id="{7C303289-CB59-4F8F-A983-5FFC63AFCE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3733800"/>
          <a:ext cx="511333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95500" imgH="228600" progId="Equation.3">
                  <p:embed/>
                </p:oleObj>
              </mc:Choice>
              <mc:Fallback>
                <p:oleObj name="Equation" r:id="rId4" imgW="20955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733800"/>
                        <a:ext cx="511333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8">
            <a:extLst>
              <a:ext uri="{FF2B5EF4-FFF2-40B4-BE49-F238E27FC236}">
                <a16:creationId xmlns:a16="http://schemas.microsoft.com/office/drawing/2014/main" id="{4552D6BD-B5B2-4C62-8E2C-FB815CCA28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7800" y="4191000"/>
          <a:ext cx="3346450" cy="220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71600" imgH="889000" progId="Equation.3">
                  <p:embed/>
                </p:oleObj>
              </mc:Choice>
              <mc:Fallback>
                <p:oleObj name="Equation" r:id="rId6" imgW="1371600" imgH="889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191000"/>
                        <a:ext cx="3346450" cy="220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6">
            <a:extLst>
              <a:ext uri="{FF2B5EF4-FFF2-40B4-BE49-F238E27FC236}">
                <a16:creationId xmlns:a16="http://schemas.microsoft.com/office/drawing/2014/main" id="{0C35F68C-056B-4C72-B8F2-454F796F83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solidFill>
                  <a:srgbClr val="0000FF"/>
                </a:solidFill>
              </a:rPr>
              <a:t>Joint Gaussian Random Variables</a:t>
            </a:r>
            <a:endParaRPr lang="en-US" altLang="en-US" sz="2800" b="1">
              <a:solidFill>
                <a:srgbClr val="0000FF"/>
              </a:solidFill>
            </a:endParaRPr>
          </a:p>
        </p:txBody>
      </p:sp>
      <p:sp>
        <p:nvSpPr>
          <p:cNvPr id="37891" name="Rectangle 1027">
            <a:extLst>
              <a:ext uri="{FF2B5EF4-FFF2-40B4-BE49-F238E27FC236}">
                <a16:creationId xmlns:a16="http://schemas.microsoft.com/office/drawing/2014/main" id="{102A011F-20D3-42E0-9593-9FF2238F8B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600200"/>
            <a:ext cx="76200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 i="1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i="1"/>
          </a:p>
        </p:txBody>
      </p:sp>
      <p:graphicFrame>
        <p:nvGraphicFramePr>
          <p:cNvPr id="37892" name="Object 1028">
            <a:extLst>
              <a:ext uri="{FF2B5EF4-FFF2-40B4-BE49-F238E27FC236}">
                <a16:creationId xmlns:a16="http://schemas.microsoft.com/office/drawing/2014/main" id="{76BF8113-3A36-43ED-97FA-C0AB7EEDE6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209800"/>
          <a:ext cx="7620000" cy="203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38900" imgH="1689100" progId="Equation.3">
                  <p:embed/>
                </p:oleObj>
              </mc:Choice>
              <mc:Fallback>
                <p:oleObj name="Equation" r:id="rId2" imgW="6438900" imgH="1689100" progId="Equation.3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09800"/>
                        <a:ext cx="7620000" cy="203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3" name="Text Box 1031">
            <a:extLst>
              <a:ext uri="{FF2B5EF4-FFF2-40B4-BE49-F238E27FC236}">
                <a16:creationId xmlns:a16="http://schemas.microsoft.com/office/drawing/2014/main" id="{6691F1C5-12F7-4A0E-80D1-882D3041FF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8006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What does this look like?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9389734E-AD39-4514-A5C3-BB1093644B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solidFill>
                  <a:srgbClr val="0000FF"/>
                </a:solidFill>
              </a:rPr>
              <a:t>Contours</a:t>
            </a:r>
            <a:endParaRPr lang="en-US" altLang="en-US" sz="2800" b="1">
              <a:solidFill>
                <a:srgbClr val="0000FF"/>
              </a:solidFill>
            </a:endParaRP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932D0D88-013D-4EEE-B1B5-F655B5B12F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600200"/>
            <a:ext cx="76200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 i="1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i="1"/>
          </a:p>
        </p:txBody>
      </p:sp>
      <p:sp>
        <p:nvSpPr>
          <p:cNvPr id="38916" name="Text Box 5">
            <a:extLst>
              <a:ext uri="{FF2B5EF4-FFF2-40B4-BE49-F238E27FC236}">
                <a16:creationId xmlns:a16="http://schemas.microsoft.com/office/drawing/2014/main" id="{AEA05D91-E6EC-43B0-BDA5-27C2644CA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600200"/>
            <a:ext cx="6858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If </a:t>
            </a:r>
            <a:r>
              <a:rPr lang="en-US" altLang="en-US" sz="2400" i="1"/>
              <a:t>g</a:t>
            </a:r>
            <a:r>
              <a:rPr lang="en-US" altLang="en-US" sz="2400"/>
              <a:t>(</a:t>
            </a:r>
            <a:r>
              <a:rPr lang="en-US" altLang="en-US" sz="2400" i="1"/>
              <a:t>x,y</a:t>
            </a:r>
            <a:r>
              <a:rPr lang="en-US" altLang="en-US" sz="2400"/>
              <a:t>) has contours, then </a:t>
            </a:r>
            <a:r>
              <a:rPr lang="en-US" altLang="en-US" sz="2400" i="1"/>
              <a:t>f</a:t>
            </a:r>
            <a:r>
              <a:rPr lang="en-US" altLang="en-US" sz="2400"/>
              <a:t>(</a:t>
            </a:r>
            <a:r>
              <a:rPr lang="en-US" altLang="en-US" sz="2400" i="1"/>
              <a:t>g</a:t>
            </a:r>
            <a:r>
              <a:rPr lang="en-US" altLang="en-US" sz="2400"/>
              <a:t>(</a:t>
            </a:r>
            <a:r>
              <a:rPr lang="en-US" altLang="en-US" sz="2400" i="1"/>
              <a:t>x,y</a:t>
            </a:r>
            <a:r>
              <a:rPr lang="en-US" altLang="en-US" sz="2400"/>
              <a:t>)) has the same contours.</a:t>
            </a:r>
          </a:p>
        </p:txBody>
      </p:sp>
      <p:sp>
        <p:nvSpPr>
          <p:cNvPr id="38917" name="Text Box 9">
            <a:extLst>
              <a:ext uri="{FF2B5EF4-FFF2-40B4-BE49-F238E27FC236}">
                <a16:creationId xmlns:a16="http://schemas.microsoft.com/office/drawing/2014/main" id="{A99886E5-E527-4254-8BF5-FFD90F079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3622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 y</a:t>
            </a:r>
          </a:p>
        </p:txBody>
      </p:sp>
      <p:grpSp>
        <p:nvGrpSpPr>
          <p:cNvPr id="38918" name="Group 20">
            <a:extLst>
              <a:ext uri="{FF2B5EF4-FFF2-40B4-BE49-F238E27FC236}">
                <a16:creationId xmlns:a16="http://schemas.microsoft.com/office/drawing/2014/main" id="{FAD6EEE5-B8EC-413B-A296-EE2AA14AF00E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2667000"/>
            <a:ext cx="4800600" cy="2971800"/>
            <a:chOff x="1248" y="1680"/>
            <a:chExt cx="3024" cy="1872"/>
          </a:xfrm>
        </p:grpSpPr>
        <p:sp>
          <p:nvSpPr>
            <p:cNvPr id="38925" name="Line 6">
              <a:extLst>
                <a:ext uri="{FF2B5EF4-FFF2-40B4-BE49-F238E27FC236}">
                  <a16:creationId xmlns:a16="http://schemas.microsoft.com/office/drawing/2014/main" id="{FFE04134-DE02-4E6D-9A5E-31D7E8CEAD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680"/>
              <a:ext cx="0" cy="18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26" name="Line 7">
              <a:extLst>
                <a:ext uri="{FF2B5EF4-FFF2-40B4-BE49-F238E27FC236}">
                  <a16:creationId xmlns:a16="http://schemas.microsoft.com/office/drawing/2014/main" id="{90E2A326-86E9-40B3-A657-9B1AE93258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2640"/>
              <a:ext cx="28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27" name="Text Box 8">
              <a:extLst>
                <a:ext uri="{FF2B5EF4-FFF2-40B4-BE49-F238E27FC236}">
                  <a16:creationId xmlns:a16="http://schemas.microsoft.com/office/drawing/2014/main" id="{3A6EA988-AC3C-487A-881A-BC103B5AB1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2592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 x</a:t>
              </a:r>
            </a:p>
          </p:txBody>
        </p:sp>
        <p:sp>
          <p:nvSpPr>
            <p:cNvPr id="38928" name="Freeform 10">
              <a:extLst>
                <a:ext uri="{FF2B5EF4-FFF2-40B4-BE49-F238E27FC236}">
                  <a16:creationId xmlns:a16="http://schemas.microsoft.com/office/drawing/2014/main" id="{CD9AA110-0F57-4A48-8E9A-E054868E66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8" y="2304"/>
              <a:ext cx="1067" cy="583"/>
            </a:xfrm>
            <a:custGeom>
              <a:avLst/>
              <a:gdLst>
                <a:gd name="T0" fmla="*/ 662 w 1067"/>
                <a:gd name="T1" fmla="*/ 0 h 583"/>
                <a:gd name="T2" fmla="*/ 486 w 1067"/>
                <a:gd name="T3" fmla="*/ 28 h 583"/>
                <a:gd name="T4" fmla="*/ 303 w 1067"/>
                <a:gd name="T5" fmla="*/ 91 h 583"/>
                <a:gd name="T6" fmla="*/ 78 w 1067"/>
                <a:gd name="T7" fmla="*/ 84 h 583"/>
                <a:gd name="T8" fmla="*/ 36 w 1067"/>
                <a:gd name="T9" fmla="*/ 105 h 583"/>
                <a:gd name="T10" fmla="*/ 29 w 1067"/>
                <a:gd name="T11" fmla="*/ 133 h 583"/>
                <a:gd name="T12" fmla="*/ 15 w 1067"/>
                <a:gd name="T13" fmla="*/ 148 h 583"/>
                <a:gd name="T14" fmla="*/ 1 w 1067"/>
                <a:gd name="T15" fmla="*/ 190 h 583"/>
                <a:gd name="T16" fmla="*/ 8 w 1067"/>
                <a:gd name="T17" fmla="*/ 365 h 583"/>
                <a:gd name="T18" fmla="*/ 310 w 1067"/>
                <a:gd name="T19" fmla="*/ 583 h 583"/>
                <a:gd name="T20" fmla="*/ 612 w 1067"/>
                <a:gd name="T21" fmla="*/ 576 h 583"/>
                <a:gd name="T22" fmla="*/ 697 w 1067"/>
                <a:gd name="T23" fmla="*/ 541 h 583"/>
                <a:gd name="T24" fmla="*/ 928 w 1067"/>
                <a:gd name="T25" fmla="*/ 527 h 583"/>
                <a:gd name="T26" fmla="*/ 1034 w 1067"/>
                <a:gd name="T27" fmla="*/ 443 h 583"/>
                <a:gd name="T28" fmla="*/ 1062 w 1067"/>
                <a:gd name="T29" fmla="*/ 372 h 583"/>
                <a:gd name="T30" fmla="*/ 999 w 1067"/>
                <a:gd name="T31" fmla="*/ 140 h 583"/>
                <a:gd name="T32" fmla="*/ 957 w 1067"/>
                <a:gd name="T33" fmla="*/ 77 h 583"/>
                <a:gd name="T34" fmla="*/ 851 w 1067"/>
                <a:gd name="T35" fmla="*/ 14 h 583"/>
                <a:gd name="T36" fmla="*/ 809 w 1067"/>
                <a:gd name="T37" fmla="*/ 0 h 583"/>
                <a:gd name="T38" fmla="*/ 690 w 1067"/>
                <a:gd name="T39" fmla="*/ 7 h 583"/>
                <a:gd name="T40" fmla="*/ 662 w 1067"/>
                <a:gd name="T41" fmla="*/ 0 h 58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067" h="583">
                  <a:moveTo>
                    <a:pt x="662" y="0"/>
                  </a:moveTo>
                  <a:cubicBezTo>
                    <a:pt x="604" y="11"/>
                    <a:pt x="545" y="18"/>
                    <a:pt x="486" y="28"/>
                  </a:cubicBezTo>
                  <a:cubicBezTo>
                    <a:pt x="428" y="72"/>
                    <a:pt x="374" y="77"/>
                    <a:pt x="303" y="91"/>
                  </a:cubicBezTo>
                  <a:cubicBezTo>
                    <a:pt x="202" y="83"/>
                    <a:pt x="184" y="77"/>
                    <a:pt x="78" y="84"/>
                  </a:cubicBezTo>
                  <a:cubicBezTo>
                    <a:pt x="66" y="88"/>
                    <a:pt x="44" y="93"/>
                    <a:pt x="36" y="105"/>
                  </a:cubicBezTo>
                  <a:cubicBezTo>
                    <a:pt x="31" y="113"/>
                    <a:pt x="33" y="124"/>
                    <a:pt x="29" y="133"/>
                  </a:cubicBezTo>
                  <a:cubicBezTo>
                    <a:pt x="26" y="139"/>
                    <a:pt x="20" y="143"/>
                    <a:pt x="15" y="148"/>
                  </a:cubicBezTo>
                  <a:cubicBezTo>
                    <a:pt x="10" y="162"/>
                    <a:pt x="0" y="175"/>
                    <a:pt x="1" y="190"/>
                  </a:cubicBezTo>
                  <a:cubicBezTo>
                    <a:pt x="3" y="248"/>
                    <a:pt x="2" y="307"/>
                    <a:pt x="8" y="365"/>
                  </a:cubicBezTo>
                  <a:cubicBezTo>
                    <a:pt x="20" y="493"/>
                    <a:pt x="209" y="558"/>
                    <a:pt x="310" y="583"/>
                  </a:cubicBezTo>
                  <a:cubicBezTo>
                    <a:pt x="411" y="581"/>
                    <a:pt x="512" y="583"/>
                    <a:pt x="612" y="576"/>
                  </a:cubicBezTo>
                  <a:cubicBezTo>
                    <a:pt x="637" y="574"/>
                    <a:pt x="668" y="544"/>
                    <a:pt x="697" y="541"/>
                  </a:cubicBezTo>
                  <a:cubicBezTo>
                    <a:pt x="820" y="529"/>
                    <a:pt x="744" y="535"/>
                    <a:pt x="928" y="527"/>
                  </a:cubicBezTo>
                  <a:cubicBezTo>
                    <a:pt x="981" y="514"/>
                    <a:pt x="998" y="479"/>
                    <a:pt x="1034" y="443"/>
                  </a:cubicBezTo>
                  <a:cubicBezTo>
                    <a:pt x="1042" y="417"/>
                    <a:pt x="1055" y="399"/>
                    <a:pt x="1062" y="372"/>
                  </a:cubicBezTo>
                  <a:cubicBezTo>
                    <a:pt x="1055" y="232"/>
                    <a:pt x="1067" y="232"/>
                    <a:pt x="999" y="140"/>
                  </a:cubicBezTo>
                  <a:cubicBezTo>
                    <a:pt x="984" y="120"/>
                    <a:pt x="978" y="91"/>
                    <a:pt x="957" y="77"/>
                  </a:cubicBezTo>
                  <a:cubicBezTo>
                    <a:pt x="941" y="66"/>
                    <a:pt x="866" y="19"/>
                    <a:pt x="851" y="14"/>
                  </a:cubicBezTo>
                  <a:cubicBezTo>
                    <a:pt x="837" y="9"/>
                    <a:pt x="809" y="0"/>
                    <a:pt x="809" y="0"/>
                  </a:cubicBezTo>
                  <a:cubicBezTo>
                    <a:pt x="769" y="2"/>
                    <a:pt x="730" y="3"/>
                    <a:pt x="690" y="7"/>
                  </a:cubicBezTo>
                  <a:cubicBezTo>
                    <a:pt x="661" y="10"/>
                    <a:pt x="674" y="25"/>
                    <a:pt x="662" y="0"/>
                  </a:cubicBezTo>
                  <a:close/>
                </a:path>
              </a:pathLst>
            </a:custGeom>
            <a:noFill/>
            <a:ln w="38100" cmpd="sng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29" name="Freeform 11">
              <a:extLst>
                <a:ext uri="{FF2B5EF4-FFF2-40B4-BE49-F238E27FC236}">
                  <a16:creationId xmlns:a16="http://schemas.microsoft.com/office/drawing/2014/main" id="{67337A80-5EA6-4098-9A2A-6F174C94AC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0" y="2112"/>
              <a:ext cx="1440" cy="960"/>
            </a:xfrm>
            <a:custGeom>
              <a:avLst/>
              <a:gdLst>
                <a:gd name="T0" fmla="*/ 1205 w 1067"/>
                <a:gd name="T1" fmla="*/ 0 h 583"/>
                <a:gd name="T2" fmla="*/ 885 w 1067"/>
                <a:gd name="T3" fmla="*/ 76 h 583"/>
                <a:gd name="T4" fmla="*/ 552 w 1067"/>
                <a:gd name="T5" fmla="*/ 247 h 583"/>
                <a:gd name="T6" fmla="*/ 142 w 1067"/>
                <a:gd name="T7" fmla="*/ 227 h 583"/>
                <a:gd name="T8" fmla="*/ 66 w 1067"/>
                <a:gd name="T9" fmla="*/ 285 h 583"/>
                <a:gd name="T10" fmla="*/ 53 w 1067"/>
                <a:gd name="T11" fmla="*/ 361 h 583"/>
                <a:gd name="T12" fmla="*/ 27 w 1067"/>
                <a:gd name="T13" fmla="*/ 402 h 583"/>
                <a:gd name="T14" fmla="*/ 1 w 1067"/>
                <a:gd name="T15" fmla="*/ 515 h 583"/>
                <a:gd name="T16" fmla="*/ 15 w 1067"/>
                <a:gd name="T17" fmla="*/ 990 h 583"/>
                <a:gd name="T18" fmla="*/ 564 w 1067"/>
                <a:gd name="T19" fmla="*/ 1581 h 583"/>
                <a:gd name="T20" fmla="*/ 1115 w 1067"/>
                <a:gd name="T21" fmla="*/ 1561 h 583"/>
                <a:gd name="T22" fmla="*/ 1270 w 1067"/>
                <a:gd name="T23" fmla="*/ 1467 h 583"/>
                <a:gd name="T24" fmla="*/ 1690 w 1067"/>
                <a:gd name="T25" fmla="*/ 1429 h 583"/>
                <a:gd name="T26" fmla="*/ 1883 w 1067"/>
                <a:gd name="T27" fmla="*/ 1200 h 583"/>
                <a:gd name="T28" fmla="*/ 1934 w 1067"/>
                <a:gd name="T29" fmla="*/ 1009 h 583"/>
                <a:gd name="T30" fmla="*/ 1819 w 1067"/>
                <a:gd name="T31" fmla="*/ 380 h 583"/>
                <a:gd name="T32" fmla="*/ 1744 w 1067"/>
                <a:gd name="T33" fmla="*/ 209 h 583"/>
                <a:gd name="T34" fmla="*/ 1549 w 1067"/>
                <a:gd name="T35" fmla="*/ 38 h 583"/>
                <a:gd name="T36" fmla="*/ 1474 w 1067"/>
                <a:gd name="T37" fmla="*/ 0 h 583"/>
                <a:gd name="T38" fmla="*/ 1256 w 1067"/>
                <a:gd name="T39" fmla="*/ 20 h 583"/>
                <a:gd name="T40" fmla="*/ 1205 w 1067"/>
                <a:gd name="T41" fmla="*/ 0 h 58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067" h="583">
                  <a:moveTo>
                    <a:pt x="662" y="0"/>
                  </a:moveTo>
                  <a:cubicBezTo>
                    <a:pt x="604" y="11"/>
                    <a:pt x="545" y="18"/>
                    <a:pt x="486" y="28"/>
                  </a:cubicBezTo>
                  <a:cubicBezTo>
                    <a:pt x="428" y="72"/>
                    <a:pt x="374" y="77"/>
                    <a:pt x="303" y="91"/>
                  </a:cubicBezTo>
                  <a:cubicBezTo>
                    <a:pt x="202" y="83"/>
                    <a:pt x="184" y="77"/>
                    <a:pt x="78" y="84"/>
                  </a:cubicBezTo>
                  <a:cubicBezTo>
                    <a:pt x="66" y="88"/>
                    <a:pt x="44" y="93"/>
                    <a:pt x="36" y="105"/>
                  </a:cubicBezTo>
                  <a:cubicBezTo>
                    <a:pt x="31" y="113"/>
                    <a:pt x="33" y="124"/>
                    <a:pt x="29" y="133"/>
                  </a:cubicBezTo>
                  <a:cubicBezTo>
                    <a:pt x="26" y="139"/>
                    <a:pt x="20" y="143"/>
                    <a:pt x="15" y="148"/>
                  </a:cubicBezTo>
                  <a:cubicBezTo>
                    <a:pt x="10" y="162"/>
                    <a:pt x="0" y="175"/>
                    <a:pt x="1" y="190"/>
                  </a:cubicBezTo>
                  <a:cubicBezTo>
                    <a:pt x="3" y="248"/>
                    <a:pt x="2" y="307"/>
                    <a:pt x="8" y="365"/>
                  </a:cubicBezTo>
                  <a:cubicBezTo>
                    <a:pt x="20" y="493"/>
                    <a:pt x="209" y="558"/>
                    <a:pt x="310" y="583"/>
                  </a:cubicBezTo>
                  <a:cubicBezTo>
                    <a:pt x="411" y="581"/>
                    <a:pt x="512" y="583"/>
                    <a:pt x="612" y="576"/>
                  </a:cubicBezTo>
                  <a:cubicBezTo>
                    <a:pt x="637" y="574"/>
                    <a:pt x="668" y="544"/>
                    <a:pt x="697" y="541"/>
                  </a:cubicBezTo>
                  <a:cubicBezTo>
                    <a:pt x="820" y="529"/>
                    <a:pt x="744" y="535"/>
                    <a:pt x="928" y="527"/>
                  </a:cubicBezTo>
                  <a:cubicBezTo>
                    <a:pt x="981" y="514"/>
                    <a:pt x="998" y="479"/>
                    <a:pt x="1034" y="443"/>
                  </a:cubicBezTo>
                  <a:cubicBezTo>
                    <a:pt x="1042" y="417"/>
                    <a:pt x="1055" y="399"/>
                    <a:pt x="1062" y="372"/>
                  </a:cubicBezTo>
                  <a:cubicBezTo>
                    <a:pt x="1055" y="232"/>
                    <a:pt x="1067" y="232"/>
                    <a:pt x="999" y="140"/>
                  </a:cubicBezTo>
                  <a:cubicBezTo>
                    <a:pt x="984" y="120"/>
                    <a:pt x="978" y="91"/>
                    <a:pt x="957" y="77"/>
                  </a:cubicBezTo>
                  <a:cubicBezTo>
                    <a:pt x="941" y="66"/>
                    <a:pt x="866" y="19"/>
                    <a:pt x="851" y="14"/>
                  </a:cubicBezTo>
                  <a:cubicBezTo>
                    <a:pt x="837" y="9"/>
                    <a:pt x="809" y="0"/>
                    <a:pt x="809" y="0"/>
                  </a:cubicBezTo>
                  <a:cubicBezTo>
                    <a:pt x="769" y="2"/>
                    <a:pt x="730" y="3"/>
                    <a:pt x="690" y="7"/>
                  </a:cubicBezTo>
                  <a:cubicBezTo>
                    <a:pt x="661" y="10"/>
                    <a:pt x="674" y="25"/>
                    <a:pt x="662" y="0"/>
                  </a:cubicBezTo>
                  <a:close/>
                </a:path>
              </a:pathLst>
            </a:custGeom>
            <a:noFill/>
            <a:ln w="571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30" name="Freeform 12">
              <a:extLst>
                <a:ext uri="{FF2B5EF4-FFF2-40B4-BE49-F238E27FC236}">
                  <a16:creationId xmlns:a16="http://schemas.microsoft.com/office/drawing/2014/main" id="{E8AC8FAA-3922-4DF2-9002-E3D21A58FA3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0" y="1776"/>
              <a:ext cx="1968" cy="1584"/>
            </a:xfrm>
            <a:custGeom>
              <a:avLst/>
              <a:gdLst>
                <a:gd name="T0" fmla="*/ 2252 w 1067"/>
                <a:gd name="T1" fmla="*/ 0 h 583"/>
                <a:gd name="T2" fmla="*/ 1653 w 1067"/>
                <a:gd name="T3" fmla="*/ 206 h 583"/>
                <a:gd name="T4" fmla="*/ 1031 w 1067"/>
                <a:gd name="T5" fmla="*/ 671 h 583"/>
                <a:gd name="T6" fmla="*/ 266 w 1067"/>
                <a:gd name="T7" fmla="*/ 619 h 583"/>
                <a:gd name="T8" fmla="*/ 122 w 1067"/>
                <a:gd name="T9" fmla="*/ 774 h 583"/>
                <a:gd name="T10" fmla="*/ 98 w 1067"/>
                <a:gd name="T11" fmla="*/ 981 h 583"/>
                <a:gd name="T12" fmla="*/ 52 w 1067"/>
                <a:gd name="T13" fmla="*/ 1092 h 583"/>
                <a:gd name="T14" fmla="*/ 4 w 1067"/>
                <a:gd name="T15" fmla="*/ 1402 h 583"/>
                <a:gd name="T16" fmla="*/ 28 w 1067"/>
                <a:gd name="T17" fmla="*/ 2695 h 583"/>
                <a:gd name="T18" fmla="*/ 1055 w 1067"/>
                <a:gd name="T19" fmla="*/ 4304 h 583"/>
                <a:gd name="T20" fmla="*/ 2082 w 1067"/>
                <a:gd name="T21" fmla="*/ 4252 h 583"/>
                <a:gd name="T22" fmla="*/ 2372 w 1067"/>
                <a:gd name="T23" fmla="*/ 3994 h 583"/>
                <a:gd name="T24" fmla="*/ 3158 w 1067"/>
                <a:gd name="T25" fmla="*/ 3891 h 583"/>
                <a:gd name="T26" fmla="*/ 3517 w 1067"/>
                <a:gd name="T27" fmla="*/ 3271 h 583"/>
                <a:gd name="T28" fmla="*/ 3613 w 1067"/>
                <a:gd name="T29" fmla="*/ 2747 h 583"/>
                <a:gd name="T30" fmla="*/ 3399 w 1067"/>
                <a:gd name="T31" fmla="*/ 1032 h 583"/>
                <a:gd name="T32" fmla="*/ 3255 w 1067"/>
                <a:gd name="T33" fmla="*/ 568 h 583"/>
                <a:gd name="T34" fmla="*/ 2896 w 1067"/>
                <a:gd name="T35" fmla="*/ 103 h 583"/>
                <a:gd name="T36" fmla="*/ 2752 w 1067"/>
                <a:gd name="T37" fmla="*/ 0 h 583"/>
                <a:gd name="T38" fmla="*/ 2348 w 1067"/>
                <a:gd name="T39" fmla="*/ 52 h 583"/>
                <a:gd name="T40" fmla="*/ 2252 w 1067"/>
                <a:gd name="T41" fmla="*/ 0 h 58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067" h="583">
                  <a:moveTo>
                    <a:pt x="662" y="0"/>
                  </a:moveTo>
                  <a:cubicBezTo>
                    <a:pt x="604" y="11"/>
                    <a:pt x="545" y="18"/>
                    <a:pt x="486" y="28"/>
                  </a:cubicBezTo>
                  <a:cubicBezTo>
                    <a:pt x="428" y="72"/>
                    <a:pt x="374" y="77"/>
                    <a:pt x="303" y="91"/>
                  </a:cubicBezTo>
                  <a:cubicBezTo>
                    <a:pt x="202" y="83"/>
                    <a:pt x="184" y="77"/>
                    <a:pt x="78" y="84"/>
                  </a:cubicBezTo>
                  <a:cubicBezTo>
                    <a:pt x="66" y="88"/>
                    <a:pt x="44" y="93"/>
                    <a:pt x="36" y="105"/>
                  </a:cubicBezTo>
                  <a:cubicBezTo>
                    <a:pt x="31" y="113"/>
                    <a:pt x="33" y="124"/>
                    <a:pt x="29" y="133"/>
                  </a:cubicBezTo>
                  <a:cubicBezTo>
                    <a:pt x="26" y="139"/>
                    <a:pt x="20" y="143"/>
                    <a:pt x="15" y="148"/>
                  </a:cubicBezTo>
                  <a:cubicBezTo>
                    <a:pt x="10" y="162"/>
                    <a:pt x="0" y="175"/>
                    <a:pt x="1" y="190"/>
                  </a:cubicBezTo>
                  <a:cubicBezTo>
                    <a:pt x="3" y="248"/>
                    <a:pt x="2" y="307"/>
                    <a:pt x="8" y="365"/>
                  </a:cubicBezTo>
                  <a:cubicBezTo>
                    <a:pt x="20" y="493"/>
                    <a:pt x="209" y="558"/>
                    <a:pt x="310" y="583"/>
                  </a:cubicBezTo>
                  <a:cubicBezTo>
                    <a:pt x="411" y="581"/>
                    <a:pt x="512" y="583"/>
                    <a:pt x="612" y="576"/>
                  </a:cubicBezTo>
                  <a:cubicBezTo>
                    <a:pt x="637" y="574"/>
                    <a:pt x="668" y="544"/>
                    <a:pt x="697" y="541"/>
                  </a:cubicBezTo>
                  <a:cubicBezTo>
                    <a:pt x="820" y="529"/>
                    <a:pt x="744" y="535"/>
                    <a:pt x="928" y="527"/>
                  </a:cubicBezTo>
                  <a:cubicBezTo>
                    <a:pt x="981" y="514"/>
                    <a:pt x="998" y="479"/>
                    <a:pt x="1034" y="443"/>
                  </a:cubicBezTo>
                  <a:cubicBezTo>
                    <a:pt x="1042" y="417"/>
                    <a:pt x="1055" y="399"/>
                    <a:pt x="1062" y="372"/>
                  </a:cubicBezTo>
                  <a:cubicBezTo>
                    <a:pt x="1055" y="232"/>
                    <a:pt x="1067" y="232"/>
                    <a:pt x="999" y="140"/>
                  </a:cubicBezTo>
                  <a:cubicBezTo>
                    <a:pt x="984" y="120"/>
                    <a:pt x="978" y="91"/>
                    <a:pt x="957" y="77"/>
                  </a:cubicBezTo>
                  <a:cubicBezTo>
                    <a:pt x="941" y="66"/>
                    <a:pt x="866" y="19"/>
                    <a:pt x="851" y="14"/>
                  </a:cubicBezTo>
                  <a:cubicBezTo>
                    <a:pt x="837" y="9"/>
                    <a:pt x="809" y="0"/>
                    <a:pt x="809" y="0"/>
                  </a:cubicBezTo>
                  <a:cubicBezTo>
                    <a:pt x="769" y="2"/>
                    <a:pt x="730" y="3"/>
                    <a:pt x="690" y="7"/>
                  </a:cubicBezTo>
                  <a:cubicBezTo>
                    <a:pt x="661" y="10"/>
                    <a:pt x="674" y="25"/>
                    <a:pt x="662" y="0"/>
                  </a:cubicBezTo>
                  <a:close/>
                </a:path>
              </a:pathLst>
            </a:custGeom>
            <a:noFill/>
            <a:ln w="38100" cmpd="sng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31" name="Freeform 13">
              <a:extLst>
                <a:ext uri="{FF2B5EF4-FFF2-40B4-BE49-F238E27FC236}">
                  <a16:creationId xmlns:a16="http://schemas.microsoft.com/office/drawing/2014/main" id="{3F3A419C-6214-4C5E-A98E-FC7632FC5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4" y="2496"/>
              <a:ext cx="624" cy="240"/>
            </a:xfrm>
            <a:custGeom>
              <a:avLst/>
              <a:gdLst>
                <a:gd name="T0" fmla="*/ 226 w 1067"/>
                <a:gd name="T1" fmla="*/ 0 h 583"/>
                <a:gd name="T2" fmla="*/ 166 w 1067"/>
                <a:gd name="T3" fmla="*/ 5 h 583"/>
                <a:gd name="T4" fmla="*/ 104 w 1067"/>
                <a:gd name="T5" fmla="*/ 15 h 583"/>
                <a:gd name="T6" fmla="*/ 27 w 1067"/>
                <a:gd name="T7" fmla="*/ 14 h 583"/>
                <a:gd name="T8" fmla="*/ 12 w 1067"/>
                <a:gd name="T9" fmla="*/ 18 h 583"/>
                <a:gd name="T10" fmla="*/ 10 w 1067"/>
                <a:gd name="T11" fmla="*/ 23 h 583"/>
                <a:gd name="T12" fmla="*/ 5 w 1067"/>
                <a:gd name="T13" fmla="*/ 25 h 583"/>
                <a:gd name="T14" fmla="*/ 1 w 1067"/>
                <a:gd name="T15" fmla="*/ 32 h 583"/>
                <a:gd name="T16" fmla="*/ 3 w 1067"/>
                <a:gd name="T17" fmla="*/ 62 h 583"/>
                <a:gd name="T18" fmla="*/ 106 w 1067"/>
                <a:gd name="T19" fmla="*/ 99 h 583"/>
                <a:gd name="T20" fmla="*/ 209 w 1067"/>
                <a:gd name="T21" fmla="*/ 98 h 583"/>
                <a:gd name="T22" fmla="*/ 239 w 1067"/>
                <a:gd name="T23" fmla="*/ 92 h 583"/>
                <a:gd name="T24" fmla="*/ 318 w 1067"/>
                <a:gd name="T25" fmla="*/ 89 h 583"/>
                <a:gd name="T26" fmla="*/ 354 w 1067"/>
                <a:gd name="T27" fmla="*/ 75 h 583"/>
                <a:gd name="T28" fmla="*/ 363 w 1067"/>
                <a:gd name="T29" fmla="*/ 63 h 583"/>
                <a:gd name="T30" fmla="*/ 342 w 1067"/>
                <a:gd name="T31" fmla="*/ 24 h 583"/>
                <a:gd name="T32" fmla="*/ 327 w 1067"/>
                <a:gd name="T33" fmla="*/ 13 h 583"/>
                <a:gd name="T34" fmla="*/ 291 w 1067"/>
                <a:gd name="T35" fmla="*/ 2 h 583"/>
                <a:gd name="T36" fmla="*/ 277 w 1067"/>
                <a:gd name="T37" fmla="*/ 0 h 583"/>
                <a:gd name="T38" fmla="*/ 236 w 1067"/>
                <a:gd name="T39" fmla="*/ 1 h 583"/>
                <a:gd name="T40" fmla="*/ 226 w 1067"/>
                <a:gd name="T41" fmla="*/ 0 h 58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067" h="583">
                  <a:moveTo>
                    <a:pt x="662" y="0"/>
                  </a:moveTo>
                  <a:cubicBezTo>
                    <a:pt x="604" y="11"/>
                    <a:pt x="545" y="18"/>
                    <a:pt x="486" y="28"/>
                  </a:cubicBezTo>
                  <a:cubicBezTo>
                    <a:pt x="428" y="72"/>
                    <a:pt x="374" y="77"/>
                    <a:pt x="303" y="91"/>
                  </a:cubicBezTo>
                  <a:cubicBezTo>
                    <a:pt x="202" y="83"/>
                    <a:pt x="184" y="77"/>
                    <a:pt x="78" y="84"/>
                  </a:cubicBezTo>
                  <a:cubicBezTo>
                    <a:pt x="66" y="88"/>
                    <a:pt x="44" y="93"/>
                    <a:pt x="36" y="105"/>
                  </a:cubicBezTo>
                  <a:cubicBezTo>
                    <a:pt x="31" y="113"/>
                    <a:pt x="33" y="124"/>
                    <a:pt x="29" y="133"/>
                  </a:cubicBezTo>
                  <a:cubicBezTo>
                    <a:pt x="26" y="139"/>
                    <a:pt x="20" y="143"/>
                    <a:pt x="15" y="148"/>
                  </a:cubicBezTo>
                  <a:cubicBezTo>
                    <a:pt x="10" y="162"/>
                    <a:pt x="0" y="175"/>
                    <a:pt x="1" y="190"/>
                  </a:cubicBezTo>
                  <a:cubicBezTo>
                    <a:pt x="3" y="248"/>
                    <a:pt x="2" y="307"/>
                    <a:pt x="8" y="365"/>
                  </a:cubicBezTo>
                  <a:cubicBezTo>
                    <a:pt x="20" y="493"/>
                    <a:pt x="209" y="558"/>
                    <a:pt x="310" y="583"/>
                  </a:cubicBezTo>
                  <a:cubicBezTo>
                    <a:pt x="411" y="581"/>
                    <a:pt x="512" y="583"/>
                    <a:pt x="612" y="576"/>
                  </a:cubicBezTo>
                  <a:cubicBezTo>
                    <a:pt x="637" y="574"/>
                    <a:pt x="668" y="544"/>
                    <a:pt x="697" y="541"/>
                  </a:cubicBezTo>
                  <a:cubicBezTo>
                    <a:pt x="820" y="529"/>
                    <a:pt x="744" y="535"/>
                    <a:pt x="928" y="527"/>
                  </a:cubicBezTo>
                  <a:cubicBezTo>
                    <a:pt x="981" y="514"/>
                    <a:pt x="998" y="479"/>
                    <a:pt x="1034" y="443"/>
                  </a:cubicBezTo>
                  <a:cubicBezTo>
                    <a:pt x="1042" y="417"/>
                    <a:pt x="1055" y="399"/>
                    <a:pt x="1062" y="372"/>
                  </a:cubicBezTo>
                  <a:cubicBezTo>
                    <a:pt x="1055" y="232"/>
                    <a:pt x="1067" y="232"/>
                    <a:pt x="999" y="140"/>
                  </a:cubicBezTo>
                  <a:cubicBezTo>
                    <a:pt x="984" y="120"/>
                    <a:pt x="978" y="91"/>
                    <a:pt x="957" y="77"/>
                  </a:cubicBezTo>
                  <a:cubicBezTo>
                    <a:pt x="941" y="66"/>
                    <a:pt x="866" y="19"/>
                    <a:pt x="851" y="14"/>
                  </a:cubicBezTo>
                  <a:cubicBezTo>
                    <a:pt x="837" y="9"/>
                    <a:pt x="809" y="0"/>
                    <a:pt x="809" y="0"/>
                  </a:cubicBezTo>
                  <a:cubicBezTo>
                    <a:pt x="769" y="2"/>
                    <a:pt x="730" y="3"/>
                    <a:pt x="690" y="7"/>
                  </a:cubicBezTo>
                  <a:cubicBezTo>
                    <a:pt x="661" y="10"/>
                    <a:pt x="674" y="25"/>
                    <a:pt x="662" y="0"/>
                  </a:cubicBezTo>
                  <a:close/>
                </a:path>
              </a:pathLst>
            </a:custGeom>
            <a:noFill/>
            <a:ln w="38100" cmpd="sng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0193" name="Group 17">
            <a:extLst>
              <a:ext uri="{FF2B5EF4-FFF2-40B4-BE49-F238E27FC236}">
                <a16:creationId xmlns:a16="http://schemas.microsoft.com/office/drawing/2014/main" id="{BD993313-526C-49A0-A38F-5B611B734A32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2286000"/>
            <a:ext cx="2133600" cy="1143000"/>
            <a:chOff x="3168" y="1440"/>
            <a:chExt cx="1344" cy="720"/>
          </a:xfrm>
        </p:grpSpPr>
        <p:sp>
          <p:nvSpPr>
            <p:cNvPr id="38923" name="Text Box 14">
              <a:extLst>
                <a:ext uri="{FF2B5EF4-FFF2-40B4-BE49-F238E27FC236}">
                  <a16:creationId xmlns:a16="http://schemas.microsoft.com/office/drawing/2014/main" id="{48D71769-E62B-4A59-B036-34905C39D5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1440"/>
              <a:ext cx="115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/>
                <a:t> </a:t>
              </a:r>
              <a:r>
                <a:rPr lang="en-US" altLang="en-US" sz="2400" i="1"/>
                <a:t>g</a:t>
              </a:r>
              <a:r>
                <a:rPr lang="en-US" altLang="en-US" sz="2400"/>
                <a:t>(</a:t>
              </a:r>
              <a:r>
                <a:rPr lang="en-US" altLang="en-US" sz="2400" i="1"/>
                <a:t>x,y</a:t>
              </a:r>
              <a:r>
                <a:rPr lang="en-US" altLang="en-US" sz="2400"/>
                <a:t>)=</a:t>
              </a:r>
              <a:r>
                <a:rPr lang="en-US" altLang="en-US" sz="2400" i="1"/>
                <a:t>a</a:t>
              </a:r>
            </a:p>
          </p:txBody>
        </p:sp>
        <p:sp>
          <p:nvSpPr>
            <p:cNvPr id="38924" name="Line 16">
              <a:extLst>
                <a:ext uri="{FF2B5EF4-FFF2-40B4-BE49-F238E27FC236}">
                  <a16:creationId xmlns:a16="http://schemas.microsoft.com/office/drawing/2014/main" id="{064BCDC1-9DF5-4EF6-8886-A15239FAB2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68" y="1728"/>
              <a:ext cx="28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0195" name="Group 19">
            <a:extLst>
              <a:ext uri="{FF2B5EF4-FFF2-40B4-BE49-F238E27FC236}">
                <a16:creationId xmlns:a16="http://schemas.microsoft.com/office/drawing/2014/main" id="{6C04A204-7EE6-425A-99B5-8BD611BB9BEC}"/>
              </a:ext>
            </a:extLst>
          </p:cNvPr>
          <p:cNvGrpSpPr>
            <a:grpSpLocks/>
          </p:cNvGrpSpPr>
          <p:nvPr/>
        </p:nvGrpSpPr>
        <p:grpSpPr bwMode="auto">
          <a:xfrm>
            <a:off x="5334000" y="3657600"/>
            <a:ext cx="2895600" cy="457200"/>
            <a:chOff x="3360" y="2208"/>
            <a:chExt cx="1680" cy="288"/>
          </a:xfrm>
        </p:grpSpPr>
        <p:sp>
          <p:nvSpPr>
            <p:cNvPr id="38921" name="Text Box 15">
              <a:extLst>
                <a:ext uri="{FF2B5EF4-FFF2-40B4-BE49-F238E27FC236}">
                  <a16:creationId xmlns:a16="http://schemas.microsoft.com/office/drawing/2014/main" id="{66561908-5375-4F49-BD05-AC2052D403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2208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/>
                <a:t>   </a:t>
              </a:r>
              <a:r>
                <a:rPr lang="en-US" altLang="en-US" sz="2400" i="1"/>
                <a:t>f</a:t>
              </a:r>
              <a:r>
                <a:rPr lang="en-US" altLang="en-US" sz="2400"/>
                <a:t>(</a:t>
              </a:r>
              <a:r>
                <a:rPr lang="en-US" altLang="en-US" sz="2400" i="1"/>
                <a:t>g</a:t>
              </a:r>
              <a:r>
                <a:rPr lang="en-US" altLang="en-US" sz="2400"/>
                <a:t>(</a:t>
              </a:r>
              <a:r>
                <a:rPr lang="en-US" altLang="en-US" sz="2400" i="1"/>
                <a:t>x,y</a:t>
              </a:r>
              <a:r>
                <a:rPr lang="en-US" altLang="en-US" sz="2400"/>
                <a:t>)) = </a:t>
              </a:r>
              <a:r>
                <a:rPr lang="en-US" altLang="en-US" sz="2400" i="1"/>
                <a:t>f</a:t>
              </a:r>
              <a:r>
                <a:rPr lang="en-US" altLang="en-US" sz="2400"/>
                <a:t>(</a:t>
              </a:r>
              <a:r>
                <a:rPr lang="en-US" altLang="en-US" sz="2400" i="1"/>
                <a:t>a)</a:t>
              </a:r>
            </a:p>
          </p:txBody>
        </p:sp>
        <p:sp>
          <p:nvSpPr>
            <p:cNvPr id="38922" name="Line 18">
              <a:extLst>
                <a:ext uri="{FF2B5EF4-FFF2-40B4-BE49-F238E27FC236}">
                  <a16:creationId xmlns:a16="http://schemas.microsoft.com/office/drawing/2014/main" id="{B83ABC54-9A1A-4A49-B110-01F1650BFD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60" y="2352"/>
              <a:ext cx="52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0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F9DC8AE1-D6B4-400B-983B-97C00A7708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>
                <a:solidFill>
                  <a:srgbClr val="0000FF"/>
                </a:solidFill>
              </a:rPr>
              <a:t>Joint Gaussian Random Variables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D4790A92-5DE5-4FA9-86B1-9443459691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600200"/>
            <a:ext cx="76200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 i="1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i="1"/>
          </a:p>
        </p:txBody>
      </p:sp>
      <p:graphicFrame>
        <p:nvGraphicFramePr>
          <p:cNvPr id="39940" name="Object 4">
            <a:extLst>
              <a:ext uri="{FF2B5EF4-FFF2-40B4-BE49-F238E27FC236}">
                <a16:creationId xmlns:a16="http://schemas.microsoft.com/office/drawing/2014/main" id="{F991A4C2-96B8-46B9-9599-71E59C045F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1905000"/>
          <a:ext cx="7620000" cy="203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38900" imgH="1689100" progId="Equation.3">
                  <p:embed/>
                </p:oleObj>
              </mc:Choice>
              <mc:Fallback>
                <p:oleObj name="Equation" r:id="rId2" imgW="6438900" imgH="168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905000"/>
                        <a:ext cx="7620000" cy="203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1" name="Text Box 5">
            <a:extLst>
              <a:ext uri="{FF2B5EF4-FFF2-40B4-BE49-F238E27FC236}">
                <a16:creationId xmlns:a16="http://schemas.microsoft.com/office/drawing/2014/main" id="{BA1673DE-1BCE-4DF9-9C65-F35A0B4B5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5240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Thus</a:t>
            </a:r>
          </a:p>
        </p:txBody>
      </p:sp>
      <p:sp>
        <p:nvSpPr>
          <p:cNvPr id="39942" name="Text Box 6">
            <a:extLst>
              <a:ext uri="{FF2B5EF4-FFF2-40B4-BE49-F238E27FC236}">
                <a16:creationId xmlns:a16="http://schemas.microsoft.com/office/drawing/2014/main" id="{2E8A3BD0-1697-41E2-81A4-28FC5F7D6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962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has the same contours as</a:t>
            </a:r>
          </a:p>
        </p:txBody>
      </p:sp>
      <p:graphicFrame>
        <p:nvGraphicFramePr>
          <p:cNvPr id="51207" name="Object 7">
            <a:extLst>
              <a:ext uri="{FF2B5EF4-FFF2-40B4-BE49-F238E27FC236}">
                <a16:creationId xmlns:a16="http://schemas.microsoft.com/office/drawing/2014/main" id="{A95C9835-FA9B-4374-A72F-69BBC59F91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4495800"/>
          <a:ext cx="6343650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59400" imgH="838200" progId="Equation.3">
                  <p:embed/>
                </p:oleObj>
              </mc:Choice>
              <mc:Fallback>
                <p:oleObj name="Equation" r:id="rId4" imgW="5359400" imgH="838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95800"/>
                        <a:ext cx="6343650" cy="1011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4" name="Text Box 8">
            <a:extLst>
              <a:ext uri="{FF2B5EF4-FFF2-40B4-BE49-F238E27FC236}">
                <a16:creationId xmlns:a16="http://schemas.microsoft.com/office/drawing/2014/main" id="{D40CE7C9-FB8B-4498-91D2-D1AE993B6E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6388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This is the equation for an ellipse.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BBCCAD11-B6B8-4546-A5A5-757CFE5CEA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</a:rPr>
              <a:t>Joint Gaussian Random Variables</a:t>
            </a:r>
          </a:p>
        </p:txBody>
      </p:sp>
      <p:sp>
        <p:nvSpPr>
          <p:cNvPr id="40963" name="Rectangle 8">
            <a:extLst>
              <a:ext uri="{FF2B5EF4-FFF2-40B4-BE49-F238E27FC236}">
                <a16:creationId xmlns:a16="http://schemas.microsoft.com/office/drawing/2014/main" id="{36562D11-8134-4D73-A5C0-B287F60CA0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2000" dirty="0"/>
              <a:t>Means (</a:t>
            </a:r>
            <a:r>
              <a:rPr lang="en-US" altLang="en-US" sz="2000" i="1" dirty="0"/>
              <a:t>m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 and </a:t>
            </a:r>
            <a:r>
              <a:rPr lang="en-US" altLang="en-US" sz="2000" i="1" dirty="0"/>
              <a:t>m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), variances and </a:t>
            </a:r>
            <a:r>
              <a:rPr lang="en-US" altLang="en-US" sz="2000" dirty="0">
                <a:sym typeface="Symbol" panose="05050102010706020507" pitchFamily="18" charset="2"/>
              </a:rPr>
              <a:t></a:t>
            </a:r>
            <a:r>
              <a:rPr lang="en-US" altLang="en-US" sz="2000" baseline="-25000" dirty="0"/>
              <a:t>1</a:t>
            </a:r>
            <a:r>
              <a:rPr lang="en-US" altLang="en-US" sz="2000" dirty="0">
                <a:sym typeface="Symbol" panose="05050102010706020507" pitchFamily="18" charset="2"/>
              </a:rPr>
              <a:t>and </a:t>
            </a:r>
            <a:r>
              <a:rPr lang="en-US" altLang="en-US" sz="2000" baseline="-25000" dirty="0"/>
              <a:t>2 </a:t>
            </a:r>
            <a:r>
              <a:rPr lang="en-US" altLang="en-US" sz="2000" baseline="-25000" dirty="0" err="1"/>
              <a:t>a</a:t>
            </a:r>
            <a:r>
              <a:rPr lang="en-US" altLang="en-US" sz="2000" dirty="0" err="1"/>
              <a:t>and</a:t>
            </a:r>
            <a:r>
              <a:rPr lang="en-US" altLang="en-US" sz="2000" dirty="0"/>
              <a:t> correlation coefficient </a:t>
            </a:r>
            <a:r>
              <a:rPr lang="en-US" altLang="en-US" sz="2000" dirty="0">
                <a:sym typeface="Symbol" panose="05050102010706020507" pitchFamily="18" charset="2"/>
              </a:rPr>
              <a:t>, uniquely define 2-D Gaussian.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endParaRPr lang="en-US" altLang="en-US" sz="2000" dirty="0"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endParaRPr lang="en-US" altLang="en-US" sz="2000" dirty="0"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endParaRPr lang="en-US" altLang="en-US" sz="2000" dirty="0"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endParaRPr lang="en-US" altLang="en-US" sz="2000" dirty="0"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endParaRPr lang="en-US" altLang="en-US" sz="2000" dirty="0"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endParaRPr lang="en-US" altLang="en-US" sz="2000" dirty="0"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endParaRPr lang="en-US" altLang="en-US" sz="2000" dirty="0"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2000" dirty="0">
                <a:sym typeface="Symbol" panose="05050102010706020507" pitchFamily="18" charset="2"/>
              </a:rPr>
              <a:t>The marginals are 1-D Gaussian RV’s. 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2000" dirty="0">
                <a:sym typeface="Symbol" panose="05050102010706020507" pitchFamily="18" charset="2"/>
              </a:rPr>
              <a:t>Do Gaussian marginals imply a joint Gaussian RV?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2000" dirty="0">
                <a:sym typeface="Symbol" panose="05050102010706020507" pitchFamily="18" charset="2"/>
              </a:rPr>
              <a:t>When is a joint Gaussian RV a line mass?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</p:txBody>
      </p:sp>
      <p:grpSp>
        <p:nvGrpSpPr>
          <p:cNvPr id="40964" name="Group 27">
            <a:extLst>
              <a:ext uri="{FF2B5EF4-FFF2-40B4-BE49-F238E27FC236}">
                <a16:creationId xmlns:a16="http://schemas.microsoft.com/office/drawing/2014/main" id="{1B4A6386-299D-44F7-B44D-616C1656CD74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1981200"/>
            <a:ext cx="6019800" cy="3352800"/>
            <a:chOff x="1152" y="1248"/>
            <a:chExt cx="3792" cy="2112"/>
          </a:xfrm>
        </p:grpSpPr>
        <p:sp>
          <p:nvSpPr>
            <p:cNvPr id="40966" name="Line 9">
              <a:extLst>
                <a:ext uri="{FF2B5EF4-FFF2-40B4-BE49-F238E27FC236}">
                  <a16:creationId xmlns:a16="http://schemas.microsoft.com/office/drawing/2014/main" id="{233D5479-309E-424E-B022-208347B3E3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1248"/>
              <a:ext cx="0" cy="20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0967" name="Line 10">
              <a:extLst>
                <a:ext uri="{FF2B5EF4-FFF2-40B4-BE49-F238E27FC236}">
                  <a16:creationId xmlns:a16="http://schemas.microsoft.com/office/drawing/2014/main" id="{9ED75678-A0BF-4482-ADF9-50D259875E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31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0968" name="Text Box 11">
              <a:extLst>
                <a:ext uri="{FF2B5EF4-FFF2-40B4-BE49-F238E27FC236}">
                  <a16:creationId xmlns:a16="http://schemas.microsoft.com/office/drawing/2014/main" id="{DAF3A15A-E588-45D3-8047-E474965EAC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0" y="3072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x</a:t>
              </a:r>
            </a:p>
          </p:txBody>
        </p:sp>
        <p:sp>
          <p:nvSpPr>
            <p:cNvPr id="40969" name="Text Box 12">
              <a:extLst>
                <a:ext uri="{FF2B5EF4-FFF2-40B4-BE49-F238E27FC236}">
                  <a16:creationId xmlns:a16="http://schemas.microsoft.com/office/drawing/2014/main" id="{2C4859CC-381A-41E3-A7DF-64F3CF35F9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1248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 y</a:t>
              </a:r>
            </a:p>
          </p:txBody>
        </p:sp>
        <p:grpSp>
          <p:nvGrpSpPr>
            <p:cNvPr id="40970" name="Group 16">
              <a:extLst>
                <a:ext uri="{FF2B5EF4-FFF2-40B4-BE49-F238E27FC236}">
                  <a16:creationId xmlns:a16="http://schemas.microsoft.com/office/drawing/2014/main" id="{085DA060-7E2F-4DDA-A939-5DA311E6DC00}"/>
                </a:ext>
              </a:extLst>
            </p:cNvPr>
            <p:cNvGrpSpPr>
              <a:grpSpLocks/>
            </p:cNvGrpSpPr>
            <p:nvPr/>
          </p:nvGrpSpPr>
          <p:grpSpPr bwMode="auto">
            <a:xfrm rot="-2088602">
              <a:off x="1536" y="1584"/>
              <a:ext cx="2592" cy="672"/>
              <a:chOff x="1872" y="2352"/>
              <a:chExt cx="2592" cy="672"/>
            </a:xfrm>
          </p:grpSpPr>
          <p:sp>
            <p:nvSpPr>
              <p:cNvPr id="40977" name="Oval 13">
                <a:extLst>
                  <a:ext uri="{FF2B5EF4-FFF2-40B4-BE49-F238E27FC236}">
                    <a16:creationId xmlns:a16="http://schemas.microsoft.com/office/drawing/2014/main" id="{2FE5BBEC-BB24-45E5-AD91-5856751AC0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2352"/>
                <a:ext cx="2016" cy="672"/>
              </a:xfrm>
              <a:prstGeom prst="ellipse">
                <a:avLst/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40978" name="Line 14">
                <a:extLst>
                  <a:ext uri="{FF2B5EF4-FFF2-40B4-BE49-F238E27FC236}">
                    <a16:creationId xmlns:a16="http://schemas.microsoft.com/office/drawing/2014/main" id="{518C0437-4F13-418E-8C58-BF4B2BFB20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2688"/>
                <a:ext cx="25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0979" name="Oval 15">
                <a:extLst>
                  <a:ext uri="{FF2B5EF4-FFF2-40B4-BE49-F238E27FC236}">
                    <a16:creationId xmlns:a16="http://schemas.microsoft.com/office/drawing/2014/main" id="{041F075D-3FDF-4027-BD99-2E8FC8782C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4" y="2640"/>
                <a:ext cx="96" cy="9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</p:grpSp>
        <p:sp>
          <p:nvSpPr>
            <p:cNvPr id="40971" name="Line 17">
              <a:extLst>
                <a:ext uri="{FF2B5EF4-FFF2-40B4-BE49-F238E27FC236}">
                  <a16:creationId xmlns:a16="http://schemas.microsoft.com/office/drawing/2014/main" id="{C30AD465-8BBD-477B-9A61-EBB6065396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640"/>
              <a:ext cx="163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0972" name="Freeform 18">
              <a:extLst>
                <a:ext uri="{FF2B5EF4-FFF2-40B4-BE49-F238E27FC236}">
                  <a16:creationId xmlns:a16="http://schemas.microsoft.com/office/drawing/2014/main" id="{917962F2-1023-4CD0-9598-2E545C11AB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6" y="1824"/>
              <a:ext cx="336" cy="816"/>
            </a:xfrm>
            <a:custGeom>
              <a:avLst/>
              <a:gdLst>
                <a:gd name="T0" fmla="*/ 288 w 336"/>
                <a:gd name="T1" fmla="*/ 816 h 816"/>
                <a:gd name="T2" fmla="*/ 288 w 336"/>
                <a:gd name="T3" fmla="*/ 432 h 816"/>
                <a:gd name="T4" fmla="*/ 0 w 336"/>
                <a:gd name="T5" fmla="*/ 0 h 8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6" h="816">
                  <a:moveTo>
                    <a:pt x="288" y="816"/>
                  </a:moveTo>
                  <a:cubicBezTo>
                    <a:pt x="312" y="692"/>
                    <a:pt x="336" y="568"/>
                    <a:pt x="288" y="432"/>
                  </a:cubicBezTo>
                  <a:cubicBezTo>
                    <a:pt x="240" y="296"/>
                    <a:pt x="120" y="148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0973" name="Line 20">
              <a:extLst>
                <a:ext uri="{FF2B5EF4-FFF2-40B4-BE49-F238E27FC236}">
                  <a16:creationId xmlns:a16="http://schemas.microsoft.com/office/drawing/2014/main" id="{862209A1-D456-4B4F-BAFC-5741709B2A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016"/>
              <a:ext cx="0" cy="1104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0974" name="Text Box 21">
              <a:extLst>
                <a:ext uri="{FF2B5EF4-FFF2-40B4-BE49-F238E27FC236}">
                  <a16:creationId xmlns:a16="http://schemas.microsoft.com/office/drawing/2014/main" id="{7867DF22-4E6B-4ABD-B0C5-82DB6B3295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784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m</a:t>
              </a:r>
              <a:r>
                <a:rPr lang="en-US" altLang="en-US" sz="2400" baseline="-25000"/>
                <a:t>1</a:t>
              </a:r>
            </a:p>
          </p:txBody>
        </p:sp>
        <p:sp>
          <p:nvSpPr>
            <p:cNvPr id="40975" name="Text Box 22">
              <a:extLst>
                <a:ext uri="{FF2B5EF4-FFF2-40B4-BE49-F238E27FC236}">
                  <a16:creationId xmlns:a16="http://schemas.microsoft.com/office/drawing/2014/main" id="{5329BA1C-53AA-496D-958D-2CFCC230A2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2" y="1872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m</a:t>
              </a:r>
              <a:r>
                <a:rPr lang="en-US" altLang="en-US" sz="2400" baseline="-25000"/>
                <a:t>2</a:t>
              </a:r>
            </a:p>
          </p:txBody>
        </p:sp>
        <p:sp>
          <p:nvSpPr>
            <p:cNvPr id="40976" name="Line 23">
              <a:extLst>
                <a:ext uri="{FF2B5EF4-FFF2-40B4-BE49-F238E27FC236}">
                  <a16:creationId xmlns:a16="http://schemas.microsoft.com/office/drawing/2014/main" id="{D19E0FDC-C2D7-4A9D-9B80-12F088F664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36" y="1968"/>
              <a:ext cx="1200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aphicFrame>
        <p:nvGraphicFramePr>
          <p:cNvPr id="40965" name="Object 24">
            <a:extLst>
              <a:ext uri="{FF2B5EF4-FFF2-40B4-BE49-F238E27FC236}">
                <a16:creationId xmlns:a16="http://schemas.microsoft.com/office/drawing/2014/main" id="{75845142-2504-4E9F-8A3F-771DAA0D0C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3048000"/>
          <a:ext cx="3448050" cy="128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2100" imgH="584200" progId="Equation.3">
                  <p:embed/>
                </p:oleObj>
              </mc:Choice>
              <mc:Fallback>
                <p:oleObj name="Equation" r:id="rId2" imgW="1562100" imgH="5842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048000"/>
                        <a:ext cx="3448050" cy="1289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1B553D93-0D3C-482F-B7FA-84D5304489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9181" y="1767223"/>
            <a:ext cx="1238145" cy="1238145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BBCCAD11-B6B8-4546-A5A5-757CFE5CEA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dirty="0">
                <a:solidFill>
                  <a:srgbClr val="0000FF"/>
                </a:solidFill>
              </a:rPr>
              <a:t>Joint Gaussian Random Variables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553D93-0D3C-482F-B7FA-84D530448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728" y="1524000"/>
            <a:ext cx="5234805" cy="4672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707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17B1DB0-4F8D-441F-9CB0-3D01541800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Multiple Random Variables </a:t>
            </a:r>
            <a:r>
              <a:rPr lang="en-US" altLang="en-US" sz="1800"/>
              <a:t>(cont)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1AF1EFA-4D8C-48AE-8B2B-9D7A5B9F4C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z="2800"/>
              <a:t>Pdf Marginals: Integrate out what you don’t want.</a:t>
            </a:r>
          </a:p>
        </p:txBody>
      </p:sp>
      <p:graphicFrame>
        <p:nvGraphicFramePr>
          <p:cNvPr id="6148" name="Object 7">
            <a:extLst>
              <a:ext uri="{FF2B5EF4-FFF2-40B4-BE49-F238E27FC236}">
                <a16:creationId xmlns:a16="http://schemas.microsoft.com/office/drawing/2014/main" id="{4D7DFB81-4517-4D1F-967C-864AD63787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624138"/>
          <a:ext cx="7543800" cy="192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100" imgH="736600" progId="Equation.3">
                  <p:embed/>
                </p:oleObj>
              </mc:Choice>
              <mc:Fallback>
                <p:oleObj name="Equation" r:id="rId2" imgW="2705100" imgH="736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624138"/>
                        <a:ext cx="7543800" cy="192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2D4B363-A910-4205-A282-0537677CE0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 i="1"/>
              <a:t>n</a:t>
            </a:r>
            <a:r>
              <a:rPr lang="en-US" altLang="en-US" sz="4000"/>
              <a:t> Jointly Gaussian RV’s</a:t>
            </a:r>
            <a:endParaRPr lang="en-US" altLang="en-US"/>
          </a:p>
        </p:txBody>
      </p:sp>
      <p:graphicFrame>
        <p:nvGraphicFramePr>
          <p:cNvPr id="41987" name="Object 3">
            <a:extLst>
              <a:ext uri="{FF2B5EF4-FFF2-40B4-BE49-F238E27FC236}">
                <a16:creationId xmlns:a16="http://schemas.microsoft.com/office/drawing/2014/main" id="{D4F81D9D-E746-4B5C-9B34-B146BD4588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1524000"/>
          <a:ext cx="7050088" cy="174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56000" imgH="939800" progId="Equation.3">
                  <p:embed/>
                </p:oleObj>
              </mc:Choice>
              <mc:Fallback>
                <p:oleObj name="Equation" r:id="rId2" imgW="3556000" imgH="939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524000"/>
                        <a:ext cx="7050088" cy="174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>
            <a:extLst>
              <a:ext uri="{FF2B5EF4-FFF2-40B4-BE49-F238E27FC236}">
                <a16:creationId xmlns:a16="http://schemas.microsoft.com/office/drawing/2014/main" id="{876EB7CF-6278-487C-8FC8-89B9537AE5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3429000"/>
          <a:ext cx="2446338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0948" imgH="342751" progId="Equation.3">
                  <p:embed/>
                </p:oleObj>
              </mc:Choice>
              <mc:Fallback>
                <p:oleObj name="Equation" r:id="rId4" imgW="1040948" imgH="34275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429000"/>
                        <a:ext cx="2446338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9" name="Rectangle 5">
            <a:extLst>
              <a:ext uri="{FF2B5EF4-FFF2-40B4-BE49-F238E27FC236}">
                <a16:creationId xmlns:a16="http://schemas.microsoft.com/office/drawing/2014/main" id="{FAD8CDD8-C04E-4F24-B9F0-9A2C0FC06C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3124200"/>
            <a:ext cx="78486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where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and the covariance matrix is</a:t>
            </a:r>
          </a:p>
        </p:txBody>
      </p:sp>
      <p:graphicFrame>
        <p:nvGraphicFramePr>
          <p:cNvPr id="52230" name="Object 6">
            <a:extLst>
              <a:ext uri="{FF2B5EF4-FFF2-40B4-BE49-F238E27FC236}">
                <a16:creationId xmlns:a16="http://schemas.microsoft.com/office/drawing/2014/main" id="{9EF0C348-39F4-4D84-BE52-E618436169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953000"/>
          <a:ext cx="61722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11400" imgH="342900" progId="Equation.3">
                  <p:embed/>
                </p:oleObj>
              </mc:Choice>
              <mc:Fallback>
                <p:oleObj name="Equation" r:id="rId6" imgW="2311400" imgH="342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953000"/>
                        <a:ext cx="617220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42DE9BC9-73CF-4787-A51D-C8D59F3109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 i="1"/>
              <a:t>n</a:t>
            </a:r>
            <a:r>
              <a:rPr lang="en-US" altLang="en-US" sz="4000"/>
              <a:t> Jointly Gaussian RV’s</a:t>
            </a:r>
            <a:endParaRPr lang="en-US" altLang="en-US"/>
          </a:p>
        </p:txBody>
      </p:sp>
      <p:graphicFrame>
        <p:nvGraphicFramePr>
          <p:cNvPr id="43011" name="Object 3">
            <a:extLst>
              <a:ext uri="{FF2B5EF4-FFF2-40B4-BE49-F238E27FC236}">
                <a16:creationId xmlns:a16="http://schemas.microsoft.com/office/drawing/2014/main" id="{03AA692E-C43B-495C-BC87-F5A839C771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20925" y="2687638"/>
          <a:ext cx="5233988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71800" imgH="914400" progId="Equation.3">
                  <p:embed/>
                </p:oleObj>
              </mc:Choice>
              <mc:Fallback>
                <p:oleObj name="Equation" r:id="rId2" imgW="2971800" imgH="914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925" y="2687638"/>
                        <a:ext cx="5233988" cy="151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2" name="Rectangle 4">
            <a:extLst>
              <a:ext uri="{FF2B5EF4-FFF2-40B4-BE49-F238E27FC236}">
                <a16:creationId xmlns:a16="http://schemas.microsoft.com/office/drawing/2014/main" id="{1931C1AD-9FD2-4C8F-A863-68D1C033B9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1676400"/>
            <a:ext cx="78486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The Characteristic Function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  <p:pic>
        <p:nvPicPr>
          <p:cNvPr id="43013" name="Picture 5" descr="http://cialab.ee.washington.edu/Marks-Stuff/chortles/Color/many-.jpg">
            <a:extLst>
              <a:ext uri="{FF2B5EF4-FFF2-40B4-BE49-F238E27FC236}">
                <a16:creationId xmlns:a16="http://schemas.microsoft.com/office/drawing/2014/main" id="{A23E95B7-EF42-425E-B230-0B7C2BA03C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648200"/>
            <a:ext cx="34575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6" descr="http://cialab.ee.washington.edu/Marks-Stuff/chortles/Color/many-.jpg">
            <a:extLst>
              <a:ext uri="{FF2B5EF4-FFF2-40B4-BE49-F238E27FC236}">
                <a16:creationId xmlns:a16="http://schemas.microsoft.com/office/drawing/2014/main" id="{9C72AE27-EE24-4354-AFAB-B6C82BE045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648200"/>
            <a:ext cx="34575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D1BC602-9F90-4408-990B-3AD2355C1C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Multiple Random Variables </a:t>
            </a:r>
            <a:r>
              <a:rPr lang="en-US" altLang="en-US" sz="1800"/>
              <a:t>(cont)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A4FC46F-2A56-4F2E-93F4-DE150CF01F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/>
              <a:t>Conditional Pdf’s</a:t>
            </a:r>
          </a:p>
        </p:txBody>
      </p:sp>
      <p:graphicFrame>
        <p:nvGraphicFramePr>
          <p:cNvPr id="7172" name="Object 5">
            <a:extLst>
              <a:ext uri="{FF2B5EF4-FFF2-40B4-BE49-F238E27FC236}">
                <a16:creationId xmlns:a16="http://schemas.microsoft.com/office/drawing/2014/main" id="{23782510-F2AB-40C8-93BA-09FEEA3AC1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2743200"/>
          <a:ext cx="41148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965200" progId="Equation.3">
                  <p:embed/>
                </p:oleObj>
              </mc:Choice>
              <mc:Fallback>
                <p:oleObj name="Equation" r:id="rId2" imgW="1828800" imgH="965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743200"/>
                        <a:ext cx="41148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8823391-0678-4001-AC4C-87F95407AB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Multiple Random Variables </a:t>
            </a:r>
            <a:r>
              <a:rPr lang="en-US" altLang="en-US" sz="1800"/>
              <a:t>(cont)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5DCBB92-BDA4-4547-9986-96813A363A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23628" y="1844824"/>
            <a:ext cx="7772400" cy="83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Independence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The joint is the product of the marginals.</a:t>
            </a:r>
          </a:p>
        </p:txBody>
      </p:sp>
      <p:graphicFrame>
        <p:nvGraphicFramePr>
          <p:cNvPr id="8196" name="Object 6">
            <a:extLst>
              <a:ext uri="{FF2B5EF4-FFF2-40B4-BE49-F238E27FC236}">
                <a16:creationId xmlns:a16="http://schemas.microsoft.com/office/drawing/2014/main" id="{92686CB7-D9E7-495A-9303-82A60DDD78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2438400"/>
          <a:ext cx="3967163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5100" imgH="457200" progId="Equation.3">
                  <p:embed/>
                </p:oleObj>
              </mc:Choice>
              <mc:Fallback>
                <p:oleObj name="Equation" r:id="rId2" imgW="14351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438400"/>
                        <a:ext cx="3967163" cy="118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97EB230-CA8B-4A33-BBF1-982294E2EA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Multiple Random Variables </a:t>
            </a:r>
            <a:r>
              <a:rPr lang="en-US" altLang="en-US" sz="1800"/>
              <a:t>(cont)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248BC4D-0387-47FD-A16D-45DBE86EC3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828800"/>
            <a:ext cx="7772400" cy="83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Expectation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Note: If </a:t>
            </a:r>
            <a:r>
              <a:rPr lang="en-US" altLang="en-US" sz="2800" i="1"/>
              <a:t>X</a:t>
            </a:r>
            <a:r>
              <a:rPr lang="en-US" altLang="en-US" sz="2800" i="1" baseline="-25000"/>
              <a:t>k</a:t>
            </a:r>
            <a:r>
              <a:rPr lang="en-US" altLang="en-US" sz="2800"/>
              <a:t>’s are independent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(proof)</a:t>
            </a:r>
          </a:p>
        </p:txBody>
      </p:sp>
      <p:graphicFrame>
        <p:nvGraphicFramePr>
          <p:cNvPr id="9220" name="Object 5">
            <a:extLst>
              <a:ext uri="{FF2B5EF4-FFF2-40B4-BE49-F238E27FC236}">
                <a16:creationId xmlns:a16="http://schemas.microsoft.com/office/drawing/2014/main" id="{7EAD3F46-9C9C-42B6-93D1-2AC488CACE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2514600"/>
          <a:ext cx="5160963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900" imgH="381000" progId="Equation.3">
                  <p:embed/>
                </p:oleObj>
              </mc:Choice>
              <mc:Fallback>
                <p:oleObj name="Equation" r:id="rId2" imgW="1866900" imgH="381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514600"/>
                        <a:ext cx="5160963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6">
            <a:extLst>
              <a:ext uri="{FF2B5EF4-FFF2-40B4-BE49-F238E27FC236}">
                <a16:creationId xmlns:a16="http://schemas.microsoft.com/office/drawing/2014/main" id="{E6E1C15A-2CDC-4E79-9363-3839EC6A8C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267200"/>
          <a:ext cx="6215063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47900" imgH="457200" progId="Equation.3">
                  <p:embed/>
                </p:oleObj>
              </mc:Choice>
              <mc:Fallback>
                <p:oleObj name="Equation" r:id="rId4" imgW="22479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267200"/>
                        <a:ext cx="6215063" cy="118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3C27539-CA57-4E9C-B9D3-55D498014A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Multiple Random Variables </a:t>
            </a:r>
            <a:r>
              <a:rPr lang="en-US" altLang="en-US" sz="1800"/>
              <a:t>(cont)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577EDC9-294D-4BA5-8FE4-40127093BF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z="2400"/>
              <a:t>If </a:t>
            </a:r>
            <a:r>
              <a:rPr lang="en-US" altLang="en-US" sz="2400" i="1"/>
              <a:t>X</a:t>
            </a:r>
            <a:r>
              <a:rPr lang="en-US" altLang="en-US" sz="2400" i="1" baseline="-25000"/>
              <a:t>k</a:t>
            </a:r>
            <a:r>
              <a:rPr lang="en-US" altLang="en-US" sz="2400"/>
              <a:t>’s are independent, the joint characteristic function is the product of the marginal characteristic functions</a:t>
            </a:r>
          </a:p>
          <a:p>
            <a:pPr eaLnBrk="1" hangingPunct="1"/>
            <a:endParaRPr lang="en-US" altLang="en-US" sz="2400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buFontTx/>
              <a:buNone/>
            </a:pPr>
            <a:endParaRPr lang="en-US" altLang="en-US" sz="1800"/>
          </a:p>
        </p:txBody>
      </p:sp>
      <p:graphicFrame>
        <p:nvGraphicFramePr>
          <p:cNvPr id="19463" name="Object 7">
            <a:extLst>
              <a:ext uri="{FF2B5EF4-FFF2-40B4-BE49-F238E27FC236}">
                <a16:creationId xmlns:a16="http://schemas.microsoft.com/office/drawing/2014/main" id="{7657C387-4486-41E2-A312-1D99E8CA73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65325" y="2286000"/>
          <a:ext cx="6278563" cy="417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70200" imgH="2032000" progId="Equation.3">
                  <p:embed/>
                </p:oleObj>
              </mc:Choice>
              <mc:Fallback>
                <p:oleObj name="Equation" r:id="rId2" imgW="2870200" imgH="2032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5325" y="2286000"/>
                        <a:ext cx="6278563" cy="417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ACCB149E-016C-4889-AD5A-FC74630553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800975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Random Variable Sum </a:t>
            </a:r>
            <a:r>
              <a:rPr lang="en-US" altLang="en-US" sz="1800"/>
              <a:t>(cont)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8E23B5B7-AD04-4A7E-91D1-A72011E31D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772400" cy="83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/>
              <a:t>If </a:t>
            </a:r>
            <a:r>
              <a:rPr lang="en-US" altLang="en-US" sz="2000" i="1"/>
              <a:t>X </a:t>
            </a:r>
            <a:r>
              <a:rPr lang="en-US" altLang="en-US" sz="2000"/>
              <a:t>and</a:t>
            </a:r>
            <a:r>
              <a:rPr lang="en-US" altLang="en-US" sz="2000" i="1"/>
              <a:t> Y </a:t>
            </a:r>
            <a:r>
              <a:rPr lang="en-US" altLang="en-US" sz="2000"/>
              <a:t>are independent, and </a:t>
            </a:r>
            <a:r>
              <a:rPr lang="en-US" altLang="en-US" sz="2000" i="1"/>
              <a:t>Z=X+Y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 i="1"/>
          </a:p>
          <a:p>
            <a:pPr eaLnBrk="1" hangingPunct="1">
              <a:lnSpc>
                <a:spcPct val="90000"/>
              </a:lnSpc>
            </a:pPr>
            <a:endParaRPr lang="en-US" altLang="en-US" sz="2000"/>
          </a:p>
          <a:p>
            <a:pPr eaLnBrk="1" hangingPunct="1">
              <a:lnSpc>
                <a:spcPct val="90000"/>
              </a:lnSpc>
            </a:pPr>
            <a:endParaRPr lang="en-US" altLang="en-US" sz="2000"/>
          </a:p>
          <a:p>
            <a:pPr eaLnBrk="1" hangingPunct="1">
              <a:lnSpc>
                <a:spcPct val="90000"/>
              </a:lnSpc>
            </a:pPr>
            <a:endParaRPr lang="en-US" altLang="en-US" sz="2000"/>
          </a:p>
          <a:p>
            <a:pPr eaLnBrk="1" hangingPunct="1">
              <a:lnSpc>
                <a:spcPct val="90000"/>
              </a:lnSpc>
            </a:pPr>
            <a:endParaRPr lang="en-US" altLang="en-US" sz="2000"/>
          </a:p>
          <a:p>
            <a:pPr eaLnBrk="1" hangingPunct="1">
              <a:lnSpc>
                <a:spcPct val="90000"/>
              </a:lnSpc>
            </a:pPr>
            <a:endParaRPr lang="en-US" altLang="en-US" sz="2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Thus, from the convolution theorem of Fourier analysis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/>
          </a:p>
        </p:txBody>
      </p:sp>
      <p:graphicFrame>
        <p:nvGraphicFramePr>
          <p:cNvPr id="20485" name="Object 5">
            <a:extLst>
              <a:ext uri="{FF2B5EF4-FFF2-40B4-BE49-F238E27FC236}">
                <a16:creationId xmlns:a16="http://schemas.microsoft.com/office/drawing/2014/main" id="{11E77093-D29C-4580-8297-299F8D3734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1905000"/>
          <a:ext cx="32766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20900" imgH="1193800" progId="Equation.3">
                  <p:embed/>
                </p:oleObj>
              </mc:Choice>
              <mc:Fallback>
                <p:oleObj name="Equation" r:id="rId2" imgW="2120900" imgH="1193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905000"/>
                        <a:ext cx="3276600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>
            <a:extLst>
              <a:ext uri="{FF2B5EF4-FFF2-40B4-BE49-F238E27FC236}">
                <a16:creationId xmlns:a16="http://schemas.microsoft.com/office/drawing/2014/main" id="{F8AF9039-7CCC-490E-824A-860D251B6F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800600"/>
          <a:ext cx="4529138" cy="145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0100" imgH="711200" progId="Equation.3">
                  <p:embed/>
                </p:oleObj>
              </mc:Choice>
              <mc:Fallback>
                <p:oleObj name="Equation" r:id="rId4" imgW="2070100" imgH="71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800600"/>
                        <a:ext cx="4529138" cy="1458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18758</TotalTime>
  <Words>925</Words>
  <Application>Microsoft Office PowerPoint</Application>
  <PresentationFormat>On-screen Show (4:3)</PresentationFormat>
  <Paragraphs>268</Paragraphs>
  <Slides>41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5" baseType="lpstr">
      <vt:lpstr>chicago</vt:lpstr>
      <vt:lpstr>Times New Roman</vt:lpstr>
      <vt:lpstr>Notebook</vt:lpstr>
      <vt:lpstr>Equation</vt:lpstr>
      <vt:lpstr>EE  5345</vt:lpstr>
      <vt:lpstr>Multiple Random Variables</vt:lpstr>
      <vt:lpstr>Multiple Random Variables (cont)</vt:lpstr>
      <vt:lpstr>Multiple Random Variables (cont)</vt:lpstr>
      <vt:lpstr>Multiple Random Variables (cont)</vt:lpstr>
      <vt:lpstr>Multiple Random Variables (cont)</vt:lpstr>
      <vt:lpstr>Multiple Random Variables (cont)</vt:lpstr>
      <vt:lpstr>Multiple Random Variables (cont)</vt:lpstr>
      <vt:lpstr>Random Variable Sum (cont)</vt:lpstr>
      <vt:lpstr>Random Variable Sum (cont)</vt:lpstr>
      <vt:lpstr>Random Variable Sum (cont)</vt:lpstr>
      <vt:lpstr>Functions of Several Random Variables</vt:lpstr>
      <vt:lpstr>Leibnitz’s Rule</vt:lpstr>
      <vt:lpstr>One Function of Several Random Variables</vt:lpstr>
      <vt:lpstr>One Function of Several Random Variables (cont)</vt:lpstr>
      <vt:lpstr>Sum of Two  Random Variables (cont)</vt:lpstr>
      <vt:lpstr>Sum of Two  Random Variables (cont)</vt:lpstr>
      <vt:lpstr>Sum of Two  Random Variables (cont)</vt:lpstr>
      <vt:lpstr>Sum of Two  Random Variables (cont)</vt:lpstr>
      <vt:lpstr>Product of Two  Random Variables</vt:lpstr>
      <vt:lpstr>Product of Two  Random Variables</vt:lpstr>
      <vt:lpstr>Product of Two  Random Variables</vt:lpstr>
      <vt:lpstr>Product of Two  Random Variables: Example</vt:lpstr>
      <vt:lpstr>Product of Two  Random Variables: Example</vt:lpstr>
      <vt:lpstr>Quotient of Two  Random Variables</vt:lpstr>
      <vt:lpstr>Quotient of Two  Random Variables (cont)</vt:lpstr>
      <vt:lpstr>Quotient of Two  Random Variables (cont)</vt:lpstr>
      <vt:lpstr>Quotient of Two  Random Variables (example)</vt:lpstr>
      <vt:lpstr>Quotient of Two  Random Variables (example)</vt:lpstr>
      <vt:lpstr>Expectation</vt:lpstr>
      <vt:lpstr>Expectation (example)</vt:lpstr>
      <vt:lpstr>Expectation (discrete)</vt:lpstr>
      <vt:lpstr>Expectation (joint moments)</vt:lpstr>
      <vt:lpstr>Expectation (correlation)</vt:lpstr>
      <vt:lpstr>Joint Gaussian Random Variables</vt:lpstr>
      <vt:lpstr>Contours</vt:lpstr>
      <vt:lpstr>Joint Gaussian Random Variables</vt:lpstr>
      <vt:lpstr>Joint Gaussian Random Variables</vt:lpstr>
      <vt:lpstr>Joint Gaussian Random Variables</vt:lpstr>
      <vt:lpstr>n Jointly Gaussian RV’s</vt:lpstr>
      <vt:lpstr>n Jointly Gaussian RV’s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marks</dc:creator>
  <cp:lastModifiedBy>Marks, Robert</cp:lastModifiedBy>
  <cp:revision>59</cp:revision>
  <dcterms:created xsi:type="dcterms:W3CDTF">2001-07-10T15:50:30Z</dcterms:created>
  <dcterms:modified xsi:type="dcterms:W3CDTF">2021-03-09T18:26:38Z</dcterms:modified>
</cp:coreProperties>
</file>