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7"/>
  </p:notesMasterIdLst>
  <p:sldIdLst>
    <p:sldId id="257" r:id="rId2"/>
    <p:sldId id="258" r:id="rId3"/>
    <p:sldId id="268" r:id="rId4"/>
    <p:sldId id="274" r:id="rId5"/>
    <p:sldId id="271" r:id="rId6"/>
    <p:sldId id="269" r:id="rId7"/>
    <p:sldId id="270" r:id="rId8"/>
    <p:sldId id="275" r:id="rId9"/>
    <p:sldId id="277" r:id="rId10"/>
    <p:sldId id="281" r:id="rId11"/>
    <p:sldId id="278" r:id="rId12"/>
    <p:sldId id="276" r:id="rId13"/>
    <p:sldId id="284" r:id="rId14"/>
    <p:sldId id="279" r:id="rId15"/>
    <p:sldId id="280" r:id="rId16"/>
    <p:sldId id="272" r:id="rId17"/>
    <p:sldId id="273" r:id="rId18"/>
    <p:sldId id="282" r:id="rId19"/>
    <p:sldId id="283" r:id="rId20"/>
    <p:sldId id="285" r:id="rId21"/>
    <p:sldId id="286" r:id="rId22"/>
    <p:sldId id="288" r:id="rId23"/>
    <p:sldId id="289" r:id="rId24"/>
    <p:sldId id="290" r:id="rId25"/>
    <p:sldId id="291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 varScale="1">
        <p:scale>
          <a:sx n="99" d="100"/>
          <a:sy n="99" d="100"/>
        </p:scale>
        <p:origin x="154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22B27AAD-F84F-4EB2-89D0-1691B32BD29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849DD34C-7638-422A-8AC6-690C434C3A1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76299798-1277-4820-892A-410FC4A966F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C7B0EC1C-04FF-41A0-A6AB-0BC841CB6FA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991BCC47-6043-426D-8DA5-DDF5CF6AE9A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A0048184-D418-4A56-B605-0752EC2836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D47B79-2A6E-4AA4-9AA4-DD85F0E5EF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>
            <a:extLst>
              <a:ext uri="{FF2B5EF4-FFF2-40B4-BE49-F238E27FC236}">
                <a16:creationId xmlns:a16="http://schemas.microsoft.com/office/drawing/2014/main" id="{B5DCA190-3806-4316-A9B4-79CE31F4EDB8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5843" name="Group 3">
              <a:extLst>
                <a:ext uri="{FF2B5EF4-FFF2-40B4-BE49-F238E27FC236}">
                  <a16:creationId xmlns:a16="http://schemas.microsoft.com/office/drawing/2014/main" id="{EADAC62E-2951-48B2-A732-3A217BB06B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5844" name="Rectangle 4">
                <a:extLst>
                  <a:ext uri="{FF2B5EF4-FFF2-40B4-BE49-F238E27FC236}">
                    <a16:creationId xmlns:a16="http://schemas.microsoft.com/office/drawing/2014/main" id="{3DDD95B5-01B1-481A-9124-57ED81CFE0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45" name="Rectangle 5">
                <a:extLst>
                  <a:ext uri="{FF2B5EF4-FFF2-40B4-BE49-F238E27FC236}">
                    <a16:creationId xmlns:a16="http://schemas.microsoft.com/office/drawing/2014/main" id="{3EA7B5EC-EF76-432D-B0C1-9B8CD875F8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846" name="Group 6">
              <a:extLst>
                <a:ext uri="{FF2B5EF4-FFF2-40B4-BE49-F238E27FC236}">
                  <a16:creationId xmlns:a16="http://schemas.microsoft.com/office/drawing/2014/main" id="{0F9D83F4-DCD2-4883-84F9-87D500B598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5847" name="Rectangle 7">
                <a:extLst>
                  <a:ext uri="{FF2B5EF4-FFF2-40B4-BE49-F238E27FC236}">
                    <a16:creationId xmlns:a16="http://schemas.microsoft.com/office/drawing/2014/main" id="{DE106CDA-189E-4BE7-87FB-F85D37FDF0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48" name="Rectangle 8">
                <a:extLst>
                  <a:ext uri="{FF2B5EF4-FFF2-40B4-BE49-F238E27FC236}">
                    <a16:creationId xmlns:a16="http://schemas.microsoft.com/office/drawing/2014/main" id="{E30D85D0-BC60-42DE-881B-C7363A9980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5849" name="Rectangle 9">
              <a:extLst>
                <a:ext uri="{FF2B5EF4-FFF2-40B4-BE49-F238E27FC236}">
                  <a16:creationId xmlns:a16="http://schemas.microsoft.com/office/drawing/2014/main" id="{FD29B0CF-801C-4B38-93E2-081D7894EC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0" name="Rectangle 10">
              <a:extLst>
                <a:ext uri="{FF2B5EF4-FFF2-40B4-BE49-F238E27FC236}">
                  <a16:creationId xmlns:a16="http://schemas.microsoft.com/office/drawing/2014/main" id="{263F08A8-567B-43DB-9E6C-6568C0EFA8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1" name="Rectangle 11">
              <a:extLst>
                <a:ext uri="{FF2B5EF4-FFF2-40B4-BE49-F238E27FC236}">
                  <a16:creationId xmlns:a16="http://schemas.microsoft.com/office/drawing/2014/main" id="{8FD23355-2335-4483-B249-2D73012DBEA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852" name="Rectangle 12">
            <a:extLst>
              <a:ext uri="{FF2B5EF4-FFF2-40B4-BE49-F238E27FC236}">
                <a16:creationId xmlns:a16="http://schemas.microsoft.com/office/drawing/2014/main" id="{447431BF-E114-4386-BB21-32AC7012526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5853" name="Rectangle 13">
            <a:extLst>
              <a:ext uri="{FF2B5EF4-FFF2-40B4-BE49-F238E27FC236}">
                <a16:creationId xmlns:a16="http://schemas.microsoft.com/office/drawing/2014/main" id="{0F47F02E-3501-4619-959A-217CF8D181E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5854" name="Rectangle 14">
            <a:extLst>
              <a:ext uri="{FF2B5EF4-FFF2-40B4-BE49-F238E27FC236}">
                <a16:creationId xmlns:a16="http://schemas.microsoft.com/office/drawing/2014/main" id="{51C94390-00C9-415F-BE5D-7D4717B8EF2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5855" name="Rectangle 15">
            <a:extLst>
              <a:ext uri="{FF2B5EF4-FFF2-40B4-BE49-F238E27FC236}">
                <a16:creationId xmlns:a16="http://schemas.microsoft.com/office/drawing/2014/main" id="{5B3341FC-CC86-46BD-B34E-E88DBB329B5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altLang="en-US"/>
              <a:t>© Robert J. Marks II</a:t>
            </a:r>
          </a:p>
        </p:txBody>
      </p:sp>
      <p:sp>
        <p:nvSpPr>
          <p:cNvPr id="35856" name="Rectangle 16">
            <a:extLst>
              <a:ext uri="{FF2B5EF4-FFF2-40B4-BE49-F238E27FC236}">
                <a16:creationId xmlns:a16="http://schemas.microsoft.com/office/drawing/2014/main" id="{BD425F1F-FEA9-4B77-BCDA-66451847E83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6456AC9-0FBC-4E7B-8308-299F48BC3E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37199-F45C-4193-9148-8018574CE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B40C44-D9F6-4238-BBD2-44090E0BA5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B0CEA-822C-4229-8AB2-A7A997A5C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C574F-2ED4-4B61-BB7D-5782A5629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Robert J. Marks II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033D73-1872-45BF-AF66-FBB0C1011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917D0-B400-48B2-9634-A6BE91406C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450708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26E294-3FE7-4682-A2C5-7737870F3C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625419-867E-417E-9032-C9F298953C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B9225-8663-45C1-96D8-66F0570C2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ADC18-91C2-416A-851D-C23A9F8C9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Robert J. Marks II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CBC76-30F3-471C-9AE6-6205FACF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C955E-2181-4994-A5F9-A3D4426902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1926544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BC3B5-D8A0-4B89-9868-6C61A1BD5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26EE4-601C-4F76-A2FB-49E5920B0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59FCF-F7CC-4B99-8708-F54876416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9318B-7050-4BF0-B23F-DE7427635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Robert J. Marks II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43292-3411-4CD3-ADD8-D51E8D554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DE3DA4-5AF6-4050-9648-E339F12571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425511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C6840-6C67-49AC-86AF-F74C81FA4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6A5457-4DB6-44CF-9C9B-BBDC2BB0E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8D172-161F-4797-AB4E-54C3C1C2B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A1125-E609-4452-90F3-DD7AA0A6B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Robert J. Marks II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F4A46-FB83-47FE-9302-BFDE7C062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1FBE95-3D5B-4F18-A08A-4303DD2117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6309538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5B69A-CA6D-4E40-A918-ACD533F4A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9BE31-A8D0-496D-98A6-8A3AF7F28B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ECFBF5-75DB-4984-A358-1E8E2AE627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13E1ED-1DF8-467F-988E-33225C577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F5DF3-8869-44BE-9EFD-5213532B0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Robert J. Marks II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EE502F-8AD7-4E8B-B726-022DC0D16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BFAEFB-9512-41AA-8EAE-485E99F782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1051406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2C93A-4B36-445F-AAA4-ED0BAB4CD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F8A0C-6A21-4C31-B072-DC6101EB4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E25B80-8799-4922-BFB7-E80B3D715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280237-F8E6-4E78-8249-4B93056D0F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6C8031-4F5D-4256-AD0F-789F6322D3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435E1C-C03C-4600-9373-3927F0C99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69304D-0C37-453C-B551-59EA17788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Robert J. Marks II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33AB09-516B-448C-B04F-DE7654C0C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6002D5-E77C-4C8B-870A-DCC8A3EE63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510164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263CF-0699-46E4-AA2B-954AA8988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86B5C6-61C8-4FD9-8710-11CA15EFD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52D0E9-480C-416B-A20E-2B70BB579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Robert J. Marks II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3FCCE4-7B85-4D8C-99B0-93A2CE50B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2924C-963A-4E22-919A-778D5878BC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7091916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9B43FD-5D82-4D20-A0D7-F2BC7BC9B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BB7150-2591-4660-9A72-BC984D0B8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Robert J. Marks II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3F95F-CF0C-4DB8-AD33-C426185EF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9FC645-62C3-4A99-832C-91B8283FD4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281234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E8927-15D9-4A64-B547-963EC1B72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F57B0-1DDA-49B4-91AB-E533F7E9A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AF99D5-4EFA-4F2F-96DB-8526788598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9478A6-D6BF-4548-B971-44922EDA5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77E3F-22B3-42B2-8B96-244E6D7E4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Robert J. Marks II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A09136-01D0-4170-9864-D1E30C8D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EE302A-B18A-4162-ABCD-0C06EC96AA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354095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15486-76D5-4536-8895-FCDC78884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593418-887C-4DA4-AF79-35E68A512D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C0E434-8F0E-4E5D-99AC-65ED33065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505187-3F6B-49AC-9208-4E97CC046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22BE58-7949-43BA-A270-974FD53FF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Robert J. Marks II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515EB-74D1-4356-B7D8-B700B4B1B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AB3E77-B61A-4C14-9F5D-D639E3232E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6555484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147A67E8-F9DA-4570-B498-569770BE253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D59D6124-3137-4828-B29D-9AE073C9AA50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F372D708-8FC2-4C14-8248-AB852E31FC38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67EDC014-8746-4FFC-BFD6-3BB15823402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1B5CA68D-9BC4-40CD-A3F2-64CF5311F7D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DABD4DAE-68B6-4965-85B4-5FA45CA69DCE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34824" name="Rectangle 8">
            <a:extLst>
              <a:ext uri="{FF2B5EF4-FFF2-40B4-BE49-F238E27FC236}">
                <a16:creationId xmlns:a16="http://schemas.microsoft.com/office/drawing/2014/main" id="{8FC75BB2-E1D2-4EC9-B0F5-BAA5A033E915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34825" name="Rectangle 9">
            <a:extLst>
              <a:ext uri="{FF2B5EF4-FFF2-40B4-BE49-F238E27FC236}">
                <a16:creationId xmlns:a16="http://schemas.microsoft.com/office/drawing/2014/main" id="{18A6BF28-E238-473C-8693-AC845DFF37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4826" name="Rectangle 10">
            <a:extLst>
              <a:ext uri="{FF2B5EF4-FFF2-40B4-BE49-F238E27FC236}">
                <a16:creationId xmlns:a16="http://schemas.microsoft.com/office/drawing/2014/main" id="{4CB4EA47-C285-4047-9218-4487AA6747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4827" name="Rectangle 11">
            <a:extLst>
              <a:ext uri="{FF2B5EF4-FFF2-40B4-BE49-F238E27FC236}">
                <a16:creationId xmlns:a16="http://schemas.microsoft.com/office/drawing/2014/main" id="{1F00361E-B390-44E2-83A1-D7772F807D0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34828" name="Rectangle 12">
            <a:extLst>
              <a:ext uri="{FF2B5EF4-FFF2-40B4-BE49-F238E27FC236}">
                <a16:creationId xmlns:a16="http://schemas.microsoft.com/office/drawing/2014/main" id="{B75E48F2-0AEE-4153-8138-1A32B363971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en-US"/>
              <a:t>© Robert J. Marks II</a:t>
            </a:r>
          </a:p>
        </p:txBody>
      </p:sp>
      <p:sp>
        <p:nvSpPr>
          <p:cNvPr id="34829" name="Rectangle 13">
            <a:extLst>
              <a:ext uri="{FF2B5EF4-FFF2-40B4-BE49-F238E27FC236}">
                <a16:creationId xmlns:a16="http://schemas.microsoft.com/office/drawing/2014/main" id="{524356D3-C2F7-4DCC-94B5-6F63DDC7CDB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A19554B-5119-44F2-8697-C96763F7A59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spd="med">
    <p:random/>
  </p:transition>
  <p:hf hd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0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2AC6AF5-4FBC-4F31-9AC7-146063836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B1BDCC9-D5DD-4A2B-96F9-2519B3D2F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356-73C7-4739-B82F-A7E926133490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8630E0B7-1308-495E-B9BD-F50B20EDB1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381000"/>
            <a:ext cx="7793037" cy="762000"/>
          </a:xfrm>
          <a:noFill/>
          <a:ln/>
        </p:spPr>
        <p:txBody>
          <a:bodyPr/>
          <a:lstStyle/>
          <a:p>
            <a:r>
              <a:rPr lang="en-US" altLang="en-US"/>
              <a:t>EE 5345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D9FD1F14-B86E-4FFF-88B6-75C2D89EA5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143000"/>
            <a:ext cx="8534400" cy="8382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Multiple Random Variables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400"/>
              <a:t>2-D RV’s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Conditional RV’s</a:t>
            </a:r>
          </a:p>
        </p:txBody>
      </p:sp>
      <p:pic>
        <p:nvPicPr>
          <p:cNvPr id="43013" name="Picture 5">
            <a:extLst>
              <a:ext uri="{FF2B5EF4-FFF2-40B4-BE49-F238E27FC236}">
                <a16:creationId xmlns:a16="http://schemas.microsoft.com/office/drawing/2014/main" id="{316F1C32-588C-453F-A6F1-1E1E49366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400" y="3121025"/>
            <a:ext cx="3060700" cy="287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014" name="Picture 6">
            <a:extLst>
              <a:ext uri="{FF2B5EF4-FFF2-40B4-BE49-F238E27FC236}">
                <a16:creationId xmlns:a16="http://schemas.microsoft.com/office/drawing/2014/main" id="{F86D6A31-0AF6-45E8-A7C7-880378554F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7188" y="3109913"/>
            <a:ext cx="3060700" cy="287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DC32CB08-AE7D-4D87-8842-A38FA2EF8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7ED4100D-7471-4811-A851-73B0EFAF0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2B679-E3B1-4C3F-B628-7B2B4844E35C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70658" name="Rectangle 1026">
            <a:extLst>
              <a:ext uri="{FF2B5EF4-FFF2-40B4-BE49-F238E27FC236}">
                <a16:creationId xmlns:a16="http://schemas.microsoft.com/office/drawing/2014/main" id="{AE546A61-A7CE-4BF4-B1AD-8B0E9F2A1E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09663" y="442913"/>
            <a:ext cx="7419975" cy="1143000"/>
          </a:xfrm>
        </p:spPr>
        <p:txBody>
          <a:bodyPr/>
          <a:lstStyle/>
          <a:p>
            <a:r>
              <a:rPr lang="en-US" altLang="en-US" sz="4000"/>
              <a:t>Histograms &amp; 2D pdf’s:</a:t>
            </a:r>
            <a:br>
              <a:rPr lang="en-US" altLang="en-US" sz="4000"/>
            </a:br>
            <a:r>
              <a:rPr lang="en-US" altLang="en-US" sz="3200"/>
              <a:t>3681 trucks weighed &amp; measured</a:t>
            </a:r>
          </a:p>
        </p:txBody>
      </p:sp>
      <p:sp>
        <p:nvSpPr>
          <p:cNvPr id="70660" name="Rectangle 1028">
            <a:extLst>
              <a:ext uri="{FF2B5EF4-FFF2-40B4-BE49-F238E27FC236}">
                <a16:creationId xmlns:a16="http://schemas.microsoft.com/office/drawing/2014/main" id="{FB37BDBC-BCCB-41DF-B85B-A7D6985B5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113" y="2066925"/>
            <a:ext cx="3635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endParaRPr lang="en-US" altLang="en-US" sz="3200">
              <a:latin typeface="Arial" panose="020B0604020202020204" pitchFamily="34" charset="0"/>
            </a:endParaRPr>
          </a:p>
        </p:txBody>
      </p:sp>
      <p:graphicFrame>
        <p:nvGraphicFramePr>
          <p:cNvPr id="70664" name="Object 1032">
            <a:extLst>
              <a:ext uri="{FF2B5EF4-FFF2-40B4-BE49-F238E27FC236}">
                <a16:creationId xmlns:a16="http://schemas.microsoft.com/office/drawing/2014/main" id="{4F42B512-2118-45E4-9F81-AEDF6B3EB3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950" y="2166938"/>
          <a:ext cx="5245100" cy="419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3048443" imgH="2438705" progId="Excel.Sheet.8">
                  <p:embed/>
                </p:oleObj>
              </mc:Choice>
              <mc:Fallback>
                <p:oleObj name="Worksheet" r:id="rId2" imgW="3048443" imgH="2438705" progId="Excel.Sheet.8">
                  <p:embed/>
                  <p:pic>
                    <p:nvPicPr>
                      <p:cNvPr id="0" name="Object 10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" y="2166938"/>
                        <a:ext cx="5245100" cy="419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5" name="Text Box 1033">
            <a:extLst>
              <a:ext uri="{FF2B5EF4-FFF2-40B4-BE49-F238E27FC236}">
                <a16:creationId xmlns:a16="http://schemas.microsoft.com/office/drawing/2014/main" id="{82023209-D0AB-49B6-A3CF-68C7C946E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1075" y="1752600"/>
            <a:ext cx="950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TONS</a:t>
            </a:r>
          </a:p>
        </p:txBody>
      </p:sp>
      <p:sp>
        <p:nvSpPr>
          <p:cNvPr id="70666" name="Text Box 1034">
            <a:extLst>
              <a:ext uri="{FF2B5EF4-FFF2-40B4-BE49-F238E27FC236}">
                <a16:creationId xmlns:a16="http://schemas.microsoft.com/office/drawing/2014/main" id="{33D4E1B1-85AE-4C7B-9341-C69DE4108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747963"/>
            <a:ext cx="39052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  <a:p>
            <a:r>
              <a:rPr lang="en-US" altLang="en-US"/>
              <a:t>E</a:t>
            </a:r>
          </a:p>
          <a:p>
            <a:r>
              <a:rPr lang="en-US" altLang="en-US"/>
              <a:t>N</a:t>
            </a:r>
          </a:p>
          <a:p>
            <a:r>
              <a:rPr lang="en-US" altLang="en-US"/>
              <a:t>G</a:t>
            </a:r>
          </a:p>
          <a:p>
            <a:r>
              <a:rPr lang="en-US" altLang="en-US"/>
              <a:t>T</a:t>
            </a:r>
          </a:p>
          <a:p>
            <a:r>
              <a:rPr lang="en-US" altLang="en-US"/>
              <a:t>H</a:t>
            </a:r>
          </a:p>
          <a:p>
            <a:endParaRPr lang="en-US" altLang="en-US"/>
          </a:p>
        </p:txBody>
      </p:sp>
      <p:grpSp>
        <p:nvGrpSpPr>
          <p:cNvPr id="70670" name="Group 1038">
            <a:extLst>
              <a:ext uri="{FF2B5EF4-FFF2-40B4-BE49-F238E27FC236}">
                <a16:creationId xmlns:a16="http://schemas.microsoft.com/office/drawing/2014/main" id="{5F0D9F0F-4FC8-4CF8-963E-9D81908C19BA}"/>
              </a:ext>
            </a:extLst>
          </p:cNvPr>
          <p:cNvGrpSpPr>
            <a:grpSpLocks/>
          </p:cNvGrpSpPr>
          <p:nvPr/>
        </p:nvGrpSpPr>
        <p:grpSpPr bwMode="auto">
          <a:xfrm>
            <a:off x="1114425" y="2328863"/>
            <a:ext cx="7300913" cy="3686175"/>
            <a:chOff x="702" y="1467"/>
            <a:chExt cx="4599" cy="2322"/>
          </a:xfrm>
        </p:grpSpPr>
        <p:sp>
          <p:nvSpPr>
            <p:cNvPr id="70667" name="Rectangle 1035">
              <a:extLst>
                <a:ext uri="{FF2B5EF4-FFF2-40B4-BE49-F238E27FC236}">
                  <a16:creationId xmlns:a16="http://schemas.microsoft.com/office/drawing/2014/main" id="{69E574D9-B0BF-4394-B5B3-198E56456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" y="1539"/>
              <a:ext cx="2448" cy="2250"/>
            </a:xfrm>
            <a:prstGeom prst="rect">
              <a:avLst/>
            </a:prstGeom>
            <a:solidFill>
              <a:srgbClr val="FFFF99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9" name="Line 1037">
              <a:extLst>
                <a:ext uri="{FF2B5EF4-FFF2-40B4-BE49-F238E27FC236}">
                  <a16:creationId xmlns:a16="http://schemas.microsoft.com/office/drawing/2014/main" id="{8A1D734D-C309-4872-B6B1-6E1C611915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26" y="1629"/>
              <a:ext cx="1953" cy="954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68" name="Text Box 1036">
              <a:extLst>
                <a:ext uri="{FF2B5EF4-FFF2-40B4-BE49-F238E27FC236}">
                  <a16:creationId xmlns:a16="http://schemas.microsoft.com/office/drawing/2014/main" id="{78E0CF38-3B89-4519-AA78-752E0CA1B0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5" y="1467"/>
              <a:ext cx="1476" cy="2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2-D histogram</a:t>
              </a:r>
            </a:p>
          </p:txBody>
        </p:sp>
      </p:grpSp>
      <p:grpSp>
        <p:nvGrpSpPr>
          <p:cNvPr id="70679" name="Group 1047">
            <a:extLst>
              <a:ext uri="{FF2B5EF4-FFF2-40B4-BE49-F238E27FC236}">
                <a16:creationId xmlns:a16="http://schemas.microsoft.com/office/drawing/2014/main" id="{EF448011-116F-40A7-9C8B-8A66195A5CD9}"/>
              </a:ext>
            </a:extLst>
          </p:cNvPr>
          <p:cNvGrpSpPr>
            <a:grpSpLocks/>
          </p:cNvGrpSpPr>
          <p:nvPr/>
        </p:nvGrpSpPr>
        <p:grpSpPr bwMode="auto">
          <a:xfrm>
            <a:off x="5000625" y="2428875"/>
            <a:ext cx="3448050" cy="3643313"/>
            <a:chOff x="3150" y="1530"/>
            <a:chExt cx="2172" cy="2295"/>
          </a:xfrm>
        </p:grpSpPr>
        <p:sp>
          <p:nvSpPr>
            <p:cNvPr id="70673" name="Rectangle 1041">
              <a:extLst>
                <a:ext uri="{FF2B5EF4-FFF2-40B4-BE49-F238E27FC236}">
                  <a16:creationId xmlns:a16="http://schemas.microsoft.com/office/drawing/2014/main" id="{38EE9CAD-4D20-4198-8020-6681A8898C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0" y="1530"/>
              <a:ext cx="369" cy="2295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74" name="Line 1042">
              <a:extLst>
                <a:ext uri="{FF2B5EF4-FFF2-40B4-BE49-F238E27FC236}">
                  <a16:creationId xmlns:a16="http://schemas.microsoft.com/office/drawing/2014/main" id="{15B9491B-2EA9-4BC2-92EF-4C714969FF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1" y="1953"/>
              <a:ext cx="621" cy="20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71" name="Text Box 1039">
              <a:extLst>
                <a:ext uri="{FF2B5EF4-FFF2-40B4-BE49-F238E27FC236}">
                  <a16:creationId xmlns:a16="http://schemas.microsoft.com/office/drawing/2014/main" id="{B9DFFA23-B195-4324-8A72-51B86F0DBA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9" y="1788"/>
              <a:ext cx="1483" cy="2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Length Marginal</a:t>
              </a:r>
            </a:p>
          </p:txBody>
        </p:sp>
      </p:grpSp>
      <p:grpSp>
        <p:nvGrpSpPr>
          <p:cNvPr id="70680" name="Group 1048">
            <a:extLst>
              <a:ext uri="{FF2B5EF4-FFF2-40B4-BE49-F238E27FC236}">
                <a16:creationId xmlns:a16="http://schemas.microsoft.com/office/drawing/2014/main" id="{C2F4A04E-756D-45B6-BF36-2D2CBA65AA8F}"/>
              </a:ext>
            </a:extLst>
          </p:cNvPr>
          <p:cNvGrpSpPr>
            <a:grpSpLocks/>
          </p:cNvGrpSpPr>
          <p:nvPr/>
        </p:nvGrpSpPr>
        <p:grpSpPr bwMode="auto">
          <a:xfrm>
            <a:off x="1128713" y="3357563"/>
            <a:ext cx="7429500" cy="3014662"/>
            <a:chOff x="711" y="2115"/>
            <a:chExt cx="4680" cy="1899"/>
          </a:xfrm>
        </p:grpSpPr>
        <p:sp>
          <p:nvSpPr>
            <p:cNvPr id="70676" name="Rectangle 1044">
              <a:extLst>
                <a:ext uri="{FF2B5EF4-FFF2-40B4-BE49-F238E27FC236}">
                  <a16:creationId xmlns:a16="http://schemas.microsoft.com/office/drawing/2014/main" id="{6547390B-A821-4CA5-A8C3-4FB58518C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1" y="3789"/>
              <a:ext cx="2448" cy="225"/>
            </a:xfrm>
            <a:prstGeom prst="rect">
              <a:avLst/>
            </a:prstGeom>
            <a:solidFill>
              <a:srgbClr val="FF99CC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78" name="Line 1046">
              <a:extLst>
                <a:ext uri="{FF2B5EF4-FFF2-40B4-BE49-F238E27FC236}">
                  <a16:creationId xmlns:a16="http://schemas.microsoft.com/office/drawing/2014/main" id="{B5F4C11E-D687-4B22-9BC0-5A9E4F8A09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60" y="2250"/>
              <a:ext cx="1755" cy="1665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77" name="Text Box 1045">
              <a:extLst>
                <a:ext uri="{FF2B5EF4-FFF2-40B4-BE49-F238E27FC236}">
                  <a16:creationId xmlns:a16="http://schemas.microsoft.com/office/drawing/2014/main" id="{F00E4121-C769-4946-80BC-5780A70334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2" y="2115"/>
              <a:ext cx="1539" cy="2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Weight Marginal</a:t>
              </a:r>
            </a:p>
          </p:txBody>
        </p:sp>
      </p:grpSp>
      <p:sp>
        <p:nvSpPr>
          <p:cNvPr id="70681" name="Text Box 1049">
            <a:extLst>
              <a:ext uri="{FF2B5EF4-FFF2-40B4-BE49-F238E27FC236}">
                <a16:creationId xmlns:a16="http://schemas.microsoft.com/office/drawing/2014/main" id="{A46B2EDB-A94F-4DB6-B3A2-DD150856D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750" y="3957638"/>
            <a:ext cx="2671763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</a:rPr>
              <a:t>As in 1D, normalized histograms are empirical pdf’s.</a:t>
            </a:r>
          </a:p>
        </p:txBody>
      </p:sp>
      <p:sp>
        <p:nvSpPr>
          <p:cNvPr id="70682" name="Rectangle 1050">
            <a:extLst>
              <a:ext uri="{FF2B5EF4-FFF2-40B4-BE49-F238E27FC236}">
                <a16:creationId xmlns:a16="http://schemas.microsoft.com/office/drawing/2014/main" id="{EA96115E-5AF6-4B96-8FE1-F91A480C7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1700" y="5557838"/>
            <a:ext cx="29400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See why they are called marginals?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0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0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81" grpId="0" autoUpdateAnimBg="0"/>
      <p:bldP spid="7068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591D805-AAE1-4E19-930E-17C45F593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F44A08C-1777-4371-A916-BDD419E67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B0F82-0574-42E5-97D1-DEFAE51BAB85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66562" name="Rectangle 1026">
            <a:extLst>
              <a:ext uri="{FF2B5EF4-FFF2-40B4-BE49-F238E27FC236}">
                <a16:creationId xmlns:a16="http://schemas.microsoft.com/office/drawing/2014/main" id="{A147F683-1D6D-49DC-909D-895A3D1584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457200"/>
            <a:ext cx="6505575" cy="1143000"/>
          </a:xfrm>
        </p:spPr>
        <p:txBody>
          <a:bodyPr/>
          <a:lstStyle/>
          <a:p>
            <a:r>
              <a:rPr lang="en-US" altLang="en-US" sz="3600"/>
              <a:t>Velocity in a (2D) Gas</a:t>
            </a:r>
          </a:p>
        </p:txBody>
      </p:sp>
      <p:graphicFrame>
        <p:nvGraphicFramePr>
          <p:cNvPr id="66563" name="Object 1027">
            <a:extLst>
              <a:ext uri="{FF2B5EF4-FFF2-40B4-BE49-F238E27FC236}">
                <a16:creationId xmlns:a16="http://schemas.microsoft.com/office/drawing/2014/main" id="{5F1DAEDF-0457-4526-AAF4-2A54E419B3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0438" y="2960688"/>
          <a:ext cx="4111625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0960" imgH="215640" progId="Equation.3">
                  <p:embed/>
                </p:oleObj>
              </mc:Choice>
              <mc:Fallback>
                <p:oleObj name="Equation" r:id="rId2" imgW="1650960" imgH="215640" progId="Equation.3">
                  <p:embed/>
                  <p:pic>
                    <p:nvPicPr>
                      <p:cNvPr id="0" name="Object 1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0438" y="2960688"/>
                        <a:ext cx="4111625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4" name="Rectangle 1028">
            <a:extLst>
              <a:ext uri="{FF2B5EF4-FFF2-40B4-BE49-F238E27FC236}">
                <a16:creationId xmlns:a16="http://schemas.microsoft.com/office/drawing/2014/main" id="{CED33947-DFAC-49FB-A466-0E4634213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1882775"/>
            <a:ext cx="80121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i="1">
                <a:latin typeface="Times New Roman" panose="02020603050405020304" pitchFamily="18" charset="0"/>
              </a:rPr>
              <a:t> X</a:t>
            </a:r>
            <a:r>
              <a:rPr lang="en-US" altLang="en-US" sz="3200">
                <a:latin typeface="Arial" panose="020B0604020202020204" pitchFamily="34" charset="0"/>
              </a:rPr>
              <a:t> and </a:t>
            </a:r>
            <a:r>
              <a:rPr lang="en-US" altLang="en-US" sz="3200" i="1">
                <a:latin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en-US" sz="3200">
                <a:latin typeface="Arial" panose="020B0604020202020204" pitchFamily="34" charset="0"/>
              </a:rPr>
              <a:t> = </a:t>
            </a:r>
            <a:r>
              <a:rPr lang="en-US" altLang="en-US" sz="3200" i="1">
                <a:latin typeface="Times New Roman" panose="02020603050405020304" pitchFamily="18" charset="0"/>
              </a:rPr>
              <a:t>x</a:t>
            </a:r>
            <a:r>
              <a:rPr lang="en-US" altLang="en-US" sz="3200">
                <a:latin typeface="Arial" panose="020B0604020202020204" pitchFamily="34" charset="0"/>
              </a:rPr>
              <a:t> and </a:t>
            </a:r>
            <a:r>
              <a:rPr lang="en-US" altLang="en-US" sz="3200" i="1">
                <a:latin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en-US" sz="3200">
                <a:latin typeface="Arial" panose="020B0604020202020204" pitchFamily="34" charset="0"/>
              </a:rPr>
              <a:t> velocities in an ideal gas.</a:t>
            </a:r>
          </a:p>
        </p:txBody>
      </p:sp>
      <p:sp>
        <p:nvSpPr>
          <p:cNvPr id="66567" name="Rectangle 1031">
            <a:extLst>
              <a:ext uri="{FF2B5EF4-FFF2-40B4-BE49-F238E27FC236}">
                <a16:creationId xmlns:a16="http://schemas.microsoft.com/office/drawing/2014/main" id="{3620C976-F262-47FD-B0B2-8380331C3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2406650"/>
            <a:ext cx="6508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1.</a:t>
            </a: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</a:rPr>
              <a:t> X</a:t>
            </a: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</a:rPr>
              <a:t> and </a:t>
            </a: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</a:rPr>
              <a:t>  should be independent:</a:t>
            </a:r>
          </a:p>
        </p:txBody>
      </p:sp>
      <p:sp>
        <p:nvSpPr>
          <p:cNvPr id="66568" name="Rectangle 1032">
            <a:extLst>
              <a:ext uri="{FF2B5EF4-FFF2-40B4-BE49-F238E27FC236}">
                <a16:creationId xmlns:a16="http://schemas.microsoft.com/office/drawing/2014/main" id="{C0CA8467-7AD8-48EC-BEAA-B5DFBA591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8" y="3516313"/>
            <a:ext cx="86772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2.</a:t>
            </a: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</a:rPr>
              <a:t>Velocity should be the same in all directions:</a:t>
            </a:r>
          </a:p>
        </p:txBody>
      </p:sp>
      <p:graphicFrame>
        <p:nvGraphicFramePr>
          <p:cNvPr id="66569" name="Object 1033">
            <a:extLst>
              <a:ext uri="{FF2B5EF4-FFF2-40B4-BE49-F238E27FC236}">
                <a16:creationId xmlns:a16="http://schemas.microsoft.com/office/drawing/2014/main" id="{A45CF8BF-07A5-4675-87CB-2F197BA3C0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57350" y="4076700"/>
          <a:ext cx="5249863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08160" imgH="406080" progId="Equation.3">
                  <p:embed/>
                </p:oleObj>
              </mc:Choice>
              <mc:Fallback>
                <p:oleObj name="Equation" r:id="rId4" imgW="2108160" imgH="406080" progId="Equation.3">
                  <p:embed/>
                  <p:pic>
                    <p:nvPicPr>
                      <p:cNvPr id="0" name="Object 10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7350" y="4076700"/>
                        <a:ext cx="5249863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70" name="Rectangle 1034">
            <a:extLst>
              <a:ext uri="{FF2B5EF4-FFF2-40B4-BE49-F238E27FC236}">
                <a16:creationId xmlns:a16="http://schemas.microsoft.com/office/drawing/2014/main" id="{50254BA6-30F7-4450-A626-BC446FDD1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100" y="5030788"/>
            <a:ext cx="45243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i="1"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3.</a:t>
            </a:r>
            <a:r>
              <a:rPr lang="en-US" altLang="en-US" sz="3200" i="1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</a:rPr>
              <a:t> Only one solution: </a:t>
            </a:r>
          </a:p>
        </p:txBody>
      </p:sp>
      <p:graphicFrame>
        <p:nvGraphicFramePr>
          <p:cNvPr id="66571" name="Object 1035">
            <a:extLst>
              <a:ext uri="{FF2B5EF4-FFF2-40B4-BE49-F238E27FC236}">
                <a16:creationId xmlns:a16="http://schemas.microsoft.com/office/drawing/2014/main" id="{579DBF4D-18D9-4AF8-9206-964DB517ED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6788" y="5022850"/>
          <a:ext cx="4395787" cy="145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65080" imgH="583920" progId="Equation.3">
                  <p:embed/>
                </p:oleObj>
              </mc:Choice>
              <mc:Fallback>
                <p:oleObj name="Equation" r:id="rId6" imgW="1765080" imgH="583920" progId="Equation.3">
                  <p:embed/>
                  <p:pic>
                    <p:nvPicPr>
                      <p:cNvPr id="0" name="Object 10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6788" y="5022850"/>
                        <a:ext cx="4395787" cy="145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6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6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6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6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4" grpId="0" autoUpdateAnimBg="0"/>
      <p:bldP spid="66567" grpId="0" autoUpdateAnimBg="0"/>
      <p:bldP spid="66568" grpId="0" autoUpdateAnimBg="0"/>
      <p:bldP spid="6657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ooter Placeholder 4">
            <a:extLst>
              <a:ext uri="{FF2B5EF4-FFF2-40B4-BE49-F238E27FC236}">
                <a16:creationId xmlns:a16="http://schemas.microsoft.com/office/drawing/2014/main" id="{D6065C17-B124-46AD-926D-F804562F8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19B8120E-642F-4A63-B104-B48F06FD6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B7B6-2704-4F29-BC92-F5A9A3C82C6A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D9A88DEE-7790-4927-B032-D2F359BAFF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900113"/>
            <a:ext cx="7162800" cy="700087"/>
          </a:xfrm>
        </p:spPr>
        <p:txBody>
          <a:bodyPr/>
          <a:lstStyle/>
          <a:p>
            <a:r>
              <a:rPr lang="en-US" altLang="en-US" sz="4000"/>
              <a:t>Properties of 2D pdf’s (cont)</a:t>
            </a:r>
            <a:endParaRPr lang="en-US" altLang="en-US" sz="3600"/>
          </a:p>
        </p:txBody>
      </p:sp>
      <p:graphicFrame>
        <p:nvGraphicFramePr>
          <p:cNvPr id="64516" name="Object 4">
            <a:extLst>
              <a:ext uri="{FF2B5EF4-FFF2-40B4-BE49-F238E27FC236}">
                <a16:creationId xmlns:a16="http://schemas.microsoft.com/office/drawing/2014/main" id="{231EA0B5-3AC8-42E1-9A11-224DA18F27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6363" y="2120900"/>
          <a:ext cx="5883275" cy="129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960" imgH="520560" progId="Equation.3">
                  <p:embed/>
                </p:oleObj>
              </mc:Choice>
              <mc:Fallback>
                <p:oleObj name="Equation" r:id="rId2" imgW="2361960" imgH="5205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6363" y="2120900"/>
                        <a:ext cx="5883275" cy="129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17" name="Rectangle 5">
            <a:extLst>
              <a:ext uri="{FF2B5EF4-FFF2-40B4-BE49-F238E27FC236}">
                <a16:creationId xmlns:a16="http://schemas.microsoft.com/office/drawing/2014/main" id="{4B6A481F-A2C6-481E-A17A-C15F37C2B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813175"/>
            <a:ext cx="2514600" cy="243522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Line 6">
            <a:extLst>
              <a:ext uri="{FF2B5EF4-FFF2-40B4-BE49-F238E27FC236}">
                <a16:creationId xmlns:a16="http://schemas.microsoft.com/office/drawing/2014/main" id="{29BD0EC3-8848-42A9-A818-EDE3BE64127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62484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519" name="Line 7">
            <a:extLst>
              <a:ext uri="{FF2B5EF4-FFF2-40B4-BE49-F238E27FC236}">
                <a16:creationId xmlns:a16="http://schemas.microsoft.com/office/drawing/2014/main" id="{9784DE42-95F3-44D8-83CE-F6E5010E13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4290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520" name="Text Box 8">
            <a:extLst>
              <a:ext uri="{FF2B5EF4-FFF2-40B4-BE49-F238E27FC236}">
                <a16:creationId xmlns:a16="http://schemas.microsoft.com/office/drawing/2014/main" id="{A2F19CF1-C0DE-4850-8F69-A3C4D5715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791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 x</a:t>
            </a:r>
          </a:p>
        </p:txBody>
      </p:sp>
      <p:sp>
        <p:nvSpPr>
          <p:cNvPr id="64521" name="Text Box 9">
            <a:extLst>
              <a:ext uri="{FF2B5EF4-FFF2-40B4-BE49-F238E27FC236}">
                <a16:creationId xmlns:a16="http://schemas.microsoft.com/office/drawing/2014/main" id="{55F24C27-52E3-459F-AF55-940849CCC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352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 y</a:t>
            </a:r>
          </a:p>
        </p:txBody>
      </p:sp>
      <p:grpSp>
        <p:nvGrpSpPr>
          <p:cNvPr id="64536" name="Group 24">
            <a:extLst>
              <a:ext uri="{FF2B5EF4-FFF2-40B4-BE49-F238E27FC236}">
                <a16:creationId xmlns:a16="http://schemas.microsoft.com/office/drawing/2014/main" id="{721164CC-F3C5-483F-85DA-FE6983DD3B6F}"/>
              </a:ext>
            </a:extLst>
          </p:cNvPr>
          <p:cNvGrpSpPr>
            <a:grpSpLocks/>
          </p:cNvGrpSpPr>
          <p:nvPr/>
        </p:nvGrpSpPr>
        <p:grpSpPr bwMode="auto">
          <a:xfrm>
            <a:off x="1684338" y="4351338"/>
            <a:ext cx="1717675" cy="1100137"/>
            <a:chOff x="1061" y="2741"/>
            <a:chExt cx="1082" cy="693"/>
          </a:xfrm>
        </p:grpSpPr>
        <p:sp>
          <p:nvSpPr>
            <p:cNvPr id="64533" name="Freeform 21">
              <a:extLst>
                <a:ext uri="{FF2B5EF4-FFF2-40B4-BE49-F238E27FC236}">
                  <a16:creationId xmlns:a16="http://schemas.microsoft.com/office/drawing/2014/main" id="{78254D2E-A113-44C4-A0C8-92D81508DB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1" y="2741"/>
              <a:ext cx="1082" cy="693"/>
            </a:xfrm>
            <a:custGeom>
              <a:avLst/>
              <a:gdLst>
                <a:gd name="T0" fmla="*/ 802 w 1082"/>
                <a:gd name="T1" fmla="*/ 256 h 693"/>
                <a:gd name="T2" fmla="*/ 109 w 1082"/>
                <a:gd name="T3" fmla="*/ 382 h 693"/>
                <a:gd name="T4" fmla="*/ 145 w 1082"/>
                <a:gd name="T5" fmla="*/ 652 h 693"/>
                <a:gd name="T6" fmla="*/ 838 w 1082"/>
                <a:gd name="T7" fmla="*/ 625 h 693"/>
                <a:gd name="T8" fmla="*/ 1072 w 1082"/>
                <a:gd name="T9" fmla="*/ 247 h 693"/>
                <a:gd name="T10" fmla="*/ 901 w 1082"/>
                <a:gd name="T11" fmla="*/ 4 h 693"/>
                <a:gd name="T12" fmla="*/ 802 w 1082"/>
                <a:gd name="T13" fmla="*/ 256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82" h="693">
                  <a:moveTo>
                    <a:pt x="802" y="256"/>
                  </a:moveTo>
                  <a:cubicBezTo>
                    <a:pt x="670" y="319"/>
                    <a:pt x="218" y="316"/>
                    <a:pt x="109" y="382"/>
                  </a:cubicBezTo>
                  <a:cubicBezTo>
                    <a:pt x="0" y="448"/>
                    <a:pt x="23" y="611"/>
                    <a:pt x="145" y="652"/>
                  </a:cubicBezTo>
                  <a:cubicBezTo>
                    <a:pt x="267" y="693"/>
                    <a:pt x="683" y="692"/>
                    <a:pt x="838" y="625"/>
                  </a:cubicBezTo>
                  <a:cubicBezTo>
                    <a:pt x="993" y="558"/>
                    <a:pt x="1062" y="350"/>
                    <a:pt x="1072" y="247"/>
                  </a:cubicBezTo>
                  <a:cubicBezTo>
                    <a:pt x="1082" y="144"/>
                    <a:pt x="949" y="0"/>
                    <a:pt x="901" y="4"/>
                  </a:cubicBezTo>
                  <a:cubicBezTo>
                    <a:pt x="853" y="8"/>
                    <a:pt x="934" y="193"/>
                    <a:pt x="802" y="256"/>
                  </a:cubicBezTo>
                  <a:close/>
                </a:path>
              </a:pathLst>
            </a:cu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34" name="Text Box 22">
              <a:extLst>
                <a:ext uri="{FF2B5EF4-FFF2-40B4-BE49-F238E27FC236}">
                  <a16:creationId xmlns:a16="http://schemas.microsoft.com/office/drawing/2014/main" id="{7013113F-463C-4577-B1B8-98EC05A628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3" y="3060"/>
              <a:ext cx="49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</a:t>
              </a:r>
              <a:r>
                <a:rPr lang="en-US" altLang="en-US" sz="2800" i="1">
                  <a:latin typeface="Times New Roman" panose="02020603050405020304" pitchFamily="18" charset="0"/>
                </a:rPr>
                <a:t>A</a:t>
              </a:r>
            </a:p>
          </p:txBody>
        </p:sp>
      </p:grpSp>
      <p:sp>
        <p:nvSpPr>
          <p:cNvPr id="64535" name="Text Box 23">
            <a:extLst>
              <a:ext uri="{FF2B5EF4-FFF2-40B4-BE49-F238E27FC236}">
                <a16:creationId xmlns:a16="http://schemas.microsoft.com/office/drawing/2014/main" id="{4221FB05-DCD7-45B1-956D-B8A07DC8E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8613" y="2809875"/>
            <a:ext cx="7858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 </a:t>
            </a:r>
            <a:r>
              <a:rPr lang="en-US" altLang="en-US" sz="2800" i="1">
                <a:latin typeface="Times New Roman" panose="02020603050405020304" pitchFamily="18" charset="0"/>
              </a:rPr>
              <a:t>A</a:t>
            </a:r>
          </a:p>
        </p:txBody>
      </p:sp>
      <p:grpSp>
        <p:nvGrpSpPr>
          <p:cNvPr id="64578" name="Group 66">
            <a:extLst>
              <a:ext uri="{FF2B5EF4-FFF2-40B4-BE49-F238E27FC236}">
                <a16:creationId xmlns:a16="http://schemas.microsoft.com/office/drawing/2014/main" id="{C81CC9E0-2B6F-4BBD-B3D0-850C68895E24}"/>
              </a:ext>
            </a:extLst>
          </p:cNvPr>
          <p:cNvGrpSpPr>
            <a:grpSpLocks/>
          </p:cNvGrpSpPr>
          <p:nvPr/>
        </p:nvGrpSpPr>
        <p:grpSpPr bwMode="auto">
          <a:xfrm>
            <a:off x="4914900" y="3752850"/>
            <a:ext cx="3581400" cy="2690813"/>
            <a:chOff x="3132" y="2310"/>
            <a:chExt cx="2256" cy="1695"/>
          </a:xfrm>
        </p:grpSpPr>
        <p:sp>
          <p:nvSpPr>
            <p:cNvPr id="64538" name="AutoShape 26">
              <a:extLst>
                <a:ext uri="{FF2B5EF4-FFF2-40B4-BE49-F238E27FC236}">
                  <a16:creationId xmlns:a16="http://schemas.microsoft.com/office/drawing/2014/main" id="{62056972-F631-47B9-9731-4C8D4897BF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2" y="2901"/>
              <a:ext cx="2256" cy="816"/>
            </a:xfrm>
            <a:prstGeom prst="parallelogram">
              <a:avLst>
                <a:gd name="adj" fmla="val 69118"/>
              </a:avLst>
            </a:pr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39" name="Line 27">
              <a:extLst>
                <a:ext uri="{FF2B5EF4-FFF2-40B4-BE49-F238E27FC236}">
                  <a16:creationId xmlns:a16="http://schemas.microsoft.com/office/drawing/2014/main" id="{1191CF94-DFAB-4579-B833-A270C64877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32" y="3717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40" name="Line 28">
              <a:extLst>
                <a:ext uri="{FF2B5EF4-FFF2-40B4-BE49-F238E27FC236}">
                  <a16:creationId xmlns:a16="http://schemas.microsoft.com/office/drawing/2014/main" id="{E546355A-D58F-4EBD-BE32-0524A91CD4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32" y="2613"/>
              <a:ext cx="768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42" name="Text Box 30">
              <a:extLst>
                <a:ext uri="{FF2B5EF4-FFF2-40B4-BE49-F238E27FC236}">
                  <a16:creationId xmlns:a16="http://schemas.microsoft.com/office/drawing/2014/main" id="{A1CB84A3-0C85-4E06-9D22-86C6E3D53E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3" y="231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y</a:t>
              </a:r>
              <a:r>
                <a:rPr lang="en-US" altLang="en-US" i="1" baseline="-25000">
                  <a:latin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4543" name="Text Box 31">
              <a:extLst>
                <a:ext uri="{FF2B5EF4-FFF2-40B4-BE49-F238E27FC236}">
                  <a16:creationId xmlns:a16="http://schemas.microsoft.com/office/drawing/2014/main" id="{2325CE43-81B3-4503-B329-A0E9E47101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4" y="3717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x</a:t>
              </a:r>
              <a:endParaRPr lang="en-US" altLang="en-US" i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64567" name="Text Box 55">
              <a:extLst>
                <a:ext uri="{FF2B5EF4-FFF2-40B4-BE49-F238E27FC236}">
                  <a16:creationId xmlns:a16="http://schemas.microsoft.com/office/drawing/2014/main" id="{A1E2438A-3008-4AC2-992D-F4C4F4CF54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2" y="3402"/>
              <a:ext cx="49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</a:t>
              </a:r>
              <a:r>
                <a:rPr lang="en-US" altLang="en-US" sz="2800" i="1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64572" name="Line 60">
              <a:extLst>
                <a:ext uri="{FF2B5EF4-FFF2-40B4-BE49-F238E27FC236}">
                  <a16:creationId xmlns:a16="http://schemas.microsoft.com/office/drawing/2014/main" id="{02B77602-A0A7-4714-BF21-DB871CED8B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30" y="2871"/>
              <a:ext cx="0" cy="5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73" name="Line 61">
              <a:extLst>
                <a:ext uri="{FF2B5EF4-FFF2-40B4-BE49-F238E27FC236}">
                  <a16:creationId xmlns:a16="http://schemas.microsoft.com/office/drawing/2014/main" id="{BC048DE0-BA38-4838-880F-45E2700B97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3" y="2340"/>
              <a:ext cx="0" cy="9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74" name="Line 62">
              <a:extLst>
                <a:ext uri="{FF2B5EF4-FFF2-40B4-BE49-F238E27FC236}">
                  <a16:creationId xmlns:a16="http://schemas.microsoft.com/office/drawing/2014/main" id="{FDEF1B55-2CA8-420C-B736-227C7B584E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91" y="2583"/>
              <a:ext cx="0" cy="6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76" name="Freeform 64">
              <a:extLst>
                <a:ext uri="{FF2B5EF4-FFF2-40B4-BE49-F238E27FC236}">
                  <a16:creationId xmlns:a16="http://schemas.microsoft.com/office/drawing/2014/main" id="{1AF59108-1A35-498A-9CD5-14A8B5FB1F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2331"/>
              <a:ext cx="1017" cy="1098"/>
            </a:xfrm>
            <a:custGeom>
              <a:avLst/>
              <a:gdLst>
                <a:gd name="T0" fmla="*/ 0 w 1017"/>
                <a:gd name="T1" fmla="*/ 1089 h 1089"/>
                <a:gd name="T2" fmla="*/ 0 w 1017"/>
                <a:gd name="T3" fmla="*/ 531 h 1089"/>
                <a:gd name="T4" fmla="*/ 387 w 1017"/>
                <a:gd name="T5" fmla="*/ 414 h 1089"/>
                <a:gd name="T6" fmla="*/ 909 w 1017"/>
                <a:gd name="T7" fmla="*/ 81 h 1089"/>
                <a:gd name="T8" fmla="*/ 1017 w 1017"/>
                <a:gd name="T9" fmla="*/ 0 h 1089"/>
                <a:gd name="T10" fmla="*/ 1008 w 1017"/>
                <a:gd name="T11" fmla="*/ 954 h 1089"/>
                <a:gd name="T12" fmla="*/ 711 w 1017"/>
                <a:gd name="T13" fmla="*/ 1080 h 1089"/>
                <a:gd name="T14" fmla="*/ 288 w 1017"/>
                <a:gd name="T15" fmla="*/ 1080 h 1089"/>
                <a:gd name="T16" fmla="*/ 0 w 1017"/>
                <a:gd name="T17" fmla="*/ 1089 h 10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17" h="1089">
                  <a:moveTo>
                    <a:pt x="0" y="1089"/>
                  </a:moveTo>
                  <a:lnTo>
                    <a:pt x="0" y="531"/>
                  </a:lnTo>
                  <a:lnTo>
                    <a:pt x="387" y="414"/>
                  </a:lnTo>
                  <a:lnTo>
                    <a:pt x="909" y="81"/>
                  </a:lnTo>
                  <a:lnTo>
                    <a:pt x="1017" y="0"/>
                  </a:lnTo>
                  <a:lnTo>
                    <a:pt x="1008" y="954"/>
                  </a:lnTo>
                  <a:lnTo>
                    <a:pt x="711" y="1080"/>
                  </a:lnTo>
                  <a:lnTo>
                    <a:pt x="288" y="1080"/>
                  </a:lnTo>
                  <a:lnTo>
                    <a:pt x="0" y="108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71" name="Freeform 59">
              <a:extLst>
                <a:ext uri="{FF2B5EF4-FFF2-40B4-BE49-F238E27FC236}">
                  <a16:creationId xmlns:a16="http://schemas.microsoft.com/office/drawing/2014/main" id="{2876E246-193F-4A7C-96F7-93D033726199}"/>
                </a:ext>
              </a:extLst>
            </p:cNvPr>
            <p:cNvSpPr>
              <a:spLocks/>
            </p:cNvSpPr>
            <p:nvPr/>
          </p:nvSpPr>
          <p:spPr bwMode="auto">
            <a:xfrm rot="-1391250">
              <a:off x="3514" y="2472"/>
              <a:ext cx="1214" cy="270"/>
            </a:xfrm>
            <a:custGeom>
              <a:avLst/>
              <a:gdLst>
                <a:gd name="T0" fmla="*/ 802 w 1082"/>
                <a:gd name="T1" fmla="*/ 256 h 693"/>
                <a:gd name="T2" fmla="*/ 109 w 1082"/>
                <a:gd name="T3" fmla="*/ 382 h 693"/>
                <a:gd name="T4" fmla="*/ 145 w 1082"/>
                <a:gd name="T5" fmla="*/ 652 h 693"/>
                <a:gd name="T6" fmla="*/ 838 w 1082"/>
                <a:gd name="T7" fmla="*/ 625 h 693"/>
                <a:gd name="T8" fmla="*/ 1072 w 1082"/>
                <a:gd name="T9" fmla="*/ 247 h 693"/>
                <a:gd name="T10" fmla="*/ 901 w 1082"/>
                <a:gd name="T11" fmla="*/ 4 h 693"/>
                <a:gd name="T12" fmla="*/ 802 w 1082"/>
                <a:gd name="T13" fmla="*/ 256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82" h="693">
                  <a:moveTo>
                    <a:pt x="802" y="256"/>
                  </a:moveTo>
                  <a:cubicBezTo>
                    <a:pt x="670" y="319"/>
                    <a:pt x="218" y="316"/>
                    <a:pt x="109" y="382"/>
                  </a:cubicBezTo>
                  <a:cubicBezTo>
                    <a:pt x="0" y="448"/>
                    <a:pt x="23" y="611"/>
                    <a:pt x="145" y="652"/>
                  </a:cubicBezTo>
                  <a:cubicBezTo>
                    <a:pt x="267" y="693"/>
                    <a:pt x="683" y="692"/>
                    <a:pt x="838" y="625"/>
                  </a:cubicBezTo>
                  <a:cubicBezTo>
                    <a:pt x="993" y="558"/>
                    <a:pt x="1062" y="350"/>
                    <a:pt x="1072" y="247"/>
                  </a:cubicBezTo>
                  <a:cubicBezTo>
                    <a:pt x="1082" y="144"/>
                    <a:pt x="949" y="0"/>
                    <a:pt x="901" y="4"/>
                  </a:cubicBezTo>
                  <a:cubicBezTo>
                    <a:pt x="853" y="8"/>
                    <a:pt x="934" y="193"/>
                    <a:pt x="802" y="256"/>
                  </a:cubicBezTo>
                  <a:close/>
                </a:path>
              </a:pathLst>
            </a:cu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66" name="Freeform 54">
              <a:extLst>
                <a:ext uri="{FF2B5EF4-FFF2-40B4-BE49-F238E27FC236}">
                  <a16:creationId xmlns:a16="http://schemas.microsoft.com/office/drawing/2014/main" id="{5DBB9181-0815-40C9-AF2A-9667A3A36C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6" y="3197"/>
              <a:ext cx="1082" cy="270"/>
            </a:xfrm>
            <a:custGeom>
              <a:avLst/>
              <a:gdLst>
                <a:gd name="T0" fmla="*/ 802 w 1082"/>
                <a:gd name="T1" fmla="*/ 256 h 693"/>
                <a:gd name="T2" fmla="*/ 109 w 1082"/>
                <a:gd name="T3" fmla="*/ 382 h 693"/>
                <a:gd name="T4" fmla="*/ 145 w 1082"/>
                <a:gd name="T5" fmla="*/ 652 h 693"/>
                <a:gd name="T6" fmla="*/ 838 w 1082"/>
                <a:gd name="T7" fmla="*/ 625 h 693"/>
                <a:gd name="T8" fmla="*/ 1072 w 1082"/>
                <a:gd name="T9" fmla="*/ 247 h 693"/>
                <a:gd name="T10" fmla="*/ 901 w 1082"/>
                <a:gd name="T11" fmla="*/ 4 h 693"/>
                <a:gd name="T12" fmla="*/ 802 w 1082"/>
                <a:gd name="T13" fmla="*/ 256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82" h="693">
                  <a:moveTo>
                    <a:pt x="802" y="256"/>
                  </a:moveTo>
                  <a:cubicBezTo>
                    <a:pt x="670" y="319"/>
                    <a:pt x="218" y="316"/>
                    <a:pt x="109" y="382"/>
                  </a:cubicBezTo>
                  <a:cubicBezTo>
                    <a:pt x="0" y="448"/>
                    <a:pt x="23" y="611"/>
                    <a:pt x="145" y="652"/>
                  </a:cubicBezTo>
                  <a:cubicBezTo>
                    <a:pt x="267" y="693"/>
                    <a:pt x="683" y="692"/>
                    <a:pt x="838" y="625"/>
                  </a:cubicBezTo>
                  <a:cubicBezTo>
                    <a:pt x="993" y="558"/>
                    <a:pt x="1062" y="350"/>
                    <a:pt x="1072" y="247"/>
                  </a:cubicBezTo>
                  <a:cubicBezTo>
                    <a:pt x="1082" y="144"/>
                    <a:pt x="949" y="0"/>
                    <a:pt x="901" y="4"/>
                  </a:cubicBezTo>
                  <a:cubicBezTo>
                    <a:pt x="853" y="8"/>
                    <a:pt x="934" y="193"/>
                    <a:pt x="802" y="256"/>
                  </a:cubicBezTo>
                  <a:close/>
                </a:path>
              </a:pathLst>
            </a:custGeom>
            <a:solidFill>
              <a:srgbClr val="FFFF99">
                <a:alpha val="50000"/>
              </a:srgbClr>
            </a:solidFill>
            <a:ln w="952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77" name="Line 65">
              <a:extLst>
                <a:ext uri="{FF2B5EF4-FFF2-40B4-BE49-F238E27FC236}">
                  <a16:creationId xmlns:a16="http://schemas.microsoft.com/office/drawing/2014/main" id="{D90DDC18-396D-446C-AFFE-403BD3ECC6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0" y="2565"/>
              <a:ext cx="0" cy="6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4BEA32D6-5740-4295-8C32-A4867BEAC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86812FB-EE6A-4B7A-8A83-C244FAB0E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56643-4EFA-43EA-8933-6D617B7C5748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73732" name="Rectangle 1028">
            <a:extLst>
              <a:ext uri="{FF2B5EF4-FFF2-40B4-BE49-F238E27FC236}">
                <a16:creationId xmlns:a16="http://schemas.microsoft.com/office/drawing/2014/main" id="{5A51F449-74CE-4AA2-92C0-FE941E5DD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150" y="3813175"/>
            <a:ext cx="2686050" cy="243522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57" name="Rectangle 1053">
            <a:extLst>
              <a:ext uri="{FF2B5EF4-FFF2-40B4-BE49-F238E27FC236}">
                <a16:creationId xmlns:a16="http://schemas.microsoft.com/office/drawing/2014/main" id="{0B971374-B7A4-41F1-828B-9B3C7EC26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150" y="3800475"/>
            <a:ext cx="2085975" cy="268605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0" name="Rectangle 1026">
            <a:extLst>
              <a:ext uri="{FF2B5EF4-FFF2-40B4-BE49-F238E27FC236}">
                <a16:creationId xmlns:a16="http://schemas.microsoft.com/office/drawing/2014/main" id="{198F3F79-6FBD-4EA4-917F-75DA2A3C67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900113"/>
            <a:ext cx="7162800" cy="700087"/>
          </a:xfrm>
        </p:spPr>
        <p:txBody>
          <a:bodyPr/>
          <a:lstStyle/>
          <a:p>
            <a:r>
              <a:rPr lang="en-US" altLang="en-US" sz="4000"/>
              <a:t>Properties of 2D pdf’s (cont)</a:t>
            </a:r>
            <a:endParaRPr lang="en-US" altLang="en-US" sz="3600"/>
          </a:p>
        </p:txBody>
      </p:sp>
      <p:graphicFrame>
        <p:nvGraphicFramePr>
          <p:cNvPr id="73731" name="Object 1027">
            <a:extLst>
              <a:ext uri="{FF2B5EF4-FFF2-40B4-BE49-F238E27FC236}">
                <a16:creationId xmlns:a16="http://schemas.microsoft.com/office/drawing/2014/main" id="{EC341F88-739D-458A-A47B-CF60C138B6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8238" y="1781175"/>
          <a:ext cx="5472112" cy="183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97080" imgH="736560" progId="Equation.3">
                  <p:embed/>
                </p:oleObj>
              </mc:Choice>
              <mc:Fallback>
                <p:oleObj name="Equation" r:id="rId2" imgW="2197080" imgH="736560" progId="Equation.3">
                  <p:embed/>
                  <p:pic>
                    <p:nvPicPr>
                      <p:cNvPr id="0" name="Object 1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8238" y="1781175"/>
                        <a:ext cx="5472112" cy="183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3" name="Line 1029">
            <a:extLst>
              <a:ext uri="{FF2B5EF4-FFF2-40B4-BE49-F238E27FC236}">
                <a16:creationId xmlns:a16="http://schemas.microsoft.com/office/drawing/2014/main" id="{6878DDDC-27A7-4AAA-951D-DE1A122EC27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62484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34" name="Line 1030">
            <a:extLst>
              <a:ext uri="{FF2B5EF4-FFF2-40B4-BE49-F238E27FC236}">
                <a16:creationId xmlns:a16="http://schemas.microsoft.com/office/drawing/2014/main" id="{B4511228-E083-49EF-A542-319B765383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4290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35" name="Text Box 1031">
            <a:extLst>
              <a:ext uri="{FF2B5EF4-FFF2-40B4-BE49-F238E27FC236}">
                <a16:creationId xmlns:a16="http://schemas.microsoft.com/office/drawing/2014/main" id="{D5CF2E3C-3C13-4F39-B072-6605919EF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791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 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</a:t>
            </a:r>
            <a:endParaRPr lang="en-US" altLang="en-US" i="1">
              <a:latin typeface="Times New Roman" panose="02020603050405020304" pitchFamily="18" charset="0"/>
            </a:endParaRPr>
          </a:p>
        </p:txBody>
      </p:sp>
      <p:sp>
        <p:nvSpPr>
          <p:cNvPr id="73736" name="Text Box 1032">
            <a:extLst>
              <a:ext uri="{FF2B5EF4-FFF2-40B4-BE49-F238E27FC236}">
                <a16:creationId xmlns:a16="http://schemas.microsoft.com/office/drawing/2014/main" id="{A2BF2C7D-72E9-4519-BDE5-D1EC48030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352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 y</a:t>
            </a:r>
          </a:p>
        </p:txBody>
      </p:sp>
      <p:sp>
        <p:nvSpPr>
          <p:cNvPr id="73756" name="Text Box 1052">
            <a:extLst>
              <a:ext uri="{FF2B5EF4-FFF2-40B4-BE49-F238E27FC236}">
                <a16:creationId xmlns:a16="http://schemas.microsoft.com/office/drawing/2014/main" id="{CF1EBE9E-4719-4615-9BF4-53AE65439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6400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 x</a:t>
            </a:r>
          </a:p>
        </p:txBody>
      </p:sp>
      <p:sp>
        <p:nvSpPr>
          <p:cNvPr id="73755" name="Line 1051">
            <a:extLst>
              <a:ext uri="{FF2B5EF4-FFF2-40B4-BE49-F238E27FC236}">
                <a16:creationId xmlns:a16="http://schemas.microsoft.com/office/drawing/2014/main" id="{AFB01A2F-E01E-473F-8713-E559D705273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6125" y="3829050"/>
            <a:ext cx="0" cy="26431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73758" name="Object 1054">
            <a:extLst>
              <a:ext uri="{FF2B5EF4-FFF2-40B4-BE49-F238E27FC236}">
                <a16:creationId xmlns:a16="http://schemas.microsoft.com/office/drawing/2014/main" id="{655FCE88-8DFA-4F51-9CD9-5CE384905A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62500" y="4181475"/>
          <a:ext cx="3700463" cy="221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5720" imgH="888840" progId="Equation.3">
                  <p:embed/>
                </p:oleObj>
              </mc:Choice>
              <mc:Fallback>
                <p:oleObj name="Equation" r:id="rId4" imgW="1485720" imgH="888840" progId="Equation.3">
                  <p:embed/>
                  <p:pic>
                    <p:nvPicPr>
                      <p:cNvPr id="0" name="Object 10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4181475"/>
                        <a:ext cx="3700463" cy="221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59" name="Text Box 1055">
            <a:extLst>
              <a:ext uri="{FF2B5EF4-FFF2-40B4-BE49-F238E27FC236}">
                <a16:creationId xmlns:a16="http://schemas.microsoft.com/office/drawing/2014/main" id="{4A93DFB5-1CAF-4034-B33A-A011B9687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1988" y="3443288"/>
            <a:ext cx="38719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Marginal – integrate out the unwanted variable…</a:t>
            </a:r>
          </a:p>
        </p:txBody>
      </p:sp>
      <p:sp>
        <p:nvSpPr>
          <p:cNvPr id="73760" name="Text Box 1056">
            <a:extLst>
              <a:ext uri="{FF2B5EF4-FFF2-40B4-BE49-F238E27FC236}">
                <a16:creationId xmlns:a16="http://schemas.microsoft.com/office/drawing/2014/main" id="{2D336947-3B51-4897-A635-277D930372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6013" y="5186363"/>
            <a:ext cx="12144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A</a:t>
            </a:r>
          </a:p>
        </p:txBody>
      </p:sp>
    </p:spTree>
  </p:cSld>
  <p:clrMapOvr>
    <a:masterClrMapping/>
  </p:clrMapOvr>
  <p:transition spd="med"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FED4E0AC-3838-4090-B149-622CF5401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B1B04F0F-F4C4-42B6-BD69-9E97BDCDE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094F-05FE-46B1-A399-73B980ED78CF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BA3D5DF4-9D00-438A-B649-7CD77248DA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23963" y="928688"/>
            <a:ext cx="3890962" cy="700087"/>
          </a:xfrm>
        </p:spPr>
        <p:txBody>
          <a:bodyPr/>
          <a:lstStyle/>
          <a:p>
            <a:r>
              <a:rPr lang="en-US" altLang="en-US" sz="4000"/>
              <a:t>Example</a:t>
            </a:r>
            <a:endParaRPr lang="en-US" altLang="en-US" sz="3600"/>
          </a:p>
        </p:txBody>
      </p:sp>
      <p:graphicFrame>
        <p:nvGraphicFramePr>
          <p:cNvPr id="68611" name="Object 3">
            <a:extLst>
              <a:ext uri="{FF2B5EF4-FFF2-40B4-BE49-F238E27FC236}">
                <a16:creationId xmlns:a16="http://schemas.microsoft.com/office/drawing/2014/main" id="{09A48D98-54BB-4D61-BB4E-0FD674636C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08325" y="2032000"/>
          <a:ext cx="5219700" cy="253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200" imgH="1015920" progId="Equation.3">
                  <p:embed/>
                </p:oleObj>
              </mc:Choice>
              <mc:Fallback>
                <p:oleObj name="Equation" r:id="rId2" imgW="2095200" imgH="101592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325" y="2032000"/>
                        <a:ext cx="5219700" cy="253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0" name="Text Box 12">
            <a:extLst>
              <a:ext uri="{FF2B5EF4-FFF2-40B4-BE49-F238E27FC236}">
                <a16:creationId xmlns:a16="http://schemas.microsoft.com/office/drawing/2014/main" id="{163B5A5A-9DCD-4E72-A083-8562FD348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4463" y="2681288"/>
            <a:ext cx="785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 </a:t>
            </a:r>
            <a:r>
              <a:rPr lang="en-US" altLang="en-US" sz="2800" i="1">
                <a:latin typeface="Times New Roman" panose="02020603050405020304" pitchFamily="18" charset="0"/>
              </a:rPr>
              <a:t>A</a:t>
            </a:r>
          </a:p>
        </p:txBody>
      </p:sp>
      <p:grpSp>
        <p:nvGrpSpPr>
          <p:cNvPr id="68640" name="Group 32">
            <a:extLst>
              <a:ext uri="{FF2B5EF4-FFF2-40B4-BE49-F238E27FC236}">
                <a16:creationId xmlns:a16="http://schemas.microsoft.com/office/drawing/2014/main" id="{21983C15-FD42-452B-A1F0-A269FA0EEB47}"/>
              </a:ext>
            </a:extLst>
          </p:cNvPr>
          <p:cNvGrpSpPr>
            <a:grpSpLocks/>
          </p:cNvGrpSpPr>
          <p:nvPr/>
        </p:nvGrpSpPr>
        <p:grpSpPr bwMode="auto">
          <a:xfrm>
            <a:off x="600075" y="2938463"/>
            <a:ext cx="3657600" cy="3276600"/>
            <a:chOff x="1539" y="1842"/>
            <a:chExt cx="2304" cy="2064"/>
          </a:xfrm>
        </p:grpSpPr>
        <p:sp>
          <p:nvSpPr>
            <p:cNvPr id="68612" name="Rectangle 4">
              <a:extLst>
                <a:ext uri="{FF2B5EF4-FFF2-40B4-BE49-F238E27FC236}">
                  <a16:creationId xmlns:a16="http://schemas.microsoft.com/office/drawing/2014/main" id="{740319CD-127C-4F11-9354-48F961218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4" y="2033"/>
              <a:ext cx="1737" cy="1759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15" name="Text Box 7">
              <a:extLst>
                <a:ext uri="{FF2B5EF4-FFF2-40B4-BE49-F238E27FC236}">
                  <a16:creationId xmlns:a16="http://schemas.microsoft.com/office/drawing/2014/main" id="{064DCDCA-278E-4605-B175-BFC058A8AD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1" y="3378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x</a:t>
              </a:r>
            </a:p>
          </p:txBody>
        </p:sp>
        <p:sp>
          <p:nvSpPr>
            <p:cNvPr id="68616" name="Text Box 8">
              <a:extLst>
                <a:ext uri="{FF2B5EF4-FFF2-40B4-BE49-F238E27FC236}">
                  <a16:creationId xmlns:a16="http://schemas.microsoft.com/office/drawing/2014/main" id="{782BABA7-C3BE-42FC-8197-0F65F5C9E2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9" y="1842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y</a:t>
              </a:r>
            </a:p>
          </p:txBody>
        </p:sp>
        <p:sp>
          <p:nvSpPr>
            <p:cNvPr id="68635" name="AutoShape 27">
              <a:extLst>
                <a:ext uri="{FF2B5EF4-FFF2-40B4-BE49-F238E27FC236}">
                  <a16:creationId xmlns:a16="http://schemas.microsoft.com/office/drawing/2014/main" id="{95910B49-4A59-4841-B76F-7A1B30B51CA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83" y="2043"/>
              <a:ext cx="1791" cy="1773"/>
            </a:xfrm>
            <a:prstGeom prst="rtTriangl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19" name="Text Box 11">
              <a:extLst>
                <a:ext uri="{FF2B5EF4-FFF2-40B4-BE49-F238E27FC236}">
                  <a16:creationId xmlns:a16="http://schemas.microsoft.com/office/drawing/2014/main" id="{885A2196-F768-4C24-8EBD-7EBCE53910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3" y="3015"/>
              <a:ext cx="49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</a:t>
              </a:r>
              <a:r>
                <a:rPr lang="en-US" altLang="en-US" sz="2800" i="1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68636" name="Line 28">
              <a:extLst>
                <a:ext uri="{FF2B5EF4-FFF2-40B4-BE49-F238E27FC236}">
                  <a16:creationId xmlns:a16="http://schemas.microsoft.com/office/drawing/2014/main" id="{CF12F182-B6B3-4624-ADBA-FBC7085E11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3" y="2061"/>
              <a:ext cx="1755" cy="17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8613" name="Line 5">
              <a:extLst>
                <a:ext uri="{FF2B5EF4-FFF2-40B4-BE49-F238E27FC236}">
                  <a16:creationId xmlns:a16="http://schemas.microsoft.com/office/drawing/2014/main" id="{2BE4DE89-23E4-4FD7-9E34-5528484912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9" y="3666"/>
              <a:ext cx="21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8614" name="Line 6">
              <a:extLst>
                <a:ext uri="{FF2B5EF4-FFF2-40B4-BE49-F238E27FC236}">
                  <a16:creationId xmlns:a16="http://schemas.microsoft.com/office/drawing/2014/main" id="{78BE56E4-88BA-46F5-89AE-D7B1950BB9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7" y="1890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8637" name="Text Box 29">
              <a:extLst>
                <a:ext uri="{FF2B5EF4-FFF2-40B4-BE49-F238E27FC236}">
                  <a16:creationId xmlns:a16="http://schemas.microsoft.com/office/drawing/2014/main" id="{DE991F2F-FFA5-4DD8-A9F6-97B49E1286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9" y="2316"/>
              <a:ext cx="89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</a:t>
              </a:r>
              <a:r>
                <a:rPr lang="en-US" altLang="en-US" sz="2800" i="1">
                  <a:latin typeface="Times New Roman" panose="02020603050405020304" pitchFamily="18" charset="0"/>
                </a:rPr>
                <a:t>x=y</a:t>
              </a:r>
            </a:p>
          </p:txBody>
        </p:sp>
        <p:sp>
          <p:nvSpPr>
            <p:cNvPr id="68638" name="Line 30">
              <a:extLst>
                <a:ext uri="{FF2B5EF4-FFF2-40B4-BE49-F238E27FC236}">
                  <a16:creationId xmlns:a16="http://schemas.microsoft.com/office/drawing/2014/main" id="{204D8480-4A32-4005-9075-31DB150077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538"/>
              <a:ext cx="342" cy="2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68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B1BCEA69-FA34-49BB-8A9C-3FE5CA18A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D9F75284-15AA-4D73-805F-A60AF9E61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964AF-803B-44C6-BB3F-FEE84F107788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D2956748-2F4C-4E3F-A700-D436E32CBC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23963" y="928688"/>
            <a:ext cx="3890962" cy="700087"/>
          </a:xfrm>
        </p:spPr>
        <p:txBody>
          <a:bodyPr/>
          <a:lstStyle/>
          <a:p>
            <a:r>
              <a:rPr lang="en-US" altLang="en-US" sz="4000"/>
              <a:t>Example</a:t>
            </a:r>
            <a:endParaRPr lang="en-US" altLang="en-US" sz="3600"/>
          </a:p>
        </p:txBody>
      </p:sp>
      <p:graphicFrame>
        <p:nvGraphicFramePr>
          <p:cNvPr id="69635" name="Object 3">
            <a:extLst>
              <a:ext uri="{FF2B5EF4-FFF2-40B4-BE49-F238E27FC236}">
                <a16:creationId xmlns:a16="http://schemas.microsoft.com/office/drawing/2014/main" id="{5649576A-6995-4BFD-9F29-E710892C50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1350" y="1746250"/>
          <a:ext cx="6781800" cy="271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93880" imgH="1434960" progId="Equation.3">
                  <p:embed/>
                </p:oleObj>
              </mc:Choice>
              <mc:Fallback>
                <p:oleObj name="Equation" r:id="rId2" imgW="3593880" imgH="14349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1350" y="1746250"/>
                        <a:ext cx="6781800" cy="271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36" name="Text Box 4">
            <a:extLst>
              <a:ext uri="{FF2B5EF4-FFF2-40B4-BE49-F238E27FC236}">
                <a16:creationId xmlns:a16="http://schemas.microsoft.com/office/drawing/2014/main" id="{AC5D41BD-B588-4E0D-948C-8523A9A02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8788" y="2538413"/>
            <a:ext cx="785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 </a:t>
            </a:r>
            <a:r>
              <a:rPr lang="en-US" altLang="en-US" sz="2800" i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69638" name="Rectangle 6">
            <a:extLst>
              <a:ext uri="{FF2B5EF4-FFF2-40B4-BE49-F238E27FC236}">
                <a16:creationId xmlns:a16="http://schemas.microsoft.com/office/drawing/2014/main" id="{91B6B68F-65A8-4B52-9524-5C6045285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163" y="3270250"/>
            <a:ext cx="2757487" cy="2792413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9" name="Rectangle 17">
            <a:extLst>
              <a:ext uri="{FF2B5EF4-FFF2-40B4-BE49-F238E27FC236}">
                <a16:creationId xmlns:a16="http://schemas.microsoft.com/office/drawing/2014/main" id="{3226266C-5258-46B1-92AF-CA4004844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9938" y="3267075"/>
            <a:ext cx="2016125" cy="200025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9" name="Text Box 7">
            <a:extLst>
              <a:ext uri="{FF2B5EF4-FFF2-40B4-BE49-F238E27FC236}">
                <a16:creationId xmlns:a16="http://schemas.microsoft.com/office/drawing/2014/main" id="{33A83EEA-B78A-4607-AEBA-57BD0C6C0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1013" y="5483225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 x</a:t>
            </a:r>
          </a:p>
        </p:txBody>
      </p:sp>
      <p:sp>
        <p:nvSpPr>
          <p:cNvPr id="69640" name="Text Box 8">
            <a:extLst>
              <a:ext uri="{FF2B5EF4-FFF2-40B4-BE49-F238E27FC236}">
                <a16:creationId xmlns:a16="http://schemas.microsoft.com/office/drawing/2014/main" id="{F47C0E74-0C6D-4C12-ACEC-9CD0F8969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288" y="2852738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 y</a:t>
            </a:r>
          </a:p>
        </p:txBody>
      </p:sp>
      <p:sp>
        <p:nvSpPr>
          <p:cNvPr id="69642" name="Text Box 10">
            <a:extLst>
              <a:ext uri="{FF2B5EF4-FFF2-40B4-BE49-F238E27FC236}">
                <a16:creationId xmlns:a16="http://schemas.microsoft.com/office/drawing/2014/main" id="{9A4A781A-A4C0-4D8F-85E8-EBAAA61EB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2688" y="4081463"/>
            <a:ext cx="785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 </a:t>
            </a:r>
            <a:r>
              <a:rPr lang="en-US" altLang="en-US" sz="2800" i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69644" name="Line 12">
            <a:extLst>
              <a:ext uri="{FF2B5EF4-FFF2-40B4-BE49-F238E27FC236}">
                <a16:creationId xmlns:a16="http://schemas.microsoft.com/office/drawing/2014/main" id="{24939A96-2846-4802-9C11-9291308DA9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5850" y="5862638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9645" name="Line 13">
            <a:extLst>
              <a:ext uri="{FF2B5EF4-FFF2-40B4-BE49-F238E27FC236}">
                <a16:creationId xmlns:a16="http://schemas.microsoft.com/office/drawing/2014/main" id="{4E066217-997F-4184-9E1A-F61490AC3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3050" y="3043238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9646" name="Text Box 14">
            <a:extLst>
              <a:ext uri="{FF2B5EF4-FFF2-40B4-BE49-F238E27FC236}">
                <a16:creationId xmlns:a16="http://schemas.microsoft.com/office/drawing/2014/main" id="{3E18AE48-7BC8-4BFB-A87F-9C214CC15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013" y="4968875"/>
            <a:ext cx="6572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 </a:t>
            </a:r>
            <a:r>
              <a:rPr lang="en-US" altLang="en-US" sz="2800" i="1">
                <a:latin typeface="Times New Roman" panose="02020603050405020304" pitchFamily="18" charset="0"/>
              </a:rPr>
              <a:t>z</a:t>
            </a:r>
          </a:p>
        </p:txBody>
      </p:sp>
      <p:sp>
        <p:nvSpPr>
          <p:cNvPr id="69648" name="Text Box 16">
            <a:extLst>
              <a:ext uri="{FF2B5EF4-FFF2-40B4-BE49-F238E27FC236}">
                <a16:creationId xmlns:a16="http://schemas.microsoft.com/office/drawing/2014/main" id="{09A7B7C1-F4A0-40C0-8029-AAC710DDA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2613" y="6011863"/>
            <a:ext cx="6572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 </a:t>
            </a:r>
            <a:r>
              <a:rPr lang="en-US" altLang="en-US" sz="2800" i="1">
                <a:latin typeface="Times New Roman" panose="02020603050405020304" pitchFamily="18" charset="0"/>
              </a:rPr>
              <a:t>z</a:t>
            </a:r>
          </a:p>
        </p:txBody>
      </p:sp>
      <p:sp>
        <p:nvSpPr>
          <p:cNvPr id="69651" name="Line 19">
            <a:extLst>
              <a:ext uri="{FF2B5EF4-FFF2-40B4-BE49-F238E27FC236}">
                <a16:creationId xmlns:a16="http://schemas.microsoft.com/office/drawing/2014/main" id="{635608BA-FD7E-4950-8EDC-5F8DB2CB669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9050" y="5246688"/>
            <a:ext cx="2755900" cy="1111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9652" name="Line 20">
            <a:extLst>
              <a:ext uri="{FF2B5EF4-FFF2-40B4-BE49-F238E27FC236}">
                <a16:creationId xmlns:a16="http://schemas.microsoft.com/office/drawing/2014/main" id="{4A4B187C-7F1C-410F-8A94-F1643DC10167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9938" y="3243263"/>
            <a:ext cx="0" cy="28622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 spd="med"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oter Placeholder 4">
            <a:extLst>
              <a:ext uri="{FF2B5EF4-FFF2-40B4-BE49-F238E27FC236}">
                <a16:creationId xmlns:a16="http://schemas.microsoft.com/office/drawing/2014/main" id="{BC541F6A-0683-4216-900B-E863DE00B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39" name="Slide Number Placeholder 5">
            <a:extLst>
              <a:ext uri="{FF2B5EF4-FFF2-40B4-BE49-F238E27FC236}">
                <a16:creationId xmlns:a16="http://schemas.microsoft.com/office/drawing/2014/main" id="{45D604B1-5461-4E2A-B379-710563C11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5E00C-276A-46DD-AE63-9FEFDDAB0582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60447" name="Rectangle 31">
            <a:extLst>
              <a:ext uri="{FF2B5EF4-FFF2-40B4-BE49-F238E27FC236}">
                <a16:creationId xmlns:a16="http://schemas.microsoft.com/office/drawing/2014/main" id="{1BEE8098-DF85-46D6-8805-7FBF04264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124200"/>
            <a:ext cx="2819400" cy="26670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E1E2D7DF-C24F-42A1-9DB5-9B3E84450C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2-D Dirac Deltas &amp; Point Masses</a:t>
            </a:r>
          </a:p>
        </p:txBody>
      </p:sp>
      <p:sp>
        <p:nvSpPr>
          <p:cNvPr id="60420" name="Line 4">
            <a:extLst>
              <a:ext uri="{FF2B5EF4-FFF2-40B4-BE49-F238E27FC236}">
                <a16:creationId xmlns:a16="http://schemas.microsoft.com/office/drawing/2014/main" id="{65203625-2544-4352-B55C-79A4A0CF5B40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57912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421" name="Line 5">
            <a:extLst>
              <a:ext uri="{FF2B5EF4-FFF2-40B4-BE49-F238E27FC236}">
                <a16:creationId xmlns:a16="http://schemas.microsoft.com/office/drawing/2014/main" id="{05320001-5231-4C5D-9416-ECAB407271A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9718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0422" name="Text Box 6">
            <a:extLst>
              <a:ext uri="{FF2B5EF4-FFF2-40B4-BE49-F238E27FC236}">
                <a16:creationId xmlns:a16="http://schemas.microsoft.com/office/drawing/2014/main" id="{0C549A24-5CEC-4C68-9CDC-5D7EA9599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334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 x</a:t>
            </a:r>
          </a:p>
        </p:txBody>
      </p:sp>
      <p:sp>
        <p:nvSpPr>
          <p:cNvPr id="60423" name="Text Box 7">
            <a:extLst>
              <a:ext uri="{FF2B5EF4-FFF2-40B4-BE49-F238E27FC236}">
                <a16:creationId xmlns:a16="http://schemas.microsoft.com/office/drawing/2014/main" id="{D6635A95-8917-4FA8-92C8-8B0830AB0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895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 y</a:t>
            </a:r>
          </a:p>
        </p:txBody>
      </p:sp>
      <p:grpSp>
        <p:nvGrpSpPr>
          <p:cNvPr id="60437" name="Group 21">
            <a:extLst>
              <a:ext uri="{FF2B5EF4-FFF2-40B4-BE49-F238E27FC236}">
                <a16:creationId xmlns:a16="http://schemas.microsoft.com/office/drawing/2014/main" id="{EEF238C9-9410-4D10-A921-5EEFF910672C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352800"/>
            <a:ext cx="3505200" cy="1066800"/>
            <a:chOff x="432" y="2112"/>
            <a:chExt cx="2208" cy="672"/>
          </a:xfrm>
        </p:grpSpPr>
        <p:sp>
          <p:nvSpPr>
            <p:cNvPr id="60424" name="Text Box 8">
              <a:extLst>
                <a:ext uri="{FF2B5EF4-FFF2-40B4-BE49-F238E27FC236}">
                  <a16:creationId xmlns:a16="http://schemas.microsoft.com/office/drawing/2014/main" id="{C4C0B1A4-E7C3-4215-BB7B-D720A97C3B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2496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y</a:t>
              </a:r>
              <a:r>
                <a:rPr lang="en-US" altLang="en-US" i="1" baseline="-25000"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60425" name="Line 9">
              <a:extLst>
                <a:ext uri="{FF2B5EF4-FFF2-40B4-BE49-F238E27FC236}">
                  <a16:creationId xmlns:a16="http://schemas.microsoft.com/office/drawing/2014/main" id="{2F1E97CF-55D3-457B-A8A6-B7CF4E8E01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2688"/>
              <a:ext cx="192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26" name="Text Box 10">
              <a:extLst>
                <a:ext uri="{FF2B5EF4-FFF2-40B4-BE49-F238E27FC236}">
                  <a16:creationId xmlns:a16="http://schemas.microsoft.com/office/drawing/2014/main" id="{EF6C8C59-3B58-4A2F-928C-B0FC703762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112"/>
              <a:ext cx="9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>
                  <a:solidFill>
                    <a:srgbClr val="FF0000"/>
                  </a:solidFill>
                  <a:sym typeface="Symbol" panose="05050102010706020507" pitchFamily="18" charset="2"/>
                </a:rPr>
                <a:t> </a:t>
              </a:r>
              <a:r>
                <a:rPr lang="en-US" altLang="en-US">
                  <a:solidFill>
                    <a:srgbClr val="FF0000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(</a:t>
              </a:r>
              <a:r>
                <a:rPr lang="en-US" altLang="en-US" i="1">
                  <a:solidFill>
                    <a:srgbClr val="FF0000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y-</a:t>
              </a:r>
              <a:r>
                <a:rPr lang="en-US" altLang="en-US" i="1">
                  <a:solidFill>
                    <a:srgbClr val="FF0000"/>
                  </a:solidFill>
                  <a:latin typeface="Times New Roman" panose="02020603050405020304" pitchFamily="18" charset="0"/>
                </a:rPr>
                <a:t>y</a:t>
              </a:r>
              <a:r>
                <a:rPr lang="en-US" altLang="en-US" i="1" baseline="-25000">
                  <a:solidFill>
                    <a:srgbClr val="FF0000"/>
                  </a:solidFill>
                  <a:latin typeface="Times New Roman" panose="02020603050405020304" pitchFamily="18" charset="0"/>
                </a:rPr>
                <a:t>0</a:t>
              </a:r>
              <a:r>
                <a:rPr lang="en-US" altLang="en-US">
                  <a:solidFill>
                    <a:srgbClr val="FF0000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)</a:t>
              </a:r>
              <a:endParaRPr lang="en-US" altLang="en-US" i="1" baseline="-250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0427" name="Line 11">
              <a:extLst>
                <a:ext uri="{FF2B5EF4-FFF2-40B4-BE49-F238E27FC236}">
                  <a16:creationId xmlns:a16="http://schemas.microsoft.com/office/drawing/2014/main" id="{374F6862-2BD4-42A3-95CA-E5358A7EFE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400"/>
              <a:ext cx="0" cy="2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60433" name="Group 17">
            <a:extLst>
              <a:ext uri="{FF2B5EF4-FFF2-40B4-BE49-F238E27FC236}">
                <a16:creationId xmlns:a16="http://schemas.microsoft.com/office/drawing/2014/main" id="{B2FC8470-FECC-4EBC-9F7B-31717398AA01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124200"/>
            <a:ext cx="2286000" cy="3124200"/>
            <a:chOff x="1344" y="1968"/>
            <a:chExt cx="1440" cy="1968"/>
          </a:xfrm>
        </p:grpSpPr>
        <p:sp>
          <p:nvSpPr>
            <p:cNvPr id="60428" name="Text Box 12">
              <a:extLst>
                <a:ext uri="{FF2B5EF4-FFF2-40B4-BE49-F238E27FC236}">
                  <a16:creationId xmlns:a16="http://schemas.microsoft.com/office/drawing/2014/main" id="{44929542-C490-492B-AAA4-F495B7A0CC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3648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x</a:t>
              </a:r>
              <a:r>
                <a:rPr lang="en-US" altLang="en-US" i="1" baseline="-25000"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60430" name="Line 14">
              <a:extLst>
                <a:ext uri="{FF2B5EF4-FFF2-40B4-BE49-F238E27FC236}">
                  <a16:creationId xmlns:a16="http://schemas.microsoft.com/office/drawing/2014/main" id="{55804015-771E-4B46-BB8E-4A0AD6CD32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36" y="1968"/>
              <a:ext cx="0" cy="172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31" name="Text Box 15">
              <a:extLst>
                <a:ext uri="{FF2B5EF4-FFF2-40B4-BE49-F238E27FC236}">
                  <a16:creationId xmlns:a16="http://schemas.microsoft.com/office/drawing/2014/main" id="{A96571E7-7CCE-4382-B1E9-6712F592D3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928"/>
              <a:ext cx="864" cy="6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rgbClr val="0000FF"/>
                  </a:solidFill>
                  <a:sym typeface="Symbol" panose="05050102010706020507" pitchFamily="18" charset="2"/>
                </a:rPr>
                <a:t> </a:t>
              </a:r>
              <a:r>
                <a:rPr lang="en-US" altLang="en-US">
                  <a:solidFill>
                    <a:srgbClr val="0000FF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(</a:t>
              </a:r>
              <a:r>
                <a:rPr lang="en-US" altLang="en-US" i="1">
                  <a:solidFill>
                    <a:srgbClr val="0000FF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x-</a:t>
              </a:r>
              <a:r>
                <a:rPr lang="en-US" altLang="en-US" i="1">
                  <a:solidFill>
                    <a:srgbClr val="0000FF"/>
                  </a:solidFill>
                  <a:latin typeface="Times New Roman" panose="02020603050405020304" pitchFamily="18" charset="0"/>
                </a:rPr>
                <a:t>x</a:t>
              </a:r>
              <a:r>
                <a:rPr lang="en-US" altLang="en-US" i="1" baseline="-25000">
                  <a:solidFill>
                    <a:srgbClr val="0000FF"/>
                  </a:solidFill>
                  <a:latin typeface="Times New Roman" panose="02020603050405020304" pitchFamily="18" charset="0"/>
                </a:rPr>
                <a:t>0</a:t>
              </a:r>
              <a:r>
                <a:rPr lang="en-US" altLang="en-US">
                  <a:solidFill>
                    <a:srgbClr val="0000FF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)</a:t>
              </a:r>
              <a:endParaRPr lang="en-US" altLang="en-US" i="1" baseline="-2500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  <a:p>
              <a:pPr>
                <a:spcBef>
                  <a:spcPct val="50000"/>
                </a:spcBef>
              </a:pPr>
              <a:endParaRPr lang="en-US" altLang="en-US" i="1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0432" name="Line 16">
              <a:extLst>
                <a:ext uri="{FF2B5EF4-FFF2-40B4-BE49-F238E27FC236}">
                  <a16:creationId xmlns:a16="http://schemas.microsoft.com/office/drawing/2014/main" id="{C3379455-C170-4B06-A030-49AB953F43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84" y="3072"/>
              <a:ext cx="384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0435" name="Rectangle 19">
            <a:extLst>
              <a:ext uri="{FF2B5EF4-FFF2-40B4-BE49-F238E27FC236}">
                <a16:creationId xmlns:a16="http://schemas.microsoft.com/office/drawing/2014/main" id="{9644E83D-3370-4836-91F4-FE90AA4CA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2057400"/>
            <a:ext cx="3200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</a:t>
            </a:r>
            <a:r>
              <a:rPr lang="en-US" altLang="en-US" sz="3200">
                <a:sym typeface="Symbol" panose="05050102010706020507" pitchFamily="18" charset="2"/>
              </a:rPr>
              <a:t>(</a:t>
            </a:r>
            <a:r>
              <a:rPr lang="en-US" altLang="en-US" sz="3200" i="1">
                <a:sym typeface="Symbol" panose="05050102010706020507" pitchFamily="18" charset="2"/>
              </a:rPr>
              <a:t>x-x</a:t>
            </a:r>
            <a:r>
              <a:rPr lang="en-US" altLang="en-US" sz="3200" baseline="-25000">
                <a:sym typeface="Symbol" panose="05050102010706020507" pitchFamily="18" charset="2"/>
              </a:rPr>
              <a:t>0</a:t>
            </a:r>
            <a:r>
              <a:rPr lang="en-US" altLang="en-US" sz="3200">
                <a:sym typeface="Symbol" panose="05050102010706020507" pitchFamily="18" charset="2"/>
              </a:rPr>
              <a:t>) </a:t>
            </a: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 </a:t>
            </a:r>
            <a:r>
              <a:rPr lang="en-US" altLang="en-US" sz="3200">
                <a:sym typeface="Symbol" panose="05050102010706020507" pitchFamily="18" charset="2"/>
              </a:rPr>
              <a:t>(</a:t>
            </a:r>
            <a:r>
              <a:rPr lang="en-US" altLang="en-US" sz="3200" i="1">
                <a:sym typeface="Symbol" panose="05050102010706020507" pitchFamily="18" charset="2"/>
              </a:rPr>
              <a:t>y-y</a:t>
            </a:r>
            <a:r>
              <a:rPr lang="en-US" altLang="en-US" sz="3200" baseline="-25000">
                <a:sym typeface="Symbol" panose="05050102010706020507" pitchFamily="18" charset="2"/>
              </a:rPr>
              <a:t>0</a:t>
            </a:r>
            <a:r>
              <a:rPr lang="en-US" altLang="en-US" sz="3200">
                <a:sym typeface="Symbol" panose="05050102010706020507" pitchFamily="18" charset="2"/>
              </a:rPr>
              <a:t>)=?</a:t>
            </a:r>
          </a:p>
        </p:txBody>
      </p:sp>
      <p:sp>
        <p:nvSpPr>
          <p:cNvPr id="60436" name="Rectangle 20">
            <a:extLst>
              <a:ext uri="{FF2B5EF4-FFF2-40B4-BE49-F238E27FC236}">
                <a16:creationId xmlns:a16="http://schemas.microsoft.com/office/drawing/2014/main" id="{9831AC18-A7E4-4BC1-B727-34909485C6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 </a:t>
            </a:r>
          </a:p>
        </p:txBody>
      </p:sp>
      <p:grpSp>
        <p:nvGrpSpPr>
          <p:cNvPr id="60440" name="Group 24">
            <a:extLst>
              <a:ext uri="{FF2B5EF4-FFF2-40B4-BE49-F238E27FC236}">
                <a16:creationId xmlns:a16="http://schemas.microsoft.com/office/drawing/2014/main" id="{9B8E8B36-CA30-4A61-8AFD-6362D8DDB77F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2209800"/>
            <a:ext cx="3657600" cy="2209800"/>
            <a:chOff x="1440" y="1392"/>
            <a:chExt cx="2304" cy="1392"/>
          </a:xfrm>
        </p:grpSpPr>
        <p:sp>
          <p:nvSpPr>
            <p:cNvPr id="60434" name="Oval 18">
              <a:extLst>
                <a:ext uri="{FF2B5EF4-FFF2-40B4-BE49-F238E27FC236}">
                  <a16:creationId xmlns:a16="http://schemas.microsoft.com/office/drawing/2014/main" id="{6C76BFF6-639B-4C29-A6CD-4446F1553C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592"/>
              <a:ext cx="192" cy="192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8" name="Rectangle 22">
              <a:extLst>
                <a:ext uri="{FF2B5EF4-FFF2-40B4-BE49-F238E27FC236}">
                  <a16:creationId xmlns:a16="http://schemas.microsoft.com/office/drawing/2014/main" id="{CBB61BCA-9ED6-48D8-85FC-F8F976CC24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1392"/>
              <a:ext cx="384" cy="3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9" name="Line 23">
              <a:extLst>
                <a:ext uri="{FF2B5EF4-FFF2-40B4-BE49-F238E27FC236}">
                  <a16:creationId xmlns:a16="http://schemas.microsoft.com/office/drawing/2014/main" id="{709C8329-2A83-4A42-B102-068639CFEA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32" y="1680"/>
              <a:ext cx="816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60457" name="Group 41">
            <a:extLst>
              <a:ext uri="{FF2B5EF4-FFF2-40B4-BE49-F238E27FC236}">
                <a16:creationId xmlns:a16="http://schemas.microsoft.com/office/drawing/2014/main" id="{6D409374-64D0-46DD-A75F-B816382AD44D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1447800"/>
            <a:ext cx="3581400" cy="3810000"/>
            <a:chOff x="3168" y="912"/>
            <a:chExt cx="2256" cy="2400"/>
          </a:xfrm>
        </p:grpSpPr>
        <p:sp>
          <p:nvSpPr>
            <p:cNvPr id="60443" name="AutoShape 27">
              <a:extLst>
                <a:ext uri="{FF2B5EF4-FFF2-40B4-BE49-F238E27FC236}">
                  <a16:creationId xmlns:a16="http://schemas.microsoft.com/office/drawing/2014/main" id="{82D51E7C-2451-4990-9FB3-4B24DF6C6B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208"/>
              <a:ext cx="2256" cy="816"/>
            </a:xfrm>
            <a:prstGeom prst="parallelogram">
              <a:avLst>
                <a:gd name="adj" fmla="val 69118"/>
              </a:avLst>
            </a:pr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2" name="Line 26">
              <a:extLst>
                <a:ext uri="{FF2B5EF4-FFF2-40B4-BE49-F238E27FC236}">
                  <a16:creationId xmlns:a16="http://schemas.microsoft.com/office/drawing/2014/main" id="{30044030-0735-4DFE-BA20-67FE7AAF2D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3024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44" name="Line 28">
              <a:extLst>
                <a:ext uri="{FF2B5EF4-FFF2-40B4-BE49-F238E27FC236}">
                  <a16:creationId xmlns:a16="http://schemas.microsoft.com/office/drawing/2014/main" id="{1AB80829-660A-4AB2-A11E-0A807A2A6C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8" y="1920"/>
              <a:ext cx="768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45" name="Text Box 29">
              <a:extLst>
                <a:ext uri="{FF2B5EF4-FFF2-40B4-BE49-F238E27FC236}">
                  <a16:creationId xmlns:a16="http://schemas.microsoft.com/office/drawing/2014/main" id="{DD2A50FA-0EA0-4A73-A3F6-5FA21D2B02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y</a:t>
              </a:r>
              <a:r>
                <a:rPr lang="en-US" altLang="en-US" i="1" baseline="-25000"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60448" name="Text Box 32">
              <a:extLst>
                <a:ext uri="{FF2B5EF4-FFF2-40B4-BE49-F238E27FC236}">
                  <a16:creationId xmlns:a16="http://schemas.microsoft.com/office/drawing/2014/main" id="{5D968186-19E9-420E-BCC9-3CD0A81995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1824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y</a:t>
              </a:r>
              <a:r>
                <a:rPr lang="en-US" altLang="en-US" i="1" baseline="-25000">
                  <a:latin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0449" name="Text Box 33">
              <a:extLst>
                <a:ext uri="{FF2B5EF4-FFF2-40B4-BE49-F238E27FC236}">
                  <a16:creationId xmlns:a16="http://schemas.microsoft.com/office/drawing/2014/main" id="{006B6C6E-EF5B-4DE1-B40A-313F94A89D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024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x</a:t>
              </a:r>
              <a:endParaRPr lang="en-US" altLang="en-US" i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60450" name="Text Box 34">
              <a:extLst>
                <a:ext uri="{FF2B5EF4-FFF2-40B4-BE49-F238E27FC236}">
                  <a16:creationId xmlns:a16="http://schemas.microsoft.com/office/drawing/2014/main" id="{C9B6E0DB-8A4E-428E-9313-6A44FE9FEB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3024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x</a:t>
              </a:r>
              <a:r>
                <a:rPr lang="en-US" altLang="en-US" i="1" baseline="-25000">
                  <a:latin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60451" name="Line 35">
              <a:extLst>
                <a:ext uri="{FF2B5EF4-FFF2-40B4-BE49-F238E27FC236}">
                  <a16:creationId xmlns:a16="http://schemas.microsoft.com/office/drawing/2014/main" id="{B1B1FFCC-66E9-4A32-BA7B-C8D9555C3F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2448"/>
              <a:ext cx="172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52" name="Line 36">
              <a:extLst>
                <a:ext uri="{FF2B5EF4-FFF2-40B4-BE49-F238E27FC236}">
                  <a16:creationId xmlns:a16="http://schemas.microsoft.com/office/drawing/2014/main" id="{EAFE81F6-5049-41AD-B64E-0DB8100770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2" y="2208"/>
              <a:ext cx="624" cy="81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53" name="AutoShape 37">
              <a:extLst>
                <a:ext uri="{FF2B5EF4-FFF2-40B4-BE49-F238E27FC236}">
                  <a16:creationId xmlns:a16="http://schemas.microsoft.com/office/drawing/2014/main" id="{F5D16279-F6F9-47A5-8510-C3C45C4D7C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912"/>
              <a:ext cx="240" cy="1536"/>
            </a:xfrm>
            <a:prstGeom prst="upArrow">
              <a:avLst>
                <a:gd name="adj1" fmla="val 50000"/>
                <a:gd name="adj2" fmla="val 160000"/>
              </a:avLst>
            </a:prstGeom>
            <a:gradFill rotWithShape="0">
              <a:gsLst>
                <a:gs pos="0">
                  <a:srgbClr val="FF0000"/>
                </a:gs>
                <a:gs pos="50000">
                  <a:srgbClr val="0000FF"/>
                </a:gs>
                <a:gs pos="100000">
                  <a:srgbClr val="FF0000"/>
                </a:gs>
              </a:gsLst>
              <a:lin ang="0" scaled="1"/>
            </a:gra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4" name="Oval 38">
              <a:extLst>
                <a:ext uri="{FF2B5EF4-FFF2-40B4-BE49-F238E27FC236}">
                  <a16:creationId xmlns:a16="http://schemas.microsoft.com/office/drawing/2014/main" id="{F59BC93F-6044-48D8-8CB6-598975911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400"/>
              <a:ext cx="144" cy="9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5" name="Oval 39">
              <a:extLst>
                <a:ext uri="{FF2B5EF4-FFF2-40B4-BE49-F238E27FC236}">
                  <a16:creationId xmlns:a16="http://schemas.microsoft.com/office/drawing/2014/main" id="{FB38D1E5-70C3-4A27-9319-4FC4ABD32C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352"/>
              <a:ext cx="144" cy="9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6" name="Line 40">
              <a:extLst>
                <a:ext uri="{FF2B5EF4-FFF2-40B4-BE49-F238E27FC236}">
                  <a16:creationId xmlns:a16="http://schemas.microsoft.com/office/drawing/2014/main" id="{5E5A7A65-6FD4-4D0F-87A9-27B77F0A57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1557"/>
              <a:ext cx="960" cy="16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0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0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0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0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0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0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ED555B3-A8F1-4E11-9316-4BBD4F7F7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3825F17-F899-4B6D-8D0D-F7E6AC632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B7ED2-6954-4C28-A824-5269C7F974EE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03B49048-0115-4E11-A737-A91C7DE4DA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2-D Dirac Deltas (cont)</a:t>
            </a:r>
          </a:p>
        </p:txBody>
      </p:sp>
      <p:sp>
        <p:nvSpPr>
          <p:cNvPr id="61458" name="Rectangle 18">
            <a:extLst>
              <a:ext uri="{FF2B5EF4-FFF2-40B4-BE49-F238E27FC236}">
                <a16:creationId xmlns:a16="http://schemas.microsoft.com/office/drawing/2014/main" id="{E6A81339-FD1E-415A-AFA0-83C819C6A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5" y="2017713"/>
            <a:ext cx="600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Q: What is the volume of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i="1">
                <a:latin typeface="Tahoma" panose="020B0604030504040204" pitchFamily="34" charset="0"/>
                <a:sym typeface="Symbol" panose="05050102010706020507" pitchFamily="18" charset="2"/>
              </a:rPr>
              <a:t></a:t>
            </a:r>
            <a:r>
              <a:rPr lang="en-US" altLang="en-US" sz="3200">
                <a:sym typeface="Symbol" panose="05050102010706020507" pitchFamily="18" charset="2"/>
              </a:rPr>
              <a:t>(</a:t>
            </a:r>
            <a:r>
              <a:rPr lang="en-US" altLang="en-US" sz="3200" i="1">
                <a:sym typeface="Symbol" panose="05050102010706020507" pitchFamily="18" charset="2"/>
              </a:rPr>
              <a:t>x-x</a:t>
            </a:r>
            <a:r>
              <a:rPr lang="en-US" altLang="en-US" sz="3200" baseline="-25000">
                <a:sym typeface="Symbol" panose="05050102010706020507" pitchFamily="18" charset="2"/>
              </a:rPr>
              <a:t>0</a:t>
            </a:r>
            <a:r>
              <a:rPr lang="en-US" altLang="en-US" sz="3200">
                <a:sym typeface="Symbol" panose="05050102010706020507" pitchFamily="18" charset="2"/>
              </a:rPr>
              <a:t>) </a:t>
            </a:r>
            <a:r>
              <a:rPr lang="en-US" altLang="en-US" sz="3200" i="1">
                <a:latin typeface="Tahoma" panose="020B0604030504040204" pitchFamily="34" charset="0"/>
                <a:sym typeface="Symbol" panose="05050102010706020507" pitchFamily="18" charset="2"/>
              </a:rPr>
              <a:t></a:t>
            </a: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3200">
                <a:sym typeface="Symbol" panose="05050102010706020507" pitchFamily="18" charset="2"/>
              </a:rPr>
              <a:t>(</a:t>
            </a:r>
            <a:r>
              <a:rPr lang="en-US" altLang="en-US" sz="3200" i="1">
                <a:sym typeface="Symbol" panose="05050102010706020507" pitchFamily="18" charset="2"/>
              </a:rPr>
              <a:t>y-y</a:t>
            </a:r>
            <a:r>
              <a:rPr lang="en-US" altLang="en-US" sz="3200" baseline="-25000">
                <a:sym typeface="Symbol" panose="05050102010706020507" pitchFamily="18" charset="2"/>
              </a:rPr>
              <a:t>0</a:t>
            </a:r>
            <a:r>
              <a:rPr lang="en-US" altLang="en-US" sz="3200">
                <a:sym typeface="Symbol" panose="05050102010706020507" pitchFamily="18" charset="2"/>
              </a:rPr>
              <a:t>)?</a:t>
            </a:r>
          </a:p>
        </p:txBody>
      </p:sp>
      <p:sp>
        <p:nvSpPr>
          <p:cNvPr id="61459" name="Rectangle 19">
            <a:extLst>
              <a:ext uri="{FF2B5EF4-FFF2-40B4-BE49-F238E27FC236}">
                <a16:creationId xmlns:a16="http://schemas.microsoft.com/office/drawing/2014/main" id="{F44F08D3-41AD-4580-BA50-50CAA2EA6B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 </a:t>
            </a:r>
          </a:p>
        </p:txBody>
      </p:sp>
      <p:graphicFrame>
        <p:nvGraphicFramePr>
          <p:cNvPr id="61480" name="Object 40">
            <a:extLst>
              <a:ext uri="{FF2B5EF4-FFF2-40B4-BE49-F238E27FC236}">
                <a16:creationId xmlns:a16="http://schemas.microsoft.com/office/drawing/2014/main" id="{F6315C9E-0A2B-4588-BBB2-866934F641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9750" y="3551238"/>
          <a:ext cx="5124450" cy="287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400" imgH="1155600" progId="Equation.3">
                  <p:embed/>
                </p:oleObj>
              </mc:Choice>
              <mc:Fallback>
                <p:oleObj name="Equation" r:id="rId2" imgW="2057400" imgH="115560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3551238"/>
                        <a:ext cx="5124450" cy="287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1" name="Rectangle 41">
            <a:extLst>
              <a:ext uri="{FF2B5EF4-FFF2-40B4-BE49-F238E27FC236}">
                <a16:creationId xmlns:a16="http://schemas.microsoft.com/office/drawing/2014/main" id="{1D38F5FF-B23B-4EFA-B7DA-92F77911B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3879850"/>
            <a:ext cx="17859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>
                <a:latin typeface="Tahoma" panose="020B0604030504040204" pitchFamily="34" charset="0"/>
                <a:sym typeface="Symbol" panose="05050102010706020507" pitchFamily="18" charset="2"/>
              </a:rPr>
              <a:t>A:</a:t>
            </a:r>
            <a:endParaRPr lang="en-US" altLang="en-US" sz="3200"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08B18FF-3FC7-4C7B-8B96-8ACE01F11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EF03D1B-96C0-47EC-8132-F082A6D1A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974EC-DFB9-468C-9412-B9C6596DC511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887CFCED-6CBF-4768-BFB4-F3A295D759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2-D Discrete pdf’s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82007A73-F2FA-427A-8A3C-D79298357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59644" y="2262981"/>
            <a:ext cx="600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i="1" dirty="0">
                <a:sym typeface="Symbol" panose="05050102010706020507" pitchFamily="18" charset="2"/>
              </a:rPr>
              <a:t> </a:t>
            </a:r>
            <a:r>
              <a:rPr lang="en-US" altLang="en-US" sz="3200" i="1" dirty="0" err="1">
                <a:sym typeface="Symbol" panose="05050102010706020507" pitchFamily="18" charset="2"/>
              </a:rPr>
              <a:t>p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XY</a:t>
            </a:r>
            <a:r>
              <a:rPr lang="en-US" altLang="en-US" sz="3200" i="1" dirty="0">
                <a:sym typeface="Symbol" panose="05050102010706020507" pitchFamily="18" charset="2"/>
              </a:rPr>
              <a:t>(</a:t>
            </a:r>
            <a:r>
              <a:rPr lang="en-US" altLang="en-US" sz="3200" i="1" dirty="0" err="1">
                <a:sym typeface="Symbol" panose="05050102010706020507" pitchFamily="18" charset="2"/>
              </a:rPr>
              <a:t>x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j</a:t>
            </a:r>
            <a:r>
              <a:rPr lang="en-US" altLang="en-US" sz="3200" i="1" dirty="0" err="1">
                <a:sym typeface="Symbol" panose="05050102010706020507" pitchFamily="18" charset="2"/>
              </a:rPr>
              <a:t>,y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k</a:t>
            </a:r>
            <a:r>
              <a:rPr lang="en-US" altLang="en-US" sz="3200" i="1" dirty="0">
                <a:sym typeface="Symbol" panose="05050102010706020507" pitchFamily="18" charset="2"/>
              </a:rPr>
              <a:t>)=</a:t>
            </a:r>
            <a:r>
              <a:rPr lang="en-US" altLang="en-US" sz="3200" i="1" dirty="0" err="1">
                <a:sym typeface="Symbol" panose="05050102010706020507" pitchFamily="18" charset="2"/>
              </a:rPr>
              <a:t>Pr</a:t>
            </a:r>
            <a:r>
              <a:rPr lang="en-US" altLang="en-US" sz="3200" i="1" dirty="0">
                <a:sym typeface="Symbol" panose="05050102010706020507" pitchFamily="18" charset="2"/>
              </a:rPr>
              <a:t>[X=</a:t>
            </a:r>
            <a:r>
              <a:rPr lang="en-US" altLang="en-US" sz="3200" i="1" dirty="0" err="1">
                <a:sym typeface="Symbol" panose="05050102010706020507" pitchFamily="18" charset="2"/>
              </a:rPr>
              <a:t>x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j</a:t>
            </a:r>
            <a:r>
              <a:rPr lang="en-US" altLang="en-US" sz="3200" i="1" dirty="0" err="1">
                <a:sym typeface="Symbol" panose="05050102010706020507" pitchFamily="18" charset="2"/>
              </a:rPr>
              <a:t>,Y</a:t>
            </a:r>
            <a:r>
              <a:rPr lang="en-US" altLang="en-US" sz="3200" i="1" dirty="0">
                <a:sym typeface="Symbol" panose="05050102010706020507" pitchFamily="18" charset="2"/>
              </a:rPr>
              <a:t>=</a:t>
            </a:r>
            <a:r>
              <a:rPr lang="en-US" altLang="en-US" sz="3200" i="1" dirty="0" err="1">
                <a:sym typeface="Symbol" panose="05050102010706020507" pitchFamily="18" charset="2"/>
              </a:rPr>
              <a:t>y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k</a:t>
            </a:r>
            <a:r>
              <a:rPr lang="en-US" altLang="en-US" sz="3200" i="1" dirty="0">
                <a:sym typeface="Symbol" panose="05050102010706020507" pitchFamily="18" charset="2"/>
              </a:rPr>
              <a:t>]</a:t>
            </a:r>
            <a:endParaRPr lang="en-US" altLang="en-US" sz="3200" dirty="0">
              <a:sym typeface="Symbol" panose="05050102010706020507" pitchFamily="18" charset="2"/>
            </a:endParaRPr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EB24E1D8-B0D9-48BE-8F51-F13D4D9F50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 </a:t>
            </a:r>
          </a:p>
        </p:txBody>
      </p:sp>
      <p:sp>
        <p:nvSpPr>
          <p:cNvPr id="71687" name="Rectangle 7">
            <a:extLst>
              <a:ext uri="{FF2B5EF4-FFF2-40B4-BE49-F238E27FC236}">
                <a16:creationId xmlns:a16="http://schemas.microsoft.com/office/drawing/2014/main" id="{7E23AA95-C665-48EB-87A7-060C86BA8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23173" y="3752742"/>
            <a:ext cx="600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32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If events are independent:</a:t>
            </a:r>
            <a:r>
              <a:rPr lang="en-US" altLang="en-US" sz="3200" i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i="1" dirty="0" err="1">
                <a:sym typeface="Symbol" panose="05050102010706020507" pitchFamily="18" charset="2"/>
              </a:rPr>
              <a:t>p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XY</a:t>
            </a:r>
            <a:r>
              <a:rPr lang="en-US" altLang="en-US" sz="3200" i="1" dirty="0">
                <a:sym typeface="Symbol" panose="05050102010706020507" pitchFamily="18" charset="2"/>
              </a:rPr>
              <a:t> (</a:t>
            </a:r>
            <a:r>
              <a:rPr lang="en-US" altLang="en-US" sz="3200" i="1" dirty="0" err="1">
                <a:sym typeface="Symbol" panose="05050102010706020507" pitchFamily="18" charset="2"/>
              </a:rPr>
              <a:t>x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j</a:t>
            </a:r>
            <a:r>
              <a:rPr lang="en-US" altLang="en-US" sz="3200" i="1" dirty="0" err="1">
                <a:sym typeface="Symbol" panose="05050102010706020507" pitchFamily="18" charset="2"/>
              </a:rPr>
              <a:t>,y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k</a:t>
            </a:r>
            <a:r>
              <a:rPr lang="en-US" altLang="en-US" sz="3200" i="1" dirty="0">
                <a:sym typeface="Symbol" panose="05050102010706020507" pitchFamily="18" charset="2"/>
              </a:rPr>
              <a:t>)= </a:t>
            </a:r>
            <a:r>
              <a:rPr lang="en-US" altLang="en-US" sz="3200" i="1" dirty="0" err="1">
                <a:sym typeface="Symbol" panose="05050102010706020507" pitchFamily="18" charset="2"/>
              </a:rPr>
              <a:t>p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X</a:t>
            </a:r>
            <a:r>
              <a:rPr lang="en-US" altLang="en-US" sz="3200" i="1" dirty="0">
                <a:sym typeface="Symbol" panose="05050102010706020507" pitchFamily="18" charset="2"/>
              </a:rPr>
              <a:t> (</a:t>
            </a:r>
            <a:r>
              <a:rPr lang="en-US" altLang="en-US" sz="3200" i="1" dirty="0" err="1">
                <a:sym typeface="Symbol" panose="05050102010706020507" pitchFamily="18" charset="2"/>
              </a:rPr>
              <a:t>x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j</a:t>
            </a:r>
            <a:r>
              <a:rPr lang="en-US" altLang="en-US" sz="3200" i="1" dirty="0">
                <a:sym typeface="Symbol" panose="05050102010706020507" pitchFamily="18" charset="2"/>
              </a:rPr>
              <a:t>) </a:t>
            </a:r>
            <a:r>
              <a:rPr lang="en-US" altLang="en-US" sz="3200" i="1" dirty="0" err="1">
                <a:sym typeface="Symbol" panose="05050102010706020507" pitchFamily="18" charset="2"/>
              </a:rPr>
              <a:t>p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Y</a:t>
            </a:r>
            <a:r>
              <a:rPr lang="en-US" altLang="en-US" sz="3200" i="1" dirty="0">
                <a:sym typeface="Symbol" panose="05050102010706020507" pitchFamily="18" charset="2"/>
              </a:rPr>
              <a:t> (</a:t>
            </a:r>
            <a:r>
              <a:rPr lang="en-US" altLang="en-US" sz="3200" i="1" dirty="0" err="1">
                <a:sym typeface="Symbol" panose="05050102010706020507" pitchFamily="18" charset="2"/>
              </a:rPr>
              <a:t>y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k</a:t>
            </a:r>
            <a:r>
              <a:rPr lang="en-US" altLang="en-US" sz="3200" i="1" dirty="0">
                <a:sym typeface="Symbol" panose="05050102010706020507" pitchFamily="18" charset="2"/>
              </a:rPr>
              <a:t>)</a:t>
            </a:r>
          </a:p>
        </p:txBody>
      </p:sp>
      <p:sp>
        <p:nvSpPr>
          <p:cNvPr id="71688" name="Rectangle 8">
            <a:extLst>
              <a:ext uri="{FF2B5EF4-FFF2-40B4-BE49-F238E27FC236}">
                <a16:creationId xmlns:a16="http://schemas.microsoft.com/office/drawing/2014/main" id="{AFDC6CA8-C3E6-4986-930E-A9C8287F9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2" y="5218514"/>
            <a:ext cx="6000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3200" dirty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Discrete RV’s of lattice type:</a:t>
            </a:r>
            <a:r>
              <a:rPr lang="en-US" altLang="en-US" sz="3200" i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i="1" dirty="0">
                <a:sym typeface="Symbol" panose="05050102010706020507" pitchFamily="18" charset="2"/>
              </a:rPr>
              <a:t> </a:t>
            </a:r>
            <a:r>
              <a:rPr lang="en-US" altLang="en-US" sz="3200" i="1" dirty="0" err="1">
                <a:sym typeface="Symbol" panose="05050102010706020507" pitchFamily="18" charset="2"/>
              </a:rPr>
              <a:t>p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XY</a:t>
            </a:r>
            <a:r>
              <a:rPr lang="en-US" altLang="en-US" sz="3200" i="1" dirty="0">
                <a:sym typeface="Symbol" panose="05050102010706020507" pitchFamily="18" charset="2"/>
              </a:rPr>
              <a:t>(</a:t>
            </a:r>
            <a:r>
              <a:rPr lang="en-US" altLang="en-US" sz="3200" i="1" dirty="0" err="1">
                <a:sym typeface="Symbol" panose="05050102010706020507" pitchFamily="18" charset="2"/>
              </a:rPr>
              <a:t>i,k</a:t>
            </a:r>
            <a:r>
              <a:rPr lang="en-US" altLang="en-US" sz="3200" i="1" dirty="0">
                <a:sym typeface="Symbol" panose="05050102010706020507" pitchFamily="18" charset="2"/>
              </a:rPr>
              <a:t>)=</a:t>
            </a:r>
            <a:r>
              <a:rPr lang="en-US" altLang="en-US" sz="3200" i="1" dirty="0" err="1">
                <a:sym typeface="Symbol" panose="05050102010706020507" pitchFamily="18" charset="2"/>
              </a:rPr>
              <a:t>Pr</a:t>
            </a:r>
            <a:r>
              <a:rPr lang="en-US" altLang="en-US" sz="3200" i="1" dirty="0">
                <a:sym typeface="Symbol" panose="05050102010706020507" pitchFamily="18" charset="2"/>
              </a:rPr>
              <a:t>[X=</a:t>
            </a:r>
            <a:r>
              <a:rPr lang="en-US" altLang="en-US" sz="3200" i="1" dirty="0" err="1">
                <a:sym typeface="Symbol" panose="05050102010706020507" pitchFamily="18" charset="2"/>
              </a:rPr>
              <a:t>i,Y</a:t>
            </a:r>
            <a:r>
              <a:rPr lang="en-US" altLang="en-US" sz="3200" i="1" dirty="0">
                <a:sym typeface="Symbol" panose="05050102010706020507" pitchFamily="18" charset="2"/>
              </a:rPr>
              <a:t>=k]</a:t>
            </a:r>
          </a:p>
        </p:txBody>
      </p:sp>
      <p:sp>
        <p:nvSpPr>
          <p:cNvPr id="71689" name="Text Box 9">
            <a:extLst>
              <a:ext uri="{FF2B5EF4-FFF2-40B4-BE49-F238E27FC236}">
                <a16:creationId xmlns:a16="http://schemas.microsoft.com/office/drawing/2014/main" id="{CED667EF-EA2F-4F35-BB82-31B46EF62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" y="1743075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</a:rPr>
              <a:t>Probability Mass Function:</a:t>
            </a:r>
          </a:p>
        </p:txBody>
      </p:sp>
      <p:sp>
        <p:nvSpPr>
          <p:cNvPr id="71690" name="Rectangle 10">
            <a:extLst>
              <a:ext uri="{FF2B5EF4-FFF2-40B4-BE49-F238E27FC236}">
                <a16:creationId xmlns:a16="http://schemas.microsoft.com/office/drawing/2014/main" id="{6133FC15-CA49-4876-B750-EF8A3344F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77703" y="2896971"/>
            <a:ext cx="767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4000" dirty="0">
                <a:sym typeface="Symbol" panose="05050102010706020507" pitchFamily="18" charset="2"/>
              </a:rPr>
              <a:t>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j</a:t>
            </a:r>
            <a:r>
              <a:rPr lang="en-US" altLang="en-US" sz="4000" dirty="0" err="1">
                <a:sym typeface="Symbol" panose="05050102010706020507" pitchFamily="18" charset="2"/>
              </a:rPr>
              <a:t>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k</a:t>
            </a:r>
            <a:r>
              <a:rPr lang="en-US" altLang="en-US" sz="3200" i="1" baseline="-25000" dirty="0">
                <a:sym typeface="Symbol" panose="05050102010706020507" pitchFamily="18" charset="2"/>
              </a:rPr>
              <a:t> </a:t>
            </a:r>
            <a:r>
              <a:rPr lang="en-US" altLang="en-US" sz="4000" dirty="0">
                <a:sym typeface="Symbol" panose="05050102010706020507" pitchFamily="18" charset="2"/>
              </a:rPr>
              <a:t> </a:t>
            </a:r>
            <a:r>
              <a:rPr lang="en-US" altLang="en-US" sz="3200" i="1" dirty="0" err="1">
                <a:sym typeface="Symbol" panose="05050102010706020507" pitchFamily="18" charset="2"/>
              </a:rPr>
              <a:t>p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XY</a:t>
            </a:r>
            <a:r>
              <a:rPr lang="en-US" altLang="en-US" sz="3200" i="1" dirty="0">
                <a:sym typeface="Symbol" panose="05050102010706020507" pitchFamily="18" charset="2"/>
              </a:rPr>
              <a:t>(</a:t>
            </a:r>
            <a:r>
              <a:rPr lang="en-US" altLang="en-US" sz="3200" i="1" dirty="0" err="1">
                <a:sym typeface="Symbol" panose="05050102010706020507" pitchFamily="18" charset="2"/>
              </a:rPr>
              <a:t>x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j</a:t>
            </a:r>
            <a:r>
              <a:rPr lang="en-US" altLang="en-US" sz="3200" i="1" dirty="0" err="1">
                <a:sym typeface="Symbol" panose="05050102010706020507" pitchFamily="18" charset="2"/>
              </a:rPr>
              <a:t>,y</a:t>
            </a:r>
            <a:r>
              <a:rPr lang="en-US" altLang="en-US" sz="3200" i="1" baseline="-25000" dirty="0" err="1">
                <a:sym typeface="Symbol" panose="05050102010706020507" pitchFamily="18" charset="2"/>
              </a:rPr>
              <a:t>k</a:t>
            </a:r>
            <a:r>
              <a:rPr lang="en-US" altLang="en-US" sz="3200" i="1" dirty="0">
                <a:sym typeface="Symbol" panose="05050102010706020507" pitchFamily="18" charset="2"/>
              </a:rPr>
              <a:t>) =</a:t>
            </a:r>
            <a:r>
              <a:rPr lang="en-US" altLang="en-US" sz="3200" dirty="0">
                <a:sym typeface="Symbol" panose="05050102010706020507" pitchFamily="18" charset="2"/>
              </a:rPr>
              <a:t>1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4" grpId="0" build="p" autoUpdateAnimBg="0"/>
      <p:bldP spid="71687" grpId="0" autoUpdateAnimBg="0"/>
      <p:bldP spid="71688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411B4944-6B08-444E-9409-3E40AF679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0877BB51-47E0-43A5-B854-5F952383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92525-5E2C-44FA-9B85-65DE6DAFBBFE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3AB4D0A1-E1FA-45C7-9540-99718409FA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2-D Discrete pdf’s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DBB20D46-3FBA-40EC-8DCF-94AA94221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25" y="1989138"/>
            <a:ext cx="767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i="1">
                <a:sym typeface="Symbol" panose="05050102010706020507" pitchFamily="18" charset="2"/>
              </a:rPr>
              <a:t> f</a:t>
            </a:r>
            <a:r>
              <a:rPr lang="en-US" altLang="en-US" sz="3200" i="1" baseline="-25000">
                <a:sym typeface="Symbol" panose="05050102010706020507" pitchFamily="18" charset="2"/>
              </a:rPr>
              <a:t>XY</a:t>
            </a:r>
            <a:r>
              <a:rPr lang="en-US" altLang="en-US" sz="3200" i="1">
                <a:sym typeface="Symbol" panose="05050102010706020507" pitchFamily="18" charset="2"/>
              </a:rPr>
              <a:t>(x,y)= </a:t>
            </a:r>
            <a:r>
              <a:rPr lang="en-US" altLang="en-US" sz="4000">
                <a:sym typeface="Symbol" panose="05050102010706020507" pitchFamily="18" charset="2"/>
              </a:rPr>
              <a:t></a:t>
            </a:r>
            <a:r>
              <a:rPr lang="en-US" altLang="en-US" sz="3200" i="1" baseline="-25000">
                <a:sym typeface="Symbol" panose="05050102010706020507" pitchFamily="18" charset="2"/>
              </a:rPr>
              <a:t>j</a:t>
            </a:r>
            <a:r>
              <a:rPr lang="en-US" altLang="en-US" sz="4000">
                <a:sym typeface="Symbol" panose="05050102010706020507" pitchFamily="18" charset="2"/>
              </a:rPr>
              <a:t></a:t>
            </a:r>
            <a:r>
              <a:rPr lang="en-US" altLang="en-US" sz="3200" i="1" baseline="-25000">
                <a:sym typeface="Symbol" panose="05050102010706020507" pitchFamily="18" charset="2"/>
              </a:rPr>
              <a:t>k </a:t>
            </a:r>
            <a:r>
              <a:rPr lang="en-US" altLang="en-US" sz="4000">
                <a:sym typeface="Symbol" panose="05050102010706020507" pitchFamily="18" charset="2"/>
              </a:rPr>
              <a:t> </a:t>
            </a:r>
            <a:r>
              <a:rPr lang="en-US" altLang="en-US" sz="3200" i="1">
                <a:sym typeface="Symbol" panose="05050102010706020507" pitchFamily="18" charset="2"/>
              </a:rPr>
              <a:t>p</a:t>
            </a:r>
            <a:r>
              <a:rPr lang="en-US" altLang="en-US" sz="3200" i="1" baseline="-25000">
                <a:sym typeface="Symbol" panose="05050102010706020507" pitchFamily="18" charset="2"/>
              </a:rPr>
              <a:t>XY</a:t>
            </a:r>
            <a:r>
              <a:rPr lang="en-US" altLang="en-US" sz="3200" i="1">
                <a:sym typeface="Symbol" panose="05050102010706020507" pitchFamily="18" charset="2"/>
              </a:rPr>
              <a:t>(x</a:t>
            </a:r>
            <a:r>
              <a:rPr lang="en-US" altLang="en-US" sz="3200" i="1" baseline="-25000">
                <a:sym typeface="Symbol" panose="05050102010706020507" pitchFamily="18" charset="2"/>
              </a:rPr>
              <a:t>j</a:t>
            </a:r>
            <a:r>
              <a:rPr lang="en-US" altLang="en-US" sz="3200" i="1">
                <a:sym typeface="Symbol" panose="05050102010706020507" pitchFamily="18" charset="2"/>
              </a:rPr>
              <a:t>,y</a:t>
            </a:r>
            <a:r>
              <a:rPr lang="en-US" altLang="en-US" sz="3200" i="1" baseline="-25000">
                <a:sym typeface="Symbol" panose="05050102010706020507" pitchFamily="18" charset="2"/>
              </a:rPr>
              <a:t>k</a:t>
            </a:r>
            <a:r>
              <a:rPr lang="en-US" altLang="en-US" sz="3200" i="1">
                <a:sym typeface="Symbol" panose="05050102010706020507" pitchFamily="18" charset="2"/>
              </a:rPr>
              <a:t>) (x-x</a:t>
            </a:r>
            <a:r>
              <a:rPr lang="en-US" altLang="en-US" sz="3200" i="1" baseline="-25000">
                <a:sym typeface="Symbol" panose="05050102010706020507" pitchFamily="18" charset="2"/>
              </a:rPr>
              <a:t>j</a:t>
            </a:r>
            <a:r>
              <a:rPr lang="en-US" altLang="en-US" sz="3200" i="1">
                <a:sym typeface="Symbol" panose="05050102010706020507" pitchFamily="18" charset="2"/>
              </a:rPr>
              <a:t>)  (y-y</a:t>
            </a:r>
            <a:r>
              <a:rPr lang="en-US" altLang="en-US" sz="3200" i="1" baseline="-25000">
                <a:sym typeface="Symbol" panose="05050102010706020507" pitchFamily="18" charset="2"/>
              </a:rPr>
              <a:t>k</a:t>
            </a:r>
            <a:r>
              <a:rPr lang="en-US" altLang="en-US" sz="3200" i="1">
                <a:sym typeface="Symbol" panose="05050102010706020507" pitchFamily="18" charset="2"/>
              </a:rPr>
              <a:t>)</a:t>
            </a:r>
          </a:p>
        </p:txBody>
      </p:sp>
      <p:sp>
        <p:nvSpPr>
          <p:cNvPr id="72708" name="Rectangle 4">
            <a:extLst>
              <a:ext uri="{FF2B5EF4-FFF2-40B4-BE49-F238E27FC236}">
                <a16:creationId xmlns:a16="http://schemas.microsoft.com/office/drawing/2014/main" id="{4794D084-2823-4669-9E17-BC70E3683A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 </a:t>
            </a:r>
          </a:p>
        </p:txBody>
      </p:sp>
      <p:grpSp>
        <p:nvGrpSpPr>
          <p:cNvPr id="72745" name="Group 41">
            <a:extLst>
              <a:ext uri="{FF2B5EF4-FFF2-40B4-BE49-F238E27FC236}">
                <a16:creationId xmlns:a16="http://schemas.microsoft.com/office/drawing/2014/main" id="{BD8B619C-D196-4F3F-8027-C488BD7AD448}"/>
              </a:ext>
            </a:extLst>
          </p:cNvPr>
          <p:cNvGrpSpPr>
            <a:grpSpLocks/>
          </p:cNvGrpSpPr>
          <p:nvPr/>
        </p:nvGrpSpPr>
        <p:grpSpPr bwMode="auto">
          <a:xfrm>
            <a:off x="2171700" y="2933700"/>
            <a:ext cx="3581400" cy="3124200"/>
            <a:chOff x="1386" y="2172"/>
            <a:chExt cx="2256" cy="1968"/>
          </a:xfrm>
        </p:grpSpPr>
        <p:sp>
          <p:nvSpPr>
            <p:cNvPr id="72713" name="AutoShape 9">
              <a:extLst>
                <a:ext uri="{FF2B5EF4-FFF2-40B4-BE49-F238E27FC236}">
                  <a16:creationId xmlns:a16="http://schemas.microsoft.com/office/drawing/2014/main" id="{B03C0027-08B4-4FED-96B8-EFFAB653F3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6" y="3036"/>
              <a:ext cx="2256" cy="816"/>
            </a:xfrm>
            <a:prstGeom prst="parallelogram">
              <a:avLst>
                <a:gd name="adj" fmla="val 69118"/>
              </a:avLst>
            </a:pr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4" name="Line 10">
              <a:extLst>
                <a:ext uri="{FF2B5EF4-FFF2-40B4-BE49-F238E27FC236}">
                  <a16:creationId xmlns:a16="http://schemas.microsoft.com/office/drawing/2014/main" id="{29A17FB9-671E-4289-A209-0E918A974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6" y="385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715" name="Line 11">
              <a:extLst>
                <a:ext uri="{FF2B5EF4-FFF2-40B4-BE49-F238E27FC236}">
                  <a16:creationId xmlns:a16="http://schemas.microsoft.com/office/drawing/2014/main" id="{AC4F1727-3A96-4EE2-9FD4-982B6887DD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6" y="2748"/>
              <a:ext cx="768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717" name="Text Box 13">
              <a:extLst>
                <a:ext uri="{FF2B5EF4-FFF2-40B4-BE49-F238E27FC236}">
                  <a16:creationId xmlns:a16="http://schemas.microsoft.com/office/drawing/2014/main" id="{929D03C4-C73C-4D9B-94EA-FB23585C25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6" y="265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y</a:t>
              </a:r>
              <a:r>
                <a:rPr lang="en-US" altLang="en-US" i="1" baseline="-25000">
                  <a:latin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2718" name="Text Box 14">
              <a:extLst>
                <a:ext uri="{FF2B5EF4-FFF2-40B4-BE49-F238E27FC236}">
                  <a16:creationId xmlns:a16="http://schemas.microsoft.com/office/drawing/2014/main" id="{782F0848-432C-49B6-A682-0DB7627ED6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8" y="385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x</a:t>
              </a:r>
              <a:endParaRPr lang="en-US" altLang="en-US" i="1" baseline="-25000">
                <a:latin typeface="Times New Roman" panose="02020603050405020304" pitchFamily="18" charset="0"/>
              </a:endParaRPr>
            </a:p>
          </p:txBody>
        </p:sp>
        <p:grpSp>
          <p:nvGrpSpPr>
            <p:cNvPr id="72726" name="Group 22">
              <a:extLst>
                <a:ext uri="{FF2B5EF4-FFF2-40B4-BE49-F238E27FC236}">
                  <a16:creationId xmlns:a16="http://schemas.microsoft.com/office/drawing/2014/main" id="{E397974A-96E4-4785-BC1A-0D617D222D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8" y="2172"/>
              <a:ext cx="240" cy="1071"/>
              <a:chOff x="2829" y="1920"/>
              <a:chExt cx="240" cy="1584"/>
            </a:xfrm>
          </p:grpSpPr>
          <p:sp>
            <p:nvSpPr>
              <p:cNvPr id="72722" name="AutoShape 18">
                <a:extLst>
                  <a:ext uri="{FF2B5EF4-FFF2-40B4-BE49-F238E27FC236}">
                    <a16:creationId xmlns:a16="http://schemas.microsoft.com/office/drawing/2014/main" id="{511FB4F3-C234-4BFB-8987-7B2475DD73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9" y="1920"/>
                <a:ext cx="240" cy="1536"/>
              </a:xfrm>
              <a:prstGeom prst="upArrow">
                <a:avLst>
                  <a:gd name="adj1" fmla="val 50000"/>
                  <a:gd name="adj2" fmla="val 160000"/>
                </a:avLst>
              </a:prstGeom>
              <a:gradFill rotWithShape="0">
                <a:gsLst>
                  <a:gs pos="0">
                    <a:srgbClr val="FF0000"/>
                  </a:gs>
                  <a:gs pos="50000">
                    <a:srgbClr val="0000FF"/>
                  </a:gs>
                  <a:gs pos="100000">
                    <a:srgbClr val="FF0000"/>
                  </a:gs>
                </a:gsLst>
                <a:lin ang="0" scaled="1"/>
              </a:gradFill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23" name="Oval 19">
                <a:extLst>
                  <a:ext uri="{FF2B5EF4-FFF2-40B4-BE49-F238E27FC236}">
                    <a16:creationId xmlns:a16="http://schemas.microsoft.com/office/drawing/2014/main" id="{89DBC6F0-D8C0-4F9F-84BC-C48EDC49EF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7" y="3408"/>
                <a:ext cx="144" cy="96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24" name="Oval 20">
                <a:extLst>
                  <a:ext uri="{FF2B5EF4-FFF2-40B4-BE49-F238E27FC236}">
                    <a16:creationId xmlns:a16="http://schemas.microsoft.com/office/drawing/2014/main" id="{58B38646-2CED-47A0-88FE-0F32E38EE7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7" y="3360"/>
                <a:ext cx="144" cy="96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744" name="Group 40">
              <a:extLst>
                <a:ext uri="{FF2B5EF4-FFF2-40B4-BE49-F238E27FC236}">
                  <a16:creationId xmlns:a16="http://schemas.microsoft.com/office/drawing/2014/main" id="{BC312BC3-21DC-400F-964A-63C26DAADB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2" y="2961"/>
              <a:ext cx="240" cy="216"/>
              <a:chOff x="2862" y="2961"/>
              <a:chExt cx="240" cy="216"/>
            </a:xfrm>
          </p:grpSpPr>
          <p:sp>
            <p:nvSpPr>
              <p:cNvPr id="72728" name="AutoShape 24">
                <a:extLst>
                  <a:ext uri="{FF2B5EF4-FFF2-40B4-BE49-F238E27FC236}">
                    <a16:creationId xmlns:a16="http://schemas.microsoft.com/office/drawing/2014/main" id="{FD757B02-566F-4F62-89A5-F75BD77941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2" y="2961"/>
                <a:ext cx="240" cy="209"/>
              </a:xfrm>
              <a:prstGeom prst="upArrow">
                <a:avLst>
                  <a:gd name="adj1" fmla="val 50000"/>
                  <a:gd name="adj2" fmla="val 25000"/>
                </a:avLst>
              </a:prstGeom>
              <a:gradFill rotWithShape="0">
                <a:gsLst>
                  <a:gs pos="0">
                    <a:srgbClr val="FF0000"/>
                  </a:gs>
                  <a:gs pos="50000">
                    <a:srgbClr val="0000FF"/>
                  </a:gs>
                  <a:gs pos="100000">
                    <a:srgbClr val="FF0000"/>
                  </a:gs>
                </a:gsLst>
                <a:lin ang="0" scaled="1"/>
              </a:gradFill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29" name="Oval 25">
                <a:extLst>
                  <a:ext uri="{FF2B5EF4-FFF2-40B4-BE49-F238E27FC236}">
                    <a16:creationId xmlns:a16="http://schemas.microsoft.com/office/drawing/2014/main" id="{777742AE-8B27-4C5A-8AB4-F992094134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0" y="3164"/>
                <a:ext cx="144" cy="13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30" name="Oval 26">
                <a:extLst>
                  <a:ext uri="{FF2B5EF4-FFF2-40B4-BE49-F238E27FC236}">
                    <a16:creationId xmlns:a16="http://schemas.microsoft.com/office/drawing/2014/main" id="{5F0EDDBD-0D2A-4D8F-B026-88493168D8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0" y="3157"/>
                <a:ext cx="144" cy="13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731" name="Group 27">
              <a:extLst>
                <a:ext uri="{FF2B5EF4-FFF2-40B4-BE49-F238E27FC236}">
                  <a16:creationId xmlns:a16="http://schemas.microsoft.com/office/drawing/2014/main" id="{F5588A0D-5CA7-4506-AB3D-947A028CE4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9" y="2688"/>
              <a:ext cx="240" cy="864"/>
              <a:chOff x="2829" y="1920"/>
              <a:chExt cx="240" cy="1584"/>
            </a:xfrm>
          </p:grpSpPr>
          <p:sp>
            <p:nvSpPr>
              <p:cNvPr id="72732" name="AutoShape 28">
                <a:extLst>
                  <a:ext uri="{FF2B5EF4-FFF2-40B4-BE49-F238E27FC236}">
                    <a16:creationId xmlns:a16="http://schemas.microsoft.com/office/drawing/2014/main" id="{D847EF8D-A9CA-4D11-9C4F-3C40DAD3ED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9" y="1920"/>
                <a:ext cx="240" cy="1536"/>
              </a:xfrm>
              <a:prstGeom prst="upArrow">
                <a:avLst>
                  <a:gd name="adj1" fmla="val 50000"/>
                  <a:gd name="adj2" fmla="val 160000"/>
                </a:avLst>
              </a:prstGeom>
              <a:gradFill rotWithShape="0">
                <a:gsLst>
                  <a:gs pos="0">
                    <a:srgbClr val="FF0000"/>
                  </a:gs>
                  <a:gs pos="50000">
                    <a:srgbClr val="0000FF"/>
                  </a:gs>
                  <a:gs pos="100000">
                    <a:srgbClr val="FF0000"/>
                  </a:gs>
                </a:gsLst>
                <a:lin ang="0" scaled="1"/>
              </a:gradFill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33" name="Oval 29">
                <a:extLst>
                  <a:ext uri="{FF2B5EF4-FFF2-40B4-BE49-F238E27FC236}">
                    <a16:creationId xmlns:a16="http://schemas.microsoft.com/office/drawing/2014/main" id="{D11269AF-811C-4127-9FF9-8B9ED3B7F8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7" y="3408"/>
                <a:ext cx="144" cy="96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34" name="Oval 30">
                <a:extLst>
                  <a:ext uri="{FF2B5EF4-FFF2-40B4-BE49-F238E27FC236}">
                    <a16:creationId xmlns:a16="http://schemas.microsoft.com/office/drawing/2014/main" id="{1AE19FB2-DEA2-407E-A6D4-E2C2A97093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7" y="3360"/>
                <a:ext cx="144" cy="96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735" name="Group 31">
              <a:extLst>
                <a:ext uri="{FF2B5EF4-FFF2-40B4-BE49-F238E27FC236}">
                  <a16:creationId xmlns:a16="http://schemas.microsoft.com/office/drawing/2014/main" id="{646B7261-21E1-4740-B280-71D377B22A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47" y="3405"/>
              <a:ext cx="240" cy="432"/>
              <a:chOff x="2829" y="1920"/>
              <a:chExt cx="240" cy="1584"/>
            </a:xfrm>
          </p:grpSpPr>
          <p:sp>
            <p:nvSpPr>
              <p:cNvPr id="72736" name="AutoShape 32">
                <a:extLst>
                  <a:ext uri="{FF2B5EF4-FFF2-40B4-BE49-F238E27FC236}">
                    <a16:creationId xmlns:a16="http://schemas.microsoft.com/office/drawing/2014/main" id="{8744A7E4-B293-4359-B8FC-25AA90E480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9" y="1920"/>
                <a:ext cx="240" cy="1536"/>
              </a:xfrm>
              <a:prstGeom prst="upArrow">
                <a:avLst>
                  <a:gd name="adj1" fmla="val 50000"/>
                  <a:gd name="adj2" fmla="val 160000"/>
                </a:avLst>
              </a:prstGeom>
              <a:gradFill rotWithShape="0">
                <a:gsLst>
                  <a:gs pos="0">
                    <a:srgbClr val="FF0000"/>
                  </a:gs>
                  <a:gs pos="50000">
                    <a:srgbClr val="0000FF"/>
                  </a:gs>
                  <a:gs pos="100000">
                    <a:srgbClr val="FF0000"/>
                  </a:gs>
                </a:gsLst>
                <a:lin ang="0" scaled="1"/>
              </a:gradFill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37" name="Oval 33">
                <a:extLst>
                  <a:ext uri="{FF2B5EF4-FFF2-40B4-BE49-F238E27FC236}">
                    <a16:creationId xmlns:a16="http://schemas.microsoft.com/office/drawing/2014/main" id="{4D4CE856-0532-484D-A7EC-A56C4A67AD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7" y="3408"/>
                <a:ext cx="144" cy="96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38" name="Oval 34">
                <a:extLst>
                  <a:ext uri="{FF2B5EF4-FFF2-40B4-BE49-F238E27FC236}">
                    <a16:creationId xmlns:a16="http://schemas.microsoft.com/office/drawing/2014/main" id="{18B5C6FD-DA6D-4ED6-BA99-AAAAFE263F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7" y="3360"/>
                <a:ext cx="144" cy="96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739" name="Group 35">
              <a:extLst>
                <a:ext uri="{FF2B5EF4-FFF2-40B4-BE49-F238E27FC236}">
                  <a16:creationId xmlns:a16="http://schemas.microsoft.com/office/drawing/2014/main" id="{C2E00625-6B4C-4EC5-BEF3-4A258A3C71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6" y="2268"/>
              <a:ext cx="240" cy="864"/>
              <a:chOff x="2829" y="1920"/>
              <a:chExt cx="240" cy="1584"/>
            </a:xfrm>
          </p:grpSpPr>
          <p:sp>
            <p:nvSpPr>
              <p:cNvPr id="72740" name="AutoShape 36">
                <a:extLst>
                  <a:ext uri="{FF2B5EF4-FFF2-40B4-BE49-F238E27FC236}">
                    <a16:creationId xmlns:a16="http://schemas.microsoft.com/office/drawing/2014/main" id="{4AA52963-1BFF-468E-A4E3-32F4A4AB73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9" y="1920"/>
                <a:ext cx="240" cy="1536"/>
              </a:xfrm>
              <a:prstGeom prst="upArrow">
                <a:avLst>
                  <a:gd name="adj1" fmla="val 50000"/>
                  <a:gd name="adj2" fmla="val 160000"/>
                </a:avLst>
              </a:prstGeom>
              <a:gradFill rotWithShape="0">
                <a:gsLst>
                  <a:gs pos="0">
                    <a:srgbClr val="FF0000"/>
                  </a:gs>
                  <a:gs pos="50000">
                    <a:srgbClr val="0000FF"/>
                  </a:gs>
                  <a:gs pos="100000">
                    <a:srgbClr val="FF0000"/>
                  </a:gs>
                </a:gsLst>
                <a:lin ang="0" scaled="1"/>
              </a:gradFill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41" name="Oval 37">
                <a:extLst>
                  <a:ext uri="{FF2B5EF4-FFF2-40B4-BE49-F238E27FC236}">
                    <a16:creationId xmlns:a16="http://schemas.microsoft.com/office/drawing/2014/main" id="{66EE108D-8CF8-4AF2-9010-B28F6403C2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7" y="3408"/>
                <a:ext cx="144" cy="96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42" name="Oval 38">
                <a:extLst>
                  <a:ext uri="{FF2B5EF4-FFF2-40B4-BE49-F238E27FC236}">
                    <a16:creationId xmlns:a16="http://schemas.microsoft.com/office/drawing/2014/main" id="{C296D6D9-001D-4E8B-9A20-F12A7A6104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7" y="3360"/>
                <a:ext cx="144" cy="96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EC2CD9A-6227-44F7-BB3E-1EA60B183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0AFA875-9DEF-46B4-909A-F22F5D8FE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16804-6220-4495-9CF0-D67A24600729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DCE2D8BD-101F-4B2B-9E88-BEBDA710F4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5825" y="228600"/>
            <a:ext cx="8258175" cy="1143000"/>
          </a:xfrm>
        </p:spPr>
        <p:txBody>
          <a:bodyPr/>
          <a:lstStyle/>
          <a:p>
            <a:pPr algn="ctr"/>
            <a:r>
              <a:rPr lang="en-US" altLang="en-US" sz="4000"/>
              <a:t>Two-Dimensional Random Variables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DEF1000-1440-400A-B302-E7162EC6EC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2133600"/>
            <a:ext cx="7772400" cy="2971800"/>
          </a:xfrm>
        </p:spPr>
        <p:txBody>
          <a:bodyPr/>
          <a:lstStyle/>
          <a:p>
            <a:r>
              <a:rPr lang="en-US" altLang="en-US" i="1">
                <a:latin typeface="Times New Roman" panose="02020603050405020304" pitchFamily="18" charset="0"/>
              </a:rPr>
              <a:t>X</a:t>
            </a:r>
            <a:r>
              <a:rPr lang="en-US" altLang="en-US"/>
              <a:t> and </a:t>
            </a:r>
            <a:r>
              <a:rPr lang="en-US" altLang="en-US" i="1">
                <a:latin typeface="Times New Roman" panose="02020603050405020304" pitchFamily="18" charset="0"/>
              </a:rPr>
              <a:t>Y</a:t>
            </a:r>
            <a:r>
              <a:rPr lang="en-US" altLang="en-US"/>
              <a:t> are joint random variables.  They are described by the joint cumulative distribution function</a:t>
            </a:r>
          </a:p>
          <a:p>
            <a:r>
              <a:rPr lang="en-US" altLang="en-US" i="1">
                <a:latin typeface="Times New Roman" panose="02020603050405020304" pitchFamily="18" charset="0"/>
              </a:rPr>
              <a:t>F</a:t>
            </a:r>
            <a:r>
              <a:rPr lang="en-US" altLang="en-US" i="1" baseline="-25000">
                <a:latin typeface="Times New Roman" panose="02020603050405020304" pitchFamily="18" charset="0"/>
              </a:rPr>
              <a:t>XY</a:t>
            </a:r>
            <a:r>
              <a:rPr lang="en-US" altLang="en-US" i="1">
                <a:latin typeface="Times New Roman" panose="02020603050405020304" pitchFamily="18" charset="0"/>
              </a:rPr>
              <a:t>(x,y) = Pr[X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x , Y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y]</a:t>
            </a:r>
          </a:p>
        </p:txBody>
      </p:sp>
      <p:grpSp>
        <p:nvGrpSpPr>
          <p:cNvPr id="44038" name="Group 6">
            <a:extLst>
              <a:ext uri="{FF2B5EF4-FFF2-40B4-BE49-F238E27FC236}">
                <a16:creationId xmlns:a16="http://schemas.microsoft.com/office/drawing/2014/main" id="{0AC4E2C1-D4E5-4428-93A8-C2B9F8C0256F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4267200"/>
            <a:ext cx="2438400" cy="1295400"/>
            <a:chOff x="1440" y="3024"/>
            <a:chExt cx="1536" cy="816"/>
          </a:xfrm>
        </p:grpSpPr>
        <p:sp>
          <p:nvSpPr>
            <p:cNvPr id="44036" name="Text Box 4">
              <a:extLst>
                <a:ext uri="{FF2B5EF4-FFF2-40B4-BE49-F238E27FC236}">
                  <a16:creationId xmlns:a16="http://schemas.microsoft.com/office/drawing/2014/main" id="{97087296-74C2-4C9B-B94D-1F4E05D459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3552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“AND”</a:t>
              </a:r>
            </a:p>
          </p:txBody>
        </p:sp>
        <p:sp>
          <p:nvSpPr>
            <p:cNvPr id="44037" name="Line 5">
              <a:extLst>
                <a:ext uri="{FF2B5EF4-FFF2-40B4-BE49-F238E27FC236}">
                  <a16:creationId xmlns:a16="http://schemas.microsoft.com/office/drawing/2014/main" id="{EB4F62B6-9E79-4C3F-8E8A-DD50AB4F8B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0" y="3024"/>
              <a:ext cx="1056" cy="528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6B89332-4CD2-4E96-8998-A150D6ED6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D31A598-E2CF-48CB-8EA3-03983A2FF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94E4-D412-4A95-88B1-B765D688A168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9D090EEE-248D-4217-9AB0-5F8A5FFEB6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2-D Discrete Lattice pdf’s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6B5A1797-29DD-4444-8FF1-8ACEFCD13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050" y="2157413"/>
            <a:ext cx="7961313" cy="1341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i="1">
                <a:sym typeface="Symbol" panose="05050102010706020507" pitchFamily="18" charset="2"/>
              </a:rPr>
              <a:t> f</a:t>
            </a:r>
            <a:r>
              <a:rPr lang="en-US" altLang="en-US" sz="3200" i="1" baseline="-25000">
                <a:sym typeface="Symbol" panose="05050102010706020507" pitchFamily="18" charset="2"/>
              </a:rPr>
              <a:t>XY</a:t>
            </a:r>
            <a:r>
              <a:rPr lang="en-US" altLang="en-US" sz="3200" i="1">
                <a:sym typeface="Symbol" panose="05050102010706020507" pitchFamily="18" charset="2"/>
              </a:rPr>
              <a:t>(x,y)= </a:t>
            </a:r>
            <a:r>
              <a:rPr lang="en-US" altLang="en-US" sz="4000">
                <a:sym typeface="Symbol" panose="05050102010706020507" pitchFamily="18" charset="2"/>
              </a:rPr>
              <a:t></a:t>
            </a:r>
            <a:r>
              <a:rPr lang="en-US" altLang="en-US" sz="3200" i="1" baseline="-25000">
                <a:sym typeface="Symbol" panose="05050102010706020507" pitchFamily="18" charset="2"/>
              </a:rPr>
              <a:t>j</a:t>
            </a:r>
            <a:r>
              <a:rPr lang="en-US" altLang="en-US" sz="4000">
                <a:sym typeface="Symbol" panose="05050102010706020507" pitchFamily="18" charset="2"/>
              </a:rPr>
              <a:t></a:t>
            </a:r>
            <a:r>
              <a:rPr lang="en-US" altLang="en-US" sz="3200" i="1" baseline="-25000">
                <a:sym typeface="Symbol" panose="05050102010706020507" pitchFamily="18" charset="2"/>
              </a:rPr>
              <a:t>k </a:t>
            </a:r>
            <a:r>
              <a:rPr lang="en-US" altLang="en-US" sz="4000">
                <a:sym typeface="Symbol" panose="05050102010706020507" pitchFamily="18" charset="2"/>
              </a:rPr>
              <a:t> </a:t>
            </a:r>
            <a:r>
              <a:rPr lang="en-US" altLang="en-US" sz="3200" i="1">
                <a:sym typeface="Symbol" panose="05050102010706020507" pitchFamily="18" charset="2"/>
              </a:rPr>
              <a:t>p</a:t>
            </a:r>
            <a:r>
              <a:rPr lang="en-US" altLang="en-US" sz="3200" i="1" baseline="-25000">
                <a:sym typeface="Symbol" panose="05050102010706020507" pitchFamily="18" charset="2"/>
              </a:rPr>
              <a:t>XY</a:t>
            </a:r>
            <a:r>
              <a:rPr lang="en-US" altLang="en-US" sz="3200" i="1">
                <a:sym typeface="Symbol" panose="05050102010706020507" pitchFamily="18" charset="2"/>
              </a:rPr>
              <a:t>(x</a:t>
            </a:r>
            <a:r>
              <a:rPr lang="en-US" altLang="en-US" sz="3200" i="1" baseline="-25000">
                <a:sym typeface="Symbol" panose="05050102010706020507" pitchFamily="18" charset="2"/>
              </a:rPr>
              <a:t>j</a:t>
            </a:r>
            <a:r>
              <a:rPr lang="en-US" altLang="en-US" sz="3200" i="1">
                <a:sym typeface="Symbol" panose="05050102010706020507" pitchFamily="18" charset="2"/>
              </a:rPr>
              <a:t>,y</a:t>
            </a:r>
            <a:r>
              <a:rPr lang="en-US" altLang="en-US" sz="3200" i="1" baseline="-25000">
                <a:sym typeface="Symbol" panose="05050102010706020507" pitchFamily="18" charset="2"/>
              </a:rPr>
              <a:t>k</a:t>
            </a:r>
            <a:r>
              <a:rPr lang="en-US" altLang="en-US" sz="3200" i="1">
                <a:sym typeface="Symbol" panose="05050102010706020507" pitchFamily="18" charset="2"/>
              </a:rPr>
              <a:t>) (x-j)  (y-k)</a:t>
            </a:r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B17C4827-72EE-465F-8A03-9B249D634E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 </a:t>
            </a:r>
          </a:p>
        </p:txBody>
      </p:sp>
      <p:pic>
        <p:nvPicPr>
          <p:cNvPr id="74784" name="Picture 32">
            <a:extLst>
              <a:ext uri="{FF2B5EF4-FFF2-40B4-BE49-F238E27FC236}">
                <a16:creationId xmlns:a16="http://schemas.microsoft.com/office/drawing/2014/main" id="{84BA3889-4053-4153-BCDA-E0F9F3AEB3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863" y="3146425"/>
            <a:ext cx="1138237" cy="301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87" name="Picture 35">
            <a:extLst>
              <a:ext uri="{FF2B5EF4-FFF2-40B4-BE49-F238E27FC236}">
                <a16:creationId xmlns:a16="http://schemas.microsoft.com/office/drawing/2014/main" id="{CA698EB9-F8A8-4876-9A38-0359901672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0" y="3121025"/>
            <a:ext cx="2287588" cy="301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88" name="Picture 36">
            <a:extLst>
              <a:ext uri="{FF2B5EF4-FFF2-40B4-BE49-F238E27FC236}">
                <a16:creationId xmlns:a16="http://schemas.microsoft.com/office/drawing/2014/main" id="{656BF7D5-A3B4-4A55-A4E1-0111540EFD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3121025"/>
            <a:ext cx="4262438" cy="301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89" name="Picture 37">
            <a:extLst>
              <a:ext uri="{FF2B5EF4-FFF2-40B4-BE49-F238E27FC236}">
                <a16:creationId xmlns:a16="http://schemas.microsoft.com/office/drawing/2014/main" id="{DC9B5D04-4200-49C2-8A9E-BD7AB68856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25" y="3133725"/>
            <a:ext cx="514350" cy="301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ooter Placeholder 3">
            <a:extLst>
              <a:ext uri="{FF2B5EF4-FFF2-40B4-BE49-F238E27FC236}">
                <a16:creationId xmlns:a16="http://schemas.microsoft.com/office/drawing/2014/main" id="{7F21258B-10F4-4476-8255-41BAA49AA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33" name="Slide Number Placeholder 4">
            <a:extLst>
              <a:ext uri="{FF2B5EF4-FFF2-40B4-BE49-F238E27FC236}">
                <a16:creationId xmlns:a16="http://schemas.microsoft.com/office/drawing/2014/main" id="{D0CBFA60-490E-4845-8CB6-FAE0E893F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795A6-04A5-4F61-9131-A871F13ABB71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60E989E0-7518-49BC-8E4A-B591F4B643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Line Masses</a:t>
            </a:r>
          </a:p>
        </p:txBody>
      </p:sp>
      <p:sp>
        <p:nvSpPr>
          <p:cNvPr id="75779" name="Text Box 3">
            <a:extLst>
              <a:ext uri="{FF2B5EF4-FFF2-40B4-BE49-F238E27FC236}">
                <a16:creationId xmlns:a16="http://schemas.microsoft.com/office/drawing/2014/main" id="{C91CD685-AEDE-4105-8572-4476E2B5C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75" y="1973263"/>
            <a:ext cx="7237413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i="1">
                <a:latin typeface="Times New Roman" panose="02020603050405020304" pitchFamily="18" charset="0"/>
              </a:rPr>
              <a:t> X</a:t>
            </a:r>
            <a:r>
              <a:rPr lang="en-US" altLang="en-US" sz="2800"/>
              <a:t> = Length of a side of a cube ~ </a:t>
            </a:r>
            <a:r>
              <a:rPr lang="en-US" altLang="en-US" sz="2800" i="1">
                <a:latin typeface="Times New Roman" panose="02020603050405020304" pitchFamily="18" charset="0"/>
              </a:rPr>
              <a:t>f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X</a:t>
            </a:r>
            <a:r>
              <a:rPr lang="en-US" altLang="en-US" sz="2800">
                <a:latin typeface="Times New Roman" panose="02020603050405020304" pitchFamily="18" charset="0"/>
              </a:rPr>
              <a:t>(</a:t>
            </a: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>
                <a:latin typeface="Times New Roman" panose="02020603050405020304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altLang="en-US" sz="2800" i="1">
                <a:latin typeface="Times New Roman" panose="02020603050405020304" pitchFamily="18" charset="0"/>
              </a:rPr>
              <a:t> Y </a:t>
            </a:r>
            <a:r>
              <a:rPr lang="en-US" altLang="en-US" sz="2800"/>
              <a:t>= Cube volume</a:t>
            </a:r>
          </a:p>
        </p:txBody>
      </p:sp>
      <p:sp>
        <p:nvSpPr>
          <p:cNvPr id="75780" name="AutoShape 4">
            <a:extLst>
              <a:ext uri="{FF2B5EF4-FFF2-40B4-BE49-F238E27FC236}">
                <a16:creationId xmlns:a16="http://schemas.microsoft.com/office/drawing/2014/main" id="{C483C7CC-A396-4996-8714-F69A7CC7F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3200" y="1837540"/>
            <a:ext cx="641100" cy="666593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5816" name="Group 40">
            <a:extLst>
              <a:ext uri="{FF2B5EF4-FFF2-40B4-BE49-F238E27FC236}">
                <a16:creationId xmlns:a16="http://schemas.microsoft.com/office/drawing/2014/main" id="{1A170CDC-5B92-4B23-9B61-4D9C6E0BF8D5}"/>
              </a:ext>
            </a:extLst>
          </p:cNvPr>
          <p:cNvGrpSpPr>
            <a:grpSpLocks/>
          </p:cNvGrpSpPr>
          <p:nvPr/>
        </p:nvGrpSpPr>
        <p:grpSpPr bwMode="auto">
          <a:xfrm>
            <a:off x="784225" y="4821238"/>
            <a:ext cx="4473575" cy="1809750"/>
            <a:chOff x="494" y="3037"/>
            <a:chExt cx="2818" cy="1140"/>
          </a:xfrm>
        </p:grpSpPr>
        <p:sp>
          <p:nvSpPr>
            <p:cNvPr id="75803" name="Text Box 27">
              <a:extLst>
                <a:ext uri="{FF2B5EF4-FFF2-40B4-BE49-F238E27FC236}">
                  <a16:creationId xmlns:a16="http://schemas.microsoft.com/office/drawing/2014/main" id="{C9E31B0B-D86B-4A3A-B1C6-46B63EF29B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5" y="3628"/>
              <a:ext cx="6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y=x</a:t>
              </a:r>
              <a:r>
                <a:rPr lang="en-US" altLang="en-US" i="1" baseline="30000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75804" name="Line 28">
              <a:extLst>
                <a:ext uri="{FF2B5EF4-FFF2-40B4-BE49-F238E27FC236}">
                  <a16:creationId xmlns:a16="http://schemas.microsoft.com/office/drawing/2014/main" id="{16E3C5D9-F9DC-44E7-A77E-61E54331FF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7" y="4039"/>
              <a:ext cx="184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805" name="Line 29">
              <a:extLst>
                <a:ext uri="{FF2B5EF4-FFF2-40B4-BE49-F238E27FC236}">
                  <a16:creationId xmlns:a16="http://schemas.microsoft.com/office/drawing/2014/main" id="{5096A78A-2D88-4736-8396-BA547B8836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7" y="3372"/>
              <a:ext cx="1496" cy="6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806" name="Line 30">
              <a:extLst>
                <a:ext uri="{FF2B5EF4-FFF2-40B4-BE49-F238E27FC236}">
                  <a16:creationId xmlns:a16="http://schemas.microsoft.com/office/drawing/2014/main" id="{4B97775B-D366-41AF-8ECD-9BC5865D57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" y="3161"/>
              <a:ext cx="0" cy="8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807" name="Text Box 31">
              <a:extLst>
                <a:ext uri="{FF2B5EF4-FFF2-40B4-BE49-F238E27FC236}">
                  <a16:creationId xmlns:a16="http://schemas.microsoft.com/office/drawing/2014/main" id="{FA66BAAA-92BE-4B99-90F0-2EEFE4CB6D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6" y="3109"/>
              <a:ext cx="41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y</a:t>
              </a:r>
            </a:p>
          </p:txBody>
        </p:sp>
        <p:sp>
          <p:nvSpPr>
            <p:cNvPr id="75808" name="Freeform 32">
              <a:extLst>
                <a:ext uri="{FF2B5EF4-FFF2-40B4-BE49-F238E27FC236}">
                  <a16:creationId xmlns:a16="http://schemas.microsoft.com/office/drawing/2014/main" id="{5E98C4C2-0596-4B43-81B8-9329C5D591FE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" y="3527"/>
              <a:ext cx="1967" cy="505"/>
            </a:xfrm>
            <a:custGeom>
              <a:avLst/>
              <a:gdLst>
                <a:gd name="T0" fmla="*/ 0 w 1903"/>
                <a:gd name="T1" fmla="*/ 561 h 561"/>
                <a:gd name="T2" fmla="*/ 597 w 1903"/>
                <a:gd name="T3" fmla="*/ 484 h 561"/>
                <a:gd name="T4" fmla="*/ 1131 w 1903"/>
                <a:gd name="T5" fmla="*/ 343 h 561"/>
                <a:gd name="T6" fmla="*/ 1777 w 1903"/>
                <a:gd name="T7" fmla="*/ 55 h 561"/>
                <a:gd name="T8" fmla="*/ 1889 w 1903"/>
                <a:gd name="T9" fmla="*/ 13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03" h="561">
                  <a:moveTo>
                    <a:pt x="0" y="561"/>
                  </a:moveTo>
                  <a:cubicBezTo>
                    <a:pt x="204" y="540"/>
                    <a:pt x="409" y="520"/>
                    <a:pt x="597" y="484"/>
                  </a:cubicBezTo>
                  <a:cubicBezTo>
                    <a:pt x="785" y="448"/>
                    <a:pt x="934" y="414"/>
                    <a:pt x="1131" y="343"/>
                  </a:cubicBezTo>
                  <a:cubicBezTo>
                    <a:pt x="1328" y="272"/>
                    <a:pt x="1651" y="110"/>
                    <a:pt x="1777" y="55"/>
                  </a:cubicBezTo>
                  <a:cubicBezTo>
                    <a:pt x="1903" y="0"/>
                    <a:pt x="1896" y="6"/>
                    <a:pt x="1889" y="13"/>
                  </a:cubicBezTo>
                </a:path>
              </a:pathLst>
            </a:custGeom>
            <a:solidFill>
              <a:schemeClr val="accent2">
                <a:alpha val="50000"/>
              </a:schemeClr>
            </a:solidFill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809" name="Freeform 33">
              <a:extLst>
                <a:ext uri="{FF2B5EF4-FFF2-40B4-BE49-F238E27FC236}">
                  <a16:creationId xmlns:a16="http://schemas.microsoft.com/office/drawing/2014/main" id="{3DB221D9-830F-4BCF-B954-6519BE76C0E8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" y="3400"/>
              <a:ext cx="1840" cy="625"/>
            </a:xfrm>
            <a:custGeom>
              <a:avLst/>
              <a:gdLst>
                <a:gd name="T0" fmla="*/ 0 w 1840"/>
                <a:gd name="T1" fmla="*/ 625 h 625"/>
                <a:gd name="T2" fmla="*/ 246 w 1840"/>
                <a:gd name="T3" fmla="*/ 583 h 625"/>
                <a:gd name="T4" fmla="*/ 464 w 1840"/>
                <a:gd name="T5" fmla="*/ 534 h 625"/>
                <a:gd name="T6" fmla="*/ 723 w 1840"/>
                <a:gd name="T7" fmla="*/ 344 h 625"/>
                <a:gd name="T8" fmla="*/ 836 w 1840"/>
                <a:gd name="T9" fmla="*/ 70 h 625"/>
                <a:gd name="T10" fmla="*/ 976 w 1840"/>
                <a:gd name="T11" fmla="*/ 21 h 625"/>
                <a:gd name="T12" fmla="*/ 1103 w 1840"/>
                <a:gd name="T13" fmla="*/ 196 h 625"/>
                <a:gd name="T14" fmla="*/ 1306 w 1840"/>
                <a:gd name="T15" fmla="*/ 302 h 625"/>
                <a:gd name="T16" fmla="*/ 1517 w 1840"/>
                <a:gd name="T17" fmla="*/ 288 h 625"/>
                <a:gd name="T18" fmla="*/ 1840 w 1840"/>
                <a:gd name="T19" fmla="*/ 168 h 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40" h="625">
                  <a:moveTo>
                    <a:pt x="0" y="625"/>
                  </a:moveTo>
                  <a:cubicBezTo>
                    <a:pt x="84" y="611"/>
                    <a:pt x="169" y="598"/>
                    <a:pt x="246" y="583"/>
                  </a:cubicBezTo>
                  <a:cubicBezTo>
                    <a:pt x="323" y="568"/>
                    <a:pt x="385" y="574"/>
                    <a:pt x="464" y="534"/>
                  </a:cubicBezTo>
                  <a:cubicBezTo>
                    <a:pt x="543" y="494"/>
                    <a:pt x="661" y="421"/>
                    <a:pt x="723" y="344"/>
                  </a:cubicBezTo>
                  <a:cubicBezTo>
                    <a:pt x="785" y="267"/>
                    <a:pt x="794" y="124"/>
                    <a:pt x="836" y="70"/>
                  </a:cubicBezTo>
                  <a:cubicBezTo>
                    <a:pt x="878" y="16"/>
                    <a:pt x="931" y="0"/>
                    <a:pt x="976" y="21"/>
                  </a:cubicBezTo>
                  <a:cubicBezTo>
                    <a:pt x="1021" y="42"/>
                    <a:pt x="1048" y="149"/>
                    <a:pt x="1103" y="196"/>
                  </a:cubicBezTo>
                  <a:cubicBezTo>
                    <a:pt x="1158" y="243"/>
                    <a:pt x="1237" y="287"/>
                    <a:pt x="1306" y="302"/>
                  </a:cubicBezTo>
                  <a:cubicBezTo>
                    <a:pt x="1375" y="317"/>
                    <a:pt x="1428" y="310"/>
                    <a:pt x="1517" y="288"/>
                  </a:cubicBezTo>
                  <a:cubicBezTo>
                    <a:pt x="1606" y="266"/>
                    <a:pt x="1723" y="217"/>
                    <a:pt x="1840" y="168"/>
                  </a:cubicBezTo>
                </a:path>
              </a:pathLst>
            </a:custGeom>
            <a:solidFill>
              <a:schemeClr val="accent2">
                <a:alpha val="50000"/>
              </a:schemeClr>
            </a:solidFill>
            <a:ln w="19050" cap="flat" cmpd="sng">
              <a:solidFill>
                <a:schemeClr val="tx1"/>
              </a:solidFill>
              <a:prstDash val="dash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810" name="Line 34">
              <a:extLst>
                <a:ext uri="{FF2B5EF4-FFF2-40B4-BE49-F238E27FC236}">
                  <a16:creationId xmlns:a16="http://schemas.microsoft.com/office/drawing/2014/main" id="{065DE0CF-0DC0-4DC4-8148-5544782A73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76" y="3653"/>
              <a:ext cx="414" cy="1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811" name="Text Box 35">
              <a:extLst>
                <a:ext uri="{FF2B5EF4-FFF2-40B4-BE49-F238E27FC236}">
                  <a16:creationId xmlns:a16="http://schemas.microsoft.com/office/drawing/2014/main" id="{D2F7C6F0-7AC7-44CF-9F2C-F881AA29D6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0" y="3889"/>
              <a:ext cx="22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75812" name="Text Box 36">
              <a:extLst>
                <a:ext uri="{FF2B5EF4-FFF2-40B4-BE49-F238E27FC236}">
                  <a16:creationId xmlns:a16="http://schemas.microsoft.com/office/drawing/2014/main" id="{1A21C32F-19A3-4618-848C-2313A4260B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" y="3037"/>
              <a:ext cx="128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f</a:t>
              </a:r>
              <a:r>
                <a:rPr lang="en-US" altLang="en-US" i="1" baseline="-25000">
                  <a:latin typeface="Times New Roman" panose="02020603050405020304" pitchFamily="18" charset="0"/>
                </a:rPr>
                <a:t>XY</a:t>
              </a:r>
              <a:r>
                <a:rPr lang="en-US" altLang="en-US">
                  <a:latin typeface="Times New Roman" panose="02020603050405020304" pitchFamily="18" charset="0"/>
                </a:rPr>
                <a:t>(</a:t>
              </a:r>
              <a:r>
                <a:rPr lang="en-US" altLang="en-US" i="1">
                  <a:latin typeface="Times New Roman" panose="02020603050405020304" pitchFamily="18" charset="0"/>
                </a:rPr>
                <a:t>x,y</a:t>
              </a:r>
              <a:r>
                <a:rPr lang="en-US" altLang="en-US">
                  <a:latin typeface="Times New Roman" panose="02020603050405020304" pitchFamily="18" charset="0"/>
                </a:rPr>
                <a:t>)</a:t>
              </a:r>
            </a:p>
          </p:txBody>
        </p:sp>
      </p:grpSp>
      <p:graphicFrame>
        <p:nvGraphicFramePr>
          <p:cNvPr id="75814" name="Object 38">
            <a:extLst>
              <a:ext uri="{FF2B5EF4-FFF2-40B4-BE49-F238E27FC236}">
                <a16:creationId xmlns:a16="http://schemas.microsoft.com/office/drawing/2014/main" id="{93FF9F03-1196-4C4F-B6F1-101E1372D6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965294"/>
              </p:ext>
            </p:extLst>
          </p:nvPr>
        </p:nvGraphicFramePr>
        <p:xfrm>
          <a:off x="4916752" y="2654945"/>
          <a:ext cx="325331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27200" imgH="355320" progId="Equation.3">
                  <p:embed/>
                </p:oleObj>
              </mc:Choice>
              <mc:Fallback>
                <p:oleObj name="Equation" r:id="rId2" imgW="2527200" imgH="35532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6752" y="2654945"/>
                        <a:ext cx="325331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5817" name="Group 41">
            <a:extLst>
              <a:ext uri="{FF2B5EF4-FFF2-40B4-BE49-F238E27FC236}">
                <a16:creationId xmlns:a16="http://schemas.microsoft.com/office/drawing/2014/main" id="{5586E94A-292C-4519-AC47-0AC2C2905FA8}"/>
              </a:ext>
            </a:extLst>
          </p:cNvPr>
          <p:cNvGrpSpPr>
            <a:grpSpLocks/>
          </p:cNvGrpSpPr>
          <p:nvPr/>
        </p:nvGrpSpPr>
        <p:grpSpPr bwMode="auto">
          <a:xfrm>
            <a:off x="534988" y="2833688"/>
            <a:ext cx="4316412" cy="1827212"/>
            <a:chOff x="337" y="1785"/>
            <a:chExt cx="2719" cy="1151"/>
          </a:xfrm>
        </p:grpSpPr>
        <p:sp>
          <p:nvSpPr>
            <p:cNvPr id="75782" name="Line 6">
              <a:extLst>
                <a:ext uri="{FF2B5EF4-FFF2-40B4-BE49-F238E27FC236}">
                  <a16:creationId xmlns:a16="http://schemas.microsoft.com/office/drawing/2014/main" id="{FB519FE8-168A-4D0A-85DC-16302448D6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9" y="2734"/>
              <a:ext cx="1177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7" name="Freeform 11">
              <a:extLst>
                <a:ext uri="{FF2B5EF4-FFF2-40B4-BE49-F238E27FC236}">
                  <a16:creationId xmlns:a16="http://schemas.microsoft.com/office/drawing/2014/main" id="{00A327BC-688D-44DF-95AB-ADA33C35FA7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932" y="2250"/>
              <a:ext cx="621" cy="452"/>
            </a:xfrm>
            <a:custGeom>
              <a:avLst/>
              <a:gdLst>
                <a:gd name="T0" fmla="*/ 0 w 1392"/>
                <a:gd name="T1" fmla="*/ 880 h 880"/>
                <a:gd name="T2" fmla="*/ 816 w 1392"/>
                <a:gd name="T3" fmla="*/ 736 h 880"/>
                <a:gd name="T4" fmla="*/ 1056 w 1392"/>
                <a:gd name="T5" fmla="*/ 400 h 880"/>
                <a:gd name="T6" fmla="*/ 1248 w 1392"/>
                <a:gd name="T7" fmla="*/ 64 h 880"/>
                <a:gd name="T8" fmla="*/ 1392 w 1392"/>
                <a:gd name="T9" fmla="*/ 16 h 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2" h="880">
                  <a:moveTo>
                    <a:pt x="0" y="880"/>
                  </a:moveTo>
                  <a:cubicBezTo>
                    <a:pt x="320" y="848"/>
                    <a:pt x="640" y="816"/>
                    <a:pt x="816" y="736"/>
                  </a:cubicBezTo>
                  <a:cubicBezTo>
                    <a:pt x="992" y="656"/>
                    <a:pt x="984" y="512"/>
                    <a:pt x="1056" y="400"/>
                  </a:cubicBezTo>
                  <a:cubicBezTo>
                    <a:pt x="1128" y="288"/>
                    <a:pt x="1192" y="128"/>
                    <a:pt x="1248" y="64"/>
                  </a:cubicBezTo>
                  <a:cubicBezTo>
                    <a:pt x="1304" y="0"/>
                    <a:pt x="1348" y="8"/>
                    <a:pt x="1392" y="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9" name="Freeform 13">
              <a:extLst>
                <a:ext uri="{FF2B5EF4-FFF2-40B4-BE49-F238E27FC236}">
                  <a16:creationId xmlns:a16="http://schemas.microsoft.com/office/drawing/2014/main" id="{DC28DCB1-CF45-47F4-A983-6BB1312667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" y="2250"/>
              <a:ext cx="621" cy="452"/>
            </a:xfrm>
            <a:custGeom>
              <a:avLst/>
              <a:gdLst>
                <a:gd name="T0" fmla="*/ 0 w 1392"/>
                <a:gd name="T1" fmla="*/ 880 h 880"/>
                <a:gd name="T2" fmla="*/ 816 w 1392"/>
                <a:gd name="T3" fmla="*/ 736 h 880"/>
                <a:gd name="T4" fmla="*/ 1056 w 1392"/>
                <a:gd name="T5" fmla="*/ 400 h 880"/>
                <a:gd name="T6" fmla="*/ 1248 w 1392"/>
                <a:gd name="T7" fmla="*/ 64 h 880"/>
                <a:gd name="T8" fmla="*/ 1392 w 1392"/>
                <a:gd name="T9" fmla="*/ 16 h 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2" h="880">
                  <a:moveTo>
                    <a:pt x="0" y="880"/>
                  </a:moveTo>
                  <a:cubicBezTo>
                    <a:pt x="320" y="848"/>
                    <a:pt x="640" y="816"/>
                    <a:pt x="816" y="736"/>
                  </a:cubicBezTo>
                  <a:cubicBezTo>
                    <a:pt x="992" y="656"/>
                    <a:pt x="984" y="512"/>
                    <a:pt x="1056" y="400"/>
                  </a:cubicBezTo>
                  <a:cubicBezTo>
                    <a:pt x="1128" y="288"/>
                    <a:pt x="1192" y="128"/>
                    <a:pt x="1248" y="64"/>
                  </a:cubicBezTo>
                  <a:cubicBezTo>
                    <a:pt x="1304" y="0"/>
                    <a:pt x="1348" y="8"/>
                    <a:pt x="1392" y="16"/>
                  </a:cubicBez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90" name="Freeform 14">
              <a:extLst>
                <a:ext uri="{FF2B5EF4-FFF2-40B4-BE49-F238E27FC236}">
                  <a16:creationId xmlns:a16="http://schemas.microsoft.com/office/drawing/2014/main" id="{2674F4E4-F338-48B0-BBAF-D2E8D399AFB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932" y="2250"/>
              <a:ext cx="621" cy="452"/>
            </a:xfrm>
            <a:custGeom>
              <a:avLst/>
              <a:gdLst>
                <a:gd name="T0" fmla="*/ 0 w 1392"/>
                <a:gd name="T1" fmla="*/ 880 h 880"/>
                <a:gd name="T2" fmla="*/ 816 w 1392"/>
                <a:gd name="T3" fmla="*/ 736 h 880"/>
                <a:gd name="T4" fmla="*/ 1056 w 1392"/>
                <a:gd name="T5" fmla="*/ 400 h 880"/>
                <a:gd name="T6" fmla="*/ 1248 w 1392"/>
                <a:gd name="T7" fmla="*/ 64 h 880"/>
                <a:gd name="T8" fmla="*/ 1392 w 1392"/>
                <a:gd name="T9" fmla="*/ 16 h 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2" h="880">
                  <a:moveTo>
                    <a:pt x="0" y="880"/>
                  </a:moveTo>
                  <a:cubicBezTo>
                    <a:pt x="320" y="848"/>
                    <a:pt x="640" y="816"/>
                    <a:pt x="816" y="736"/>
                  </a:cubicBezTo>
                  <a:cubicBezTo>
                    <a:pt x="992" y="656"/>
                    <a:pt x="984" y="512"/>
                    <a:pt x="1056" y="400"/>
                  </a:cubicBezTo>
                  <a:cubicBezTo>
                    <a:pt x="1128" y="288"/>
                    <a:pt x="1192" y="128"/>
                    <a:pt x="1248" y="64"/>
                  </a:cubicBezTo>
                  <a:cubicBezTo>
                    <a:pt x="1304" y="0"/>
                    <a:pt x="1348" y="8"/>
                    <a:pt x="1392" y="16"/>
                  </a:cubicBez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93" name="Text Box 17">
              <a:extLst>
                <a:ext uri="{FF2B5EF4-FFF2-40B4-BE49-F238E27FC236}">
                  <a16:creationId xmlns:a16="http://schemas.microsoft.com/office/drawing/2014/main" id="{68068199-EC75-4AA3-B4C6-A8A9600A96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" y="1978"/>
              <a:ext cx="128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f</a:t>
              </a:r>
              <a:r>
                <a:rPr lang="en-US" altLang="en-US" i="1" baseline="-25000">
                  <a:latin typeface="Times New Roman" panose="02020603050405020304" pitchFamily="18" charset="0"/>
                </a:rPr>
                <a:t>X</a:t>
              </a:r>
              <a:r>
                <a:rPr lang="en-US" altLang="en-US">
                  <a:latin typeface="Times New Roman" panose="02020603050405020304" pitchFamily="18" charset="0"/>
                </a:rPr>
                <a:t>(</a:t>
              </a:r>
              <a:r>
                <a:rPr lang="en-US" altLang="en-US" i="1">
                  <a:latin typeface="Times New Roman" panose="02020603050405020304" pitchFamily="18" charset="0"/>
                </a:rPr>
                <a:t>x</a:t>
              </a:r>
              <a:r>
                <a:rPr lang="en-US" altLang="en-US">
                  <a:latin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75794" name="Rectangle 18">
              <a:extLst>
                <a:ext uri="{FF2B5EF4-FFF2-40B4-BE49-F238E27FC236}">
                  <a16:creationId xmlns:a16="http://schemas.microsoft.com/office/drawing/2014/main" id="{375C2CF6-EC6E-4287-BFDD-336F01A808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5" y="2686"/>
              <a:ext cx="1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en-US" sz="2000" i="1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75795" name="Line 19">
              <a:extLst>
                <a:ext uri="{FF2B5EF4-FFF2-40B4-BE49-F238E27FC236}">
                  <a16:creationId xmlns:a16="http://schemas.microsoft.com/office/drawing/2014/main" id="{B50FA1C4-2719-4897-A4C0-5134F48481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7" y="2030"/>
              <a:ext cx="0" cy="7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798" name="Line 22">
              <a:extLst>
                <a:ext uri="{FF2B5EF4-FFF2-40B4-BE49-F238E27FC236}">
                  <a16:creationId xmlns:a16="http://schemas.microsoft.com/office/drawing/2014/main" id="{ED122E5D-FAD0-4507-8253-7C7794C208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5" y="1988"/>
              <a:ext cx="0" cy="7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799" name="Line 23">
              <a:extLst>
                <a:ext uri="{FF2B5EF4-FFF2-40B4-BE49-F238E27FC236}">
                  <a16:creationId xmlns:a16="http://schemas.microsoft.com/office/drawing/2014/main" id="{32A6141A-8A3C-4EF5-AE63-39CF7C49B7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9" y="2754"/>
              <a:ext cx="6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800" name="Text Box 24">
              <a:extLst>
                <a:ext uri="{FF2B5EF4-FFF2-40B4-BE49-F238E27FC236}">
                  <a16:creationId xmlns:a16="http://schemas.microsoft.com/office/drawing/2014/main" id="{716B4913-38C8-48C6-B12B-6EA90569ED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7" y="2508"/>
              <a:ext cx="22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75801" name="Text Box 25">
              <a:extLst>
                <a:ext uri="{FF2B5EF4-FFF2-40B4-BE49-F238E27FC236}">
                  <a16:creationId xmlns:a16="http://schemas.microsoft.com/office/drawing/2014/main" id="{77052724-4F3D-44AF-A06A-3F083925F7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" y="1952"/>
              <a:ext cx="41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y</a:t>
              </a:r>
            </a:p>
          </p:txBody>
        </p:sp>
        <p:sp>
          <p:nvSpPr>
            <p:cNvPr id="75802" name="Freeform 26">
              <a:extLst>
                <a:ext uri="{FF2B5EF4-FFF2-40B4-BE49-F238E27FC236}">
                  <a16:creationId xmlns:a16="http://schemas.microsoft.com/office/drawing/2014/main" id="{820FB5B7-A8B3-4AD3-8177-32A6E7CD1D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1" y="1946"/>
              <a:ext cx="498" cy="808"/>
            </a:xfrm>
            <a:custGeom>
              <a:avLst/>
              <a:gdLst>
                <a:gd name="T0" fmla="*/ 0 w 498"/>
                <a:gd name="T1" fmla="*/ 808 h 808"/>
                <a:gd name="T2" fmla="*/ 267 w 498"/>
                <a:gd name="T3" fmla="*/ 660 h 808"/>
                <a:gd name="T4" fmla="*/ 435 w 498"/>
                <a:gd name="T5" fmla="*/ 330 h 808"/>
                <a:gd name="T6" fmla="*/ 498 w 498"/>
                <a:gd name="T7" fmla="*/ 0 h 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8" h="808">
                  <a:moveTo>
                    <a:pt x="0" y="808"/>
                  </a:moveTo>
                  <a:cubicBezTo>
                    <a:pt x="97" y="774"/>
                    <a:pt x="195" y="740"/>
                    <a:pt x="267" y="660"/>
                  </a:cubicBezTo>
                  <a:cubicBezTo>
                    <a:pt x="339" y="580"/>
                    <a:pt x="397" y="440"/>
                    <a:pt x="435" y="330"/>
                  </a:cubicBezTo>
                  <a:cubicBezTo>
                    <a:pt x="473" y="220"/>
                    <a:pt x="485" y="110"/>
                    <a:pt x="498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5815" name="Text Box 39">
              <a:extLst>
                <a:ext uri="{FF2B5EF4-FFF2-40B4-BE49-F238E27FC236}">
                  <a16:creationId xmlns:a16="http://schemas.microsoft.com/office/drawing/2014/main" id="{87158255-4844-4537-8E77-C9AE512F1B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9" y="1785"/>
              <a:ext cx="6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y=x</a:t>
              </a:r>
              <a:r>
                <a:rPr lang="en-US" altLang="en-US" i="1" baseline="30000">
                  <a:latin typeface="Times New Roman" panose="02020603050405020304" pitchFamily="18" charset="0"/>
                </a:rPr>
                <a:t>3</a:t>
              </a:r>
            </a:p>
          </p:txBody>
        </p:sp>
      </p:grpSp>
      <p:sp>
        <p:nvSpPr>
          <p:cNvPr id="75818" name="Text Box 42">
            <a:extLst>
              <a:ext uri="{FF2B5EF4-FFF2-40B4-BE49-F238E27FC236}">
                <a16:creationId xmlns:a16="http://schemas.microsoft.com/office/drawing/2014/main" id="{613A8CE1-8DC6-455E-88FE-458D692F3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5763" y="3185815"/>
            <a:ext cx="2909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/>
              <a:t>… a pdf?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18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6AC40361-1EE4-41B2-A91D-F7B2CDEA6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F9461273-C2DC-4714-B3E5-6D8002784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22D5-F932-4ADC-A522-57E186338B4A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CA8B2777-BDD9-4569-8CF2-A6ADA02421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Conditional cdf’s &amp; pdf’s</a:t>
            </a:r>
          </a:p>
        </p:txBody>
      </p:sp>
      <p:sp>
        <p:nvSpPr>
          <p:cNvPr id="79875" name="Text Box 3">
            <a:extLst>
              <a:ext uri="{FF2B5EF4-FFF2-40B4-BE49-F238E27FC236}">
                <a16:creationId xmlns:a16="http://schemas.microsoft.com/office/drawing/2014/main" id="{FC5E78BF-E2D3-49FF-8EB6-9CA01418B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800" y="2152650"/>
            <a:ext cx="7237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/>
              <a:t>Conditional CDF :</a:t>
            </a:r>
          </a:p>
        </p:txBody>
      </p:sp>
      <p:graphicFrame>
        <p:nvGraphicFramePr>
          <p:cNvPr id="79876" name="Object 4">
            <a:extLst>
              <a:ext uri="{FF2B5EF4-FFF2-40B4-BE49-F238E27FC236}">
                <a16:creationId xmlns:a16="http://schemas.microsoft.com/office/drawing/2014/main" id="{DAEA9B58-8A25-4B49-B062-ED49CFAA68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42935"/>
              </p:ext>
            </p:extLst>
          </p:nvPr>
        </p:nvGraphicFramePr>
        <p:xfrm>
          <a:off x="398463" y="2868613"/>
          <a:ext cx="5708236" cy="1143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749480" imgH="952200" progId="Equation.3">
                  <p:embed/>
                </p:oleObj>
              </mc:Choice>
              <mc:Fallback>
                <p:oleObj name="Equation" r:id="rId2" imgW="4749480" imgH="952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3" y="2868613"/>
                        <a:ext cx="5708236" cy="1143001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77" name="Object 5">
            <a:extLst>
              <a:ext uri="{FF2B5EF4-FFF2-40B4-BE49-F238E27FC236}">
                <a16:creationId xmlns:a16="http://schemas.microsoft.com/office/drawing/2014/main" id="{CF3ECB72-D224-4C9D-BDFE-602C6B9592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400038"/>
              </p:ext>
            </p:extLst>
          </p:nvPr>
        </p:nvGraphicFramePr>
        <p:xfrm>
          <a:off x="398463" y="5389936"/>
          <a:ext cx="4961037" cy="707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22760" imgH="660240" progId="Equation.3">
                  <p:embed/>
                </p:oleObj>
              </mc:Choice>
              <mc:Fallback>
                <p:oleObj name="Equation" r:id="rId4" imgW="4622760" imgH="660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3" y="5389936"/>
                        <a:ext cx="4961037" cy="70728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878" name="Text Box 6">
            <a:extLst>
              <a:ext uri="{FF2B5EF4-FFF2-40B4-BE49-F238E27FC236}">
                <a16:creationId xmlns:a16="http://schemas.microsoft.com/office/drawing/2014/main" id="{2C5C259E-F7B8-42F0-B052-3192C32FD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724400"/>
            <a:ext cx="7237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/>
              <a:t>Conditional PDF :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autoUpdateAnimBg="0"/>
      <p:bldP spid="79878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BB4C2DB5-DE71-4EF7-B9D6-0D079D68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10DEC7BE-6F7B-43E3-A156-6FC52663A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4B0FB-8F33-4FF4-B698-4CEF1A7EC288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C50FC60A-120D-48AD-A6CF-074FAE59C4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Recall the 3681 trucks: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224DC7D1-7636-467E-9256-545E3C84D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113" y="2066925"/>
            <a:ext cx="3635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endParaRPr lang="en-US" altLang="en-US" sz="3200">
              <a:latin typeface="Arial" panose="020B0604020202020204" pitchFamily="34" charset="0"/>
            </a:endParaRPr>
          </a:p>
        </p:txBody>
      </p:sp>
      <p:graphicFrame>
        <p:nvGraphicFramePr>
          <p:cNvPr id="80900" name="Object 4">
            <a:extLst>
              <a:ext uri="{FF2B5EF4-FFF2-40B4-BE49-F238E27FC236}">
                <a16:creationId xmlns:a16="http://schemas.microsoft.com/office/drawing/2014/main" id="{5BB89E34-ED0E-47B0-B7B0-1A4A7B62D4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950" y="2166938"/>
          <a:ext cx="5245100" cy="419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3048443" imgH="2438705" progId="Excel.Sheet.8">
                  <p:embed/>
                </p:oleObj>
              </mc:Choice>
              <mc:Fallback>
                <p:oleObj name="Worksheet" r:id="rId2" imgW="3048443" imgH="2438705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" y="2166938"/>
                        <a:ext cx="5245100" cy="419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1" name="Text Box 5">
            <a:extLst>
              <a:ext uri="{FF2B5EF4-FFF2-40B4-BE49-F238E27FC236}">
                <a16:creationId xmlns:a16="http://schemas.microsoft.com/office/drawing/2014/main" id="{1637DEE2-0464-4F21-8664-F564293BD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1075" y="1752600"/>
            <a:ext cx="950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TONS</a:t>
            </a:r>
          </a:p>
        </p:txBody>
      </p:sp>
      <p:sp>
        <p:nvSpPr>
          <p:cNvPr id="80902" name="Text Box 6">
            <a:extLst>
              <a:ext uri="{FF2B5EF4-FFF2-40B4-BE49-F238E27FC236}">
                <a16:creationId xmlns:a16="http://schemas.microsoft.com/office/drawing/2014/main" id="{09F0C06D-7242-4468-8FA6-E0C51B6F5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747963"/>
            <a:ext cx="39052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  <a:p>
            <a:r>
              <a:rPr lang="en-US" altLang="en-US"/>
              <a:t>E</a:t>
            </a:r>
          </a:p>
          <a:p>
            <a:r>
              <a:rPr lang="en-US" altLang="en-US"/>
              <a:t>N</a:t>
            </a:r>
          </a:p>
          <a:p>
            <a:r>
              <a:rPr lang="en-US" altLang="en-US"/>
              <a:t>G</a:t>
            </a:r>
          </a:p>
          <a:p>
            <a:r>
              <a:rPr lang="en-US" altLang="en-US"/>
              <a:t>T</a:t>
            </a:r>
          </a:p>
          <a:p>
            <a:r>
              <a:rPr lang="en-US" altLang="en-US"/>
              <a:t>H</a:t>
            </a:r>
          </a:p>
          <a:p>
            <a:endParaRPr lang="en-US" altLang="en-US"/>
          </a:p>
        </p:txBody>
      </p:sp>
      <p:sp>
        <p:nvSpPr>
          <p:cNvPr id="80903" name="Text Box 7">
            <a:extLst>
              <a:ext uri="{FF2B5EF4-FFF2-40B4-BE49-F238E27FC236}">
                <a16:creationId xmlns:a16="http://schemas.microsoft.com/office/drawing/2014/main" id="{D717F399-69D6-479C-96D4-FE90B1BC9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04800"/>
            <a:ext cx="30210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/>
              <a:t> pdf &lt;= normalized histogram</a:t>
            </a:r>
          </a:p>
        </p:txBody>
      </p:sp>
      <p:sp>
        <p:nvSpPr>
          <p:cNvPr id="80904" name="Rectangle 8">
            <a:extLst>
              <a:ext uri="{FF2B5EF4-FFF2-40B4-BE49-F238E27FC236}">
                <a16:creationId xmlns:a16="http://schemas.microsoft.com/office/drawing/2014/main" id="{A3D7FC26-8222-42D8-818D-185317039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5988" y="3557588"/>
            <a:ext cx="1282700" cy="1416050"/>
          </a:xfrm>
          <a:prstGeom prst="rect">
            <a:avLst/>
          </a:prstGeom>
          <a:solidFill>
            <a:srgbClr val="CCFFFF">
              <a:alpha val="50000"/>
            </a:srgbClr>
          </a:solidFill>
          <a:ln w="4127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5" name="AutoShape 9">
            <a:extLst>
              <a:ext uri="{FF2B5EF4-FFF2-40B4-BE49-F238E27FC236}">
                <a16:creationId xmlns:a16="http://schemas.microsoft.com/office/drawing/2014/main" id="{5B3E2E91-1FB1-47B0-9DB0-FF84DDC15F6E}"/>
              </a:ext>
            </a:extLst>
          </p:cNvPr>
          <p:cNvSpPr>
            <a:spLocks noChangeArrowheads="1"/>
          </p:cNvSpPr>
          <p:nvPr/>
        </p:nvSpPr>
        <p:spPr bwMode="auto">
          <a:xfrm rot="-1985999">
            <a:off x="3200400" y="2362200"/>
            <a:ext cx="2971800" cy="762000"/>
          </a:xfrm>
          <a:prstGeom prst="leftArrow">
            <a:avLst>
              <a:gd name="adj1" fmla="val 50000"/>
              <a:gd name="adj2" fmla="val 97500"/>
            </a:avLst>
          </a:prstGeom>
          <a:solidFill>
            <a:schemeClr val="accent1">
              <a:alpha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6" name="Text Box 10">
            <a:extLst>
              <a:ext uri="{FF2B5EF4-FFF2-40B4-BE49-F238E27FC236}">
                <a16:creationId xmlns:a16="http://schemas.microsoft.com/office/drawing/2014/main" id="{47EF528D-E578-432D-911D-9B732CC55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895600"/>
            <a:ext cx="3021013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000">
                <a:latin typeface="Tahoma" panose="020B0604030504040204" pitchFamily="34" charset="0"/>
              </a:rPr>
              <a:t> conditional pdf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2000">
                <a:latin typeface="Tahoma" panose="020B0604030504040204" pitchFamily="34" charset="0"/>
              </a:rPr>
              <a:t>has same shape within the given region, </a:t>
            </a:r>
            <a:r>
              <a:rPr lang="en-US" altLang="en-US" sz="2000" i="1"/>
              <a:t>A  </a:t>
            </a:r>
            <a:r>
              <a:rPr lang="en-US" altLang="en-US" sz="2000">
                <a:latin typeface="Tahoma" panose="020B0604030504040204" pitchFamily="34" charset="0"/>
              </a:rPr>
              <a:t>;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2000">
                <a:latin typeface="Tahoma" panose="020B0604030504040204" pitchFamily="34" charset="0"/>
              </a:rPr>
              <a:t>is zero otherwise  ;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2000">
                <a:latin typeface="Tahoma" panose="020B0604030504040204" pitchFamily="34" charset="0"/>
              </a:rPr>
              <a:t>and is normalized (using a different number) to give a total volume of one.</a:t>
            </a:r>
          </a:p>
        </p:txBody>
      </p:sp>
      <p:sp>
        <p:nvSpPr>
          <p:cNvPr id="80907" name="Text Box 11">
            <a:extLst>
              <a:ext uri="{FF2B5EF4-FFF2-40B4-BE49-F238E27FC236}">
                <a16:creationId xmlns:a16="http://schemas.microsoft.com/office/drawing/2014/main" id="{CEDB0739-07FE-4312-A127-9940DE559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295400"/>
            <a:ext cx="3021013" cy="15621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>
                <a:solidFill>
                  <a:schemeClr val="bg2"/>
                </a:solidFill>
              </a:rPr>
              <a:t> pdf given </a:t>
            </a:r>
            <a:r>
              <a:rPr lang="en-US" altLang="en-US" i="1">
                <a:solidFill>
                  <a:schemeClr val="bg2"/>
                </a:solidFill>
                <a:latin typeface="Times New Roman" panose="02020603050405020304" pitchFamily="18" charset="0"/>
              </a:rPr>
              <a:t>A:</a:t>
            </a:r>
            <a:endParaRPr lang="en-US" altLang="en-US">
              <a:solidFill>
                <a:schemeClr val="bg2"/>
              </a:solidFill>
            </a:endParaRPr>
          </a:p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2"/>
                </a:solidFill>
              </a:rPr>
              <a:t>1.5 </a:t>
            </a:r>
            <a:r>
              <a:rPr lang="en-US" altLang="en-US">
                <a:solidFill>
                  <a:schemeClr val="bg2"/>
                </a:solidFill>
                <a:sym typeface="Symbol" panose="05050102010706020507" pitchFamily="18" charset="2"/>
              </a:rPr>
              <a:t> </a:t>
            </a:r>
            <a:r>
              <a:rPr lang="en-US" altLang="en-US">
                <a:solidFill>
                  <a:schemeClr val="bg2"/>
                </a:solidFill>
              </a:rPr>
              <a:t>tons </a:t>
            </a:r>
            <a:r>
              <a:rPr lang="en-US" altLang="en-US">
                <a:solidFill>
                  <a:schemeClr val="bg2"/>
                </a:solidFill>
                <a:sym typeface="Symbol" panose="05050102010706020507" pitchFamily="18" charset="2"/>
              </a:rPr>
              <a:t> 2.0</a:t>
            </a:r>
          </a:p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2"/>
                </a:solidFill>
                <a:sym typeface="Symbol" panose="05050102010706020507" pitchFamily="18" charset="2"/>
              </a:rPr>
              <a:t>9.0  length 10.0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6" grpId="0" autoUpdateAnimBg="0"/>
      <p:bldP spid="80907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ooter Placeholder 3">
            <a:extLst>
              <a:ext uri="{FF2B5EF4-FFF2-40B4-BE49-F238E27FC236}">
                <a16:creationId xmlns:a16="http://schemas.microsoft.com/office/drawing/2014/main" id="{EEE38FE0-6C8A-4865-8774-80CE89A9A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32" name="Slide Number Placeholder 4">
            <a:extLst>
              <a:ext uri="{FF2B5EF4-FFF2-40B4-BE49-F238E27FC236}">
                <a16:creationId xmlns:a16="http://schemas.microsoft.com/office/drawing/2014/main" id="{C7D72CBA-960A-48F7-9098-122D4E711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E9B92-36B9-4EC4-9D7C-054B1B4DFB05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5B543B42-F437-4EBE-BF37-0E6365B5B6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3150" y="-207963"/>
            <a:ext cx="7793038" cy="1143001"/>
          </a:xfrm>
        </p:spPr>
        <p:txBody>
          <a:bodyPr/>
          <a:lstStyle/>
          <a:p>
            <a:r>
              <a:rPr lang="en-US" altLang="en-US" sz="2000">
                <a:solidFill>
                  <a:schemeClr val="tx1"/>
                </a:solidFill>
              </a:rPr>
              <a:t>Conditional pdf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31DBFB6E-67B5-4699-8FD5-6413C2EB8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113" y="2066925"/>
            <a:ext cx="3635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endParaRPr lang="en-US" altLang="en-US" sz="3200">
              <a:latin typeface="Arial" panose="020B0604020202020204" pitchFamily="34" charset="0"/>
            </a:endParaRPr>
          </a:p>
        </p:txBody>
      </p:sp>
      <p:sp>
        <p:nvSpPr>
          <p:cNvPr id="81924" name="Text Box 4">
            <a:extLst>
              <a:ext uri="{FF2B5EF4-FFF2-40B4-BE49-F238E27FC236}">
                <a16:creationId xmlns:a16="http://schemas.microsoft.com/office/drawing/2014/main" id="{183B8F43-64CB-42EC-A57F-B7F963FD0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6825" y="1131888"/>
            <a:ext cx="6096000" cy="1625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2000">
                <a:latin typeface="Tahoma" panose="020B0604030504040204" pitchFamily="34" charset="0"/>
              </a:rPr>
              <a:t> has same shape within the given region, </a:t>
            </a:r>
            <a:r>
              <a:rPr lang="en-US" altLang="en-US" sz="2000" i="1"/>
              <a:t>A  </a:t>
            </a:r>
            <a:r>
              <a:rPr lang="en-US" altLang="en-US" sz="2000">
                <a:latin typeface="Tahoma" panose="020B0604030504040204" pitchFamily="34" charset="0"/>
              </a:rPr>
              <a:t>;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2000">
                <a:latin typeface="Tahoma" panose="020B0604030504040204" pitchFamily="34" charset="0"/>
              </a:rPr>
              <a:t>is zero otherwise  ;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2000">
                <a:latin typeface="Tahoma" panose="020B0604030504040204" pitchFamily="34" charset="0"/>
              </a:rPr>
              <a:t>and is normalized (using a different number) to give a total volume of one.</a:t>
            </a:r>
          </a:p>
        </p:txBody>
      </p:sp>
      <p:grpSp>
        <p:nvGrpSpPr>
          <p:cNvPr id="81949" name="Group 29">
            <a:extLst>
              <a:ext uri="{FF2B5EF4-FFF2-40B4-BE49-F238E27FC236}">
                <a16:creationId xmlns:a16="http://schemas.microsoft.com/office/drawing/2014/main" id="{6406F1C6-D71C-41BE-8070-AC380C263C29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276600"/>
            <a:ext cx="3657600" cy="3352800"/>
            <a:chOff x="576" y="2064"/>
            <a:chExt cx="2304" cy="2112"/>
          </a:xfrm>
        </p:grpSpPr>
        <p:sp>
          <p:nvSpPr>
            <p:cNvPr id="81925" name="Rectangle 5">
              <a:extLst>
                <a:ext uri="{FF2B5EF4-FFF2-40B4-BE49-F238E27FC236}">
                  <a16:creationId xmlns:a16="http://schemas.microsoft.com/office/drawing/2014/main" id="{5D017E45-7487-4C31-996D-C68E00B215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402"/>
              <a:ext cx="1584" cy="1534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26" name="Line 6">
              <a:extLst>
                <a:ext uri="{FF2B5EF4-FFF2-40B4-BE49-F238E27FC236}">
                  <a16:creationId xmlns:a16="http://schemas.microsoft.com/office/drawing/2014/main" id="{C889925A-9E2D-43CE-8095-1BB09EB54A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3936"/>
              <a:ext cx="21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1927" name="Line 7">
              <a:extLst>
                <a:ext uri="{FF2B5EF4-FFF2-40B4-BE49-F238E27FC236}">
                  <a16:creationId xmlns:a16="http://schemas.microsoft.com/office/drawing/2014/main" id="{FE9BC9EA-6DD4-4046-907F-4331348781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160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1928" name="Text Box 8">
              <a:extLst>
                <a:ext uri="{FF2B5EF4-FFF2-40B4-BE49-F238E27FC236}">
                  <a16:creationId xmlns:a16="http://schemas.microsoft.com/office/drawing/2014/main" id="{3299F9DC-6117-4B3C-8324-CA425C1484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3648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x</a:t>
              </a:r>
            </a:p>
          </p:txBody>
        </p:sp>
        <p:sp>
          <p:nvSpPr>
            <p:cNvPr id="81929" name="Text Box 9">
              <a:extLst>
                <a:ext uri="{FF2B5EF4-FFF2-40B4-BE49-F238E27FC236}">
                  <a16:creationId xmlns:a16="http://schemas.microsoft.com/office/drawing/2014/main" id="{4CF74A88-22B0-4411-8DEE-F349537E71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112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 y</a:t>
              </a:r>
            </a:p>
          </p:txBody>
        </p:sp>
        <p:grpSp>
          <p:nvGrpSpPr>
            <p:cNvPr id="81930" name="Group 10">
              <a:extLst>
                <a:ext uri="{FF2B5EF4-FFF2-40B4-BE49-F238E27FC236}">
                  <a16:creationId xmlns:a16="http://schemas.microsoft.com/office/drawing/2014/main" id="{95350199-A982-4B99-8860-9A945D9FFD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61" y="2741"/>
              <a:ext cx="1082" cy="693"/>
              <a:chOff x="1061" y="2741"/>
              <a:chExt cx="1082" cy="693"/>
            </a:xfrm>
          </p:grpSpPr>
          <p:sp>
            <p:nvSpPr>
              <p:cNvPr id="81931" name="Freeform 11">
                <a:extLst>
                  <a:ext uri="{FF2B5EF4-FFF2-40B4-BE49-F238E27FC236}">
                    <a16:creationId xmlns:a16="http://schemas.microsoft.com/office/drawing/2014/main" id="{3743AF62-15FC-4041-AD80-1275E1D802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1" y="2741"/>
                <a:ext cx="1082" cy="693"/>
              </a:xfrm>
              <a:custGeom>
                <a:avLst/>
                <a:gdLst>
                  <a:gd name="T0" fmla="*/ 802 w 1082"/>
                  <a:gd name="T1" fmla="*/ 256 h 693"/>
                  <a:gd name="T2" fmla="*/ 109 w 1082"/>
                  <a:gd name="T3" fmla="*/ 382 h 693"/>
                  <a:gd name="T4" fmla="*/ 145 w 1082"/>
                  <a:gd name="T5" fmla="*/ 652 h 693"/>
                  <a:gd name="T6" fmla="*/ 838 w 1082"/>
                  <a:gd name="T7" fmla="*/ 625 h 693"/>
                  <a:gd name="T8" fmla="*/ 1072 w 1082"/>
                  <a:gd name="T9" fmla="*/ 247 h 693"/>
                  <a:gd name="T10" fmla="*/ 901 w 1082"/>
                  <a:gd name="T11" fmla="*/ 4 h 693"/>
                  <a:gd name="T12" fmla="*/ 802 w 1082"/>
                  <a:gd name="T13" fmla="*/ 256 h 6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82" h="693">
                    <a:moveTo>
                      <a:pt x="802" y="256"/>
                    </a:moveTo>
                    <a:cubicBezTo>
                      <a:pt x="670" y="319"/>
                      <a:pt x="218" y="316"/>
                      <a:pt x="109" y="382"/>
                    </a:cubicBezTo>
                    <a:cubicBezTo>
                      <a:pt x="0" y="448"/>
                      <a:pt x="23" y="611"/>
                      <a:pt x="145" y="652"/>
                    </a:cubicBezTo>
                    <a:cubicBezTo>
                      <a:pt x="267" y="693"/>
                      <a:pt x="683" y="692"/>
                      <a:pt x="838" y="625"/>
                    </a:cubicBezTo>
                    <a:cubicBezTo>
                      <a:pt x="993" y="558"/>
                      <a:pt x="1062" y="350"/>
                      <a:pt x="1072" y="247"/>
                    </a:cubicBezTo>
                    <a:cubicBezTo>
                      <a:pt x="1082" y="144"/>
                      <a:pt x="949" y="0"/>
                      <a:pt x="901" y="4"/>
                    </a:cubicBezTo>
                    <a:cubicBezTo>
                      <a:pt x="853" y="8"/>
                      <a:pt x="934" y="193"/>
                      <a:pt x="802" y="256"/>
                    </a:cubicBezTo>
                    <a:close/>
                  </a:path>
                </a:pathLst>
              </a:cu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1932" name="Text Box 12">
                <a:extLst>
                  <a:ext uri="{FF2B5EF4-FFF2-40B4-BE49-F238E27FC236}">
                    <a16:creationId xmlns:a16="http://schemas.microsoft.com/office/drawing/2014/main" id="{6C6BF99C-4BEC-46FF-BF10-4D993F7A40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13" y="3060"/>
                <a:ext cx="495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i="1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i="1">
                    <a:solidFill>
                      <a:schemeClr val="bg2"/>
                    </a:solidFill>
                    <a:latin typeface="Times New Roman" panose="02020603050405020304" pitchFamily="18" charset="0"/>
                  </a:rPr>
                  <a:t>A</a:t>
                </a:r>
              </a:p>
            </p:txBody>
          </p:sp>
        </p:grpSp>
        <p:graphicFrame>
          <p:nvGraphicFramePr>
            <p:cNvPr id="81947" name="Object 27">
              <a:extLst>
                <a:ext uri="{FF2B5EF4-FFF2-40B4-BE49-F238E27FC236}">
                  <a16:creationId xmlns:a16="http://schemas.microsoft.com/office/drawing/2014/main" id="{5C17B20B-0EE4-40DF-9F9F-493AE159EF0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88" y="2064"/>
            <a:ext cx="973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914400" imgH="291960" progId="Equation.3">
                    <p:embed/>
                  </p:oleObj>
                </mc:Choice>
                <mc:Fallback>
                  <p:oleObj name="Equation" r:id="rId2" imgW="914400" imgH="291960" progId="Equation.3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8" y="2064"/>
                          <a:ext cx="973" cy="310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1950" name="Group 30">
            <a:extLst>
              <a:ext uri="{FF2B5EF4-FFF2-40B4-BE49-F238E27FC236}">
                <a16:creationId xmlns:a16="http://schemas.microsoft.com/office/drawing/2014/main" id="{F7C60325-CF30-42B5-8752-F3F28608B790}"/>
              </a:ext>
            </a:extLst>
          </p:cNvPr>
          <p:cNvGrpSpPr>
            <a:grpSpLocks/>
          </p:cNvGrpSpPr>
          <p:nvPr/>
        </p:nvGrpSpPr>
        <p:grpSpPr bwMode="auto">
          <a:xfrm>
            <a:off x="4799013" y="3311525"/>
            <a:ext cx="3581400" cy="3224213"/>
            <a:chOff x="3072" y="2016"/>
            <a:chExt cx="2256" cy="2031"/>
          </a:xfrm>
        </p:grpSpPr>
        <p:grpSp>
          <p:nvGrpSpPr>
            <p:cNvPr id="81933" name="Group 13">
              <a:extLst>
                <a:ext uri="{FF2B5EF4-FFF2-40B4-BE49-F238E27FC236}">
                  <a16:creationId xmlns:a16="http://schemas.microsoft.com/office/drawing/2014/main" id="{3778F5A2-C403-41B0-8AF8-323D0DA7BE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2" y="2352"/>
              <a:ext cx="2256" cy="1695"/>
              <a:chOff x="3132" y="2310"/>
              <a:chExt cx="2256" cy="1695"/>
            </a:xfrm>
          </p:grpSpPr>
          <p:sp>
            <p:nvSpPr>
              <p:cNvPr id="81934" name="AutoShape 14">
                <a:extLst>
                  <a:ext uri="{FF2B5EF4-FFF2-40B4-BE49-F238E27FC236}">
                    <a16:creationId xmlns:a16="http://schemas.microsoft.com/office/drawing/2014/main" id="{11CD7D2B-2E47-4474-9419-DF16B6C8A9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2" y="2901"/>
                <a:ext cx="2256" cy="816"/>
              </a:xfrm>
              <a:prstGeom prst="parallelogram">
                <a:avLst>
                  <a:gd name="adj" fmla="val 69118"/>
                </a:avLst>
              </a:prstGeom>
              <a:solidFill>
                <a:srgbClr val="CC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35" name="Line 15">
                <a:extLst>
                  <a:ext uri="{FF2B5EF4-FFF2-40B4-BE49-F238E27FC236}">
                    <a16:creationId xmlns:a16="http://schemas.microsoft.com/office/drawing/2014/main" id="{14A0C7F5-595B-4A0F-9DA0-34B0E40D0F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32" y="3717"/>
                <a:ext cx="20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1936" name="Line 16">
                <a:extLst>
                  <a:ext uri="{FF2B5EF4-FFF2-40B4-BE49-F238E27FC236}">
                    <a16:creationId xmlns:a16="http://schemas.microsoft.com/office/drawing/2014/main" id="{24C923B7-2666-4E3E-AB3B-90CE0044C3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32" y="2613"/>
                <a:ext cx="768" cy="11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1937" name="Text Box 17">
                <a:extLst>
                  <a:ext uri="{FF2B5EF4-FFF2-40B4-BE49-F238E27FC236}">
                    <a16:creationId xmlns:a16="http://schemas.microsoft.com/office/drawing/2014/main" id="{10BB4E18-624C-401C-8906-D3E159BC78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83" y="2310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i="1">
                    <a:latin typeface="Times New Roman" panose="02020603050405020304" pitchFamily="18" charset="0"/>
                  </a:rPr>
                  <a:t>y</a:t>
                </a:r>
                <a:r>
                  <a:rPr lang="en-US" altLang="en-US" i="1" baseline="-25000">
                    <a:latin typeface="Times New Roman" panose="02020603050405020304" pitchFamily="18" charset="0"/>
                  </a:rPr>
                  <a:t> </a:t>
                </a:r>
              </a:p>
            </p:txBody>
          </p:sp>
          <p:sp>
            <p:nvSpPr>
              <p:cNvPr id="81938" name="Text Box 18">
                <a:extLst>
                  <a:ext uri="{FF2B5EF4-FFF2-40B4-BE49-F238E27FC236}">
                    <a16:creationId xmlns:a16="http://schemas.microsoft.com/office/drawing/2014/main" id="{8906CD1E-289E-46D0-982D-C7F3DB2679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4" y="3717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i="1">
                    <a:latin typeface="Times New Roman" panose="02020603050405020304" pitchFamily="18" charset="0"/>
                  </a:rPr>
                  <a:t> x</a:t>
                </a:r>
                <a:endParaRPr lang="en-US" altLang="en-US" i="1" baseline="-250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1939" name="Text Box 19">
                <a:extLst>
                  <a:ext uri="{FF2B5EF4-FFF2-40B4-BE49-F238E27FC236}">
                    <a16:creationId xmlns:a16="http://schemas.microsoft.com/office/drawing/2014/main" id="{E1B39464-4358-49CC-A7C6-FF448C140B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82" y="3402"/>
                <a:ext cx="495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i="1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i="1">
                    <a:latin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81940" name="Line 20">
                <a:extLst>
                  <a:ext uri="{FF2B5EF4-FFF2-40B4-BE49-F238E27FC236}">
                    <a16:creationId xmlns:a16="http://schemas.microsoft.com/office/drawing/2014/main" id="{09981E15-B741-4847-BB03-DB730946BD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30" y="2871"/>
                <a:ext cx="0" cy="5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1941" name="Line 21">
                <a:extLst>
                  <a:ext uri="{FF2B5EF4-FFF2-40B4-BE49-F238E27FC236}">
                    <a16:creationId xmlns:a16="http://schemas.microsoft.com/office/drawing/2014/main" id="{D5EE2A45-AA32-4719-970C-3D60A08ABB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53" y="2340"/>
                <a:ext cx="0" cy="9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1942" name="Line 22">
                <a:extLst>
                  <a:ext uri="{FF2B5EF4-FFF2-40B4-BE49-F238E27FC236}">
                    <a16:creationId xmlns:a16="http://schemas.microsoft.com/office/drawing/2014/main" id="{9641B1A0-0A58-4255-8387-36CB8FCF31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91" y="2583"/>
                <a:ext cx="0" cy="6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1943" name="Freeform 23">
                <a:extLst>
                  <a:ext uri="{FF2B5EF4-FFF2-40B4-BE49-F238E27FC236}">
                    <a16:creationId xmlns:a16="http://schemas.microsoft.com/office/drawing/2014/main" id="{2D696325-AFEF-464D-AFBA-5C5BACCDEA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6" y="2331"/>
                <a:ext cx="1017" cy="1098"/>
              </a:xfrm>
              <a:custGeom>
                <a:avLst/>
                <a:gdLst>
                  <a:gd name="T0" fmla="*/ 0 w 1017"/>
                  <a:gd name="T1" fmla="*/ 1089 h 1089"/>
                  <a:gd name="T2" fmla="*/ 0 w 1017"/>
                  <a:gd name="T3" fmla="*/ 531 h 1089"/>
                  <a:gd name="T4" fmla="*/ 387 w 1017"/>
                  <a:gd name="T5" fmla="*/ 414 h 1089"/>
                  <a:gd name="T6" fmla="*/ 909 w 1017"/>
                  <a:gd name="T7" fmla="*/ 81 h 1089"/>
                  <a:gd name="T8" fmla="*/ 1017 w 1017"/>
                  <a:gd name="T9" fmla="*/ 0 h 1089"/>
                  <a:gd name="T10" fmla="*/ 1008 w 1017"/>
                  <a:gd name="T11" fmla="*/ 954 h 1089"/>
                  <a:gd name="T12" fmla="*/ 711 w 1017"/>
                  <a:gd name="T13" fmla="*/ 1080 h 1089"/>
                  <a:gd name="T14" fmla="*/ 288 w 1017"/>
                  <a:gd name="T15" fmla="*/ 1080 h 1089"/>
                  <a:gd name="T16" fmla="*/ 0 w 1017"/>
                  <a:gd name="T17" fmla="*/ 1089 h 10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17" h="1089">
                    <a:moveTo>
                      <a:pt x="0" y="1089"/>
                    </a:moveTo>
                    <a:lnTo>
                      <a:pt x="0" y="531"/>
                    </a:lnTo>
                    <a:lnTo>
                      <a:pt x="387" y="414"/>
                    </a:lnTo>
                    <a:lnTo>
                      <a:pt x="909" y="81"/>
                    </a:lnTo>
                    <a:lnTo>
                      <a:pt x="1017" y="0"/>
                    </a:lnTo>
                    <a:lnTo>
                      <a:pt x="1008" y="954"/>
                    </a:lnTo>
                    <a:lnTo>
                      <a:pt x="711" y="1080"/>
                    </a:lnTo>
                    <a:lnTo>
                      <a:pt x="288" y="1080"/>
                    </a:lnTo>
                    <a:lnTo>
                      <a:pt x="0" y="108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bg1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1944" name="Freeform 24">
                <a:extLst>
                  <a:ext uri="{FF2B5EF4-FFF2-40B4-BE49-F238E27FC236}">
                    <a16:creationId xmlns:a16="http://schemas.microsoft.com/office/drawing/2014/main" id="{ED1693B5-29AC-4F6C-AA07-6CF27FAB499B}"/>
                  </a:ext>
                </a:extLst>
              </p:cNvPr>
              <p:cNvSpPr>
                <a:spLocks/>
              </p:cNvSpPr>
              <p:nvPr/>
            </p:nvSpPr>
            <p:spPr bwMode="auto">
              <a:xfrm rot="-1391250">
                <a:off x="3514" y="2472"/>
                <a:ext cx="1214" cy="270"/>
              </a:xfrm>
              <a:custGeom>
                <a:avLst/>
                <a:gdLst>
                  <a:gd name="T0" fmla="*/ 802 w 1082"/>
                  <a:gd name="T1" fmla="*/ 256 h 693"/>
                  <a:gd name="T2" fmla="*/ 109 w 1082"/>
                  <a:gd name="T3" fmla="*/ 382 h 693"/>
                  <a:gd name="T4" fmla="*/ 145 w 1082"/>
                  <a:gd name="T5" fmla="*/ 652 h 693"/>
                  <a:gd name="T6" fmla="*/ 838 w 1082"/>
                  <a:gd name="T7" fmla="*/ 625 h 693"/>
                  <a:gd name="T8" fmla="*/ 1072 w 1082"/>
                  <a:gd name="T9" fmla="*/ 247 h 693"/>
                  <a:gd name="T10" fmla="*/ 901 w 1082"/>
                  <a:gd name="T11" fmla="*/ 4 h 693"/>
                  <a:gd name="T12" fmla="*/ 802 w 1082"/>
                  <a:gd name="T13" fmla="*/ 256 h 6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82" h="693">
                    <a:moveTo>
                      <a:pt x="802" y="256"/>
                    </a:moveTo>
                    <a:cubicBezTo>
                      <a:pt x="670" y="319"/>
                      <a:pt x="218" y="316"/>
                      <a:pt x="109" y="382"/>
                    </a:cubicBezTo>
                    <a:cubicBezTo>
                      <a:pt x="0" y="448"/>
                      <a:pt x="23" y="611"/>
                      <a:pt x="145" y="652"/>
                    </a:cubicBezTo>
                    <a:cubicBezTo>
                      <a:pt x="267" y="693"/>
                      <a:pt x="683" y="692"/>
                      <a:pt x="838" y="625"/>
                    </a:cubicBezTo>
                    <a:cubicBezTo>
                      <a:pt x="993" y="558"/>
                      <a:pt x="1062" y="350"/>
                      <a:pt x="1072" y="247"/>
                    </a:cubicBezTo>
                    <a:cubicBezTo>
                      <a:pt x="1082" y="144"/>
                      <a:pt x="949" y="0"/>
                      <a:pt x="901" y="4"/>
                    </a:cubicBezTo>
                    <a:cubicBezTo>
                      <a:pt x="853" y="8"/>
                      <a:pt x="934" y="193"/>
                      <a:pt x="802" y="256"/>
                    </a:cubicBezTo>
                    <a:close/>
                  </a:path>
                </a:pathLst>
              </a:cu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1945" name="Freeform 25">
                <a:extLst>
                  <a:ext uri="{FF2B5EF4-FFF2-40B4-BE49-F238E27FC236}">
                    <a16:creationId xmlns:a16="http://schemas.microsoft.com/office/drawing/2014/main" id="{AF4B7805-6C9D-4E5F-BA1E-A67C0B2457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6" y="3197"/>
                <a:ext cx="1082" cy="270"/>
              </a:xfrm>
              <a:custGeom>
                <a:avLst/>
                <a:gdLst>
                  <a:gd name="T0" fmla="*/ 802 w 1082"/>
                  <a:gd name="T1" fmla="*/ 256 h 693"/>
                  <a:gd name="T2" fmla="*/ 109 w 1082"/>
                  <a:gd name="T3" fmla="*/ 382 h 693"/>
                  <a:gd name="T4" fmla="*/ 145 w 1082"/>
                  <a:gd name="T5" fmla="*/ 652 h 693"/>
                  <a:gd name="T6" fmla="*/ 838 w 1082"/>
                  <a:gd name="T7" fmla="*/ 625 h 693"/>
                  <a:gd name="T8" fmla="*/ 1072 w 1082"/>
                  <a:gd name="T9" fmla="*/ 247 h 693"/>
                  <a:gd name="T10" fmla="*/ 901 w 1082"/>
                  <a:gd name="T11" fmla="*/ 4 h 693"/>
                  <a:gd name="T12" fmla="*/ 802 w 1082"/>
                  <a:gd name="T13" fmla="*/ 256 h 6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82" h="693">
                    <a:moveTo>
                      <a:pt x="802" y="256"/>
                    </a:moveTo>
                    <a:cubicBezTo>
                      <a:pt x="670" y="319"/>
                      <a:pt x="218" y="316"/>
                      <a:pt x="109" y="382"/>
                    </a:cubicBezTo>
                    <a:cubicBezTo>
                      <a:pt x="0" y="448"/>
                      <a:pt x="23" y="611"/>
                      <a:pt x="145" y="652"/>
                    </a:cubicBezTo>
                    <a:cubicBezTo>
                      <a:pt x="267" y="693"/>
                      <a:pt x="683" y="692"/>
                      <a:pt x="838" y="625"/>
                    </a:cubicBezTo>
                    <a:cubicBezTo>
                      <a:pt x="993" y="558"/>
                      <a:pt x="1062" y="350"/>
                      <a:pt x="1072" y="247"/>
                    </a:cubicBezTo>
                    <a:cubicBezTo>
                      <a:pt x="1082" y="144"/>
                      <a:pt x="949" y="0"/>
                      <a:pt x="901" y="4"/>
                    </a:cubicBezTo>
                    <a:cubicBezTo>
                      <a:pt x="853" y="8"/>
                      <a:pt x="934" y="193"/>
                      <a:pt x="802" y="256"/>
                    </a:cubicBezTo>
                    <a:close/>
                  </a:path>
                </a:pathLst>
              </a:custGeom>
              <a:solidFill>
                <a:srgbClr val="FFFF99">
                  <a:alpha val="50000"/>
                </a:srgbClr>
              </a:solidFill>
              <a:ln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1946" name="Line 26">
                <a:extLst>
                  <a:ext uri="{FF2B5EF4-FFF2-40B4-BE49-F238E27FC236}">
                    <a16:creationId xmlns:a16="http://schemas.microsoft.com/office/drawing/2014/main" id="{59011080-D69D-4FD2-8320-B36921E5F8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00" y="2565"/>
                <a:ext cx="0" cy="6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aphicFrame>
          <p:nvGraphicFramePr>
            <p:cNvPr id="81948" name="Object 28">
              <a:extLst>
                <a:ext uri="{FF2B5EF4-FFF2-40B4-BE49-F238E27FC236}">
                  <a16:creationId xmlns:a16="http://schemas.microsoft.com/office/drawing/2014/main" id="{DBD2F7D5-02F9-4C4E-B8F6-682DD4A4210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20" y="2016"/>
            <a:ext cx="2110" cy="3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981080" imgH="291960" progId="Equation.3">
                    <p:embed/>
                  </p:oleObj>
                </mc:Choice>
                <mc:Fallback>
                  <p:oleObj name="Equation" r:id="rId4" imgW="1981080" imgH="291960" progId="Equation.3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0" y="2016"/>
                          <a:ext cx="2110" cy="311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0E9EAEB1-5853-474A-BB0B-AC388F07D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2031368C-0524-48F9-9CCD-A2E5C6BCF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E2974-BDB9-423C-BA76-ABB813B7AA4E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80D457B6-7EB9-4830-A451-11A35C061D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5375" y="-163513"/>
            <a:ext cx="7793038" cy="1143001"/>
          </a:xfrm>
        </p:spPr>
        <p:txBody>
          <a:bodyPr/>
          <a:lstStyle/>
          <a:p>
            <a:r>
              <a:rPr lang="en-US" altLang="en-US" sz="2000">
                <a:solidFill>
                  <a:schemeClr val="tx1"/>
                </a:solidFill>
              </a:rPr>
              <a:t>Conditional pdf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07824C2D-FD3A-4EB7-951C-332A41A69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113" y="2066925"/>
            <a:ext cx="3635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endParaRPr lang="en-US" altLang="en-US" sz="3200">
              <a:latin typeface="Arial" panose="020B0604020202020204" pitchFamily="34" charset="0"/>
            </a:endParaRPr>
          </a:p>
        </p:txBody>
      </p:sp>
      <p:sp>
        <p:nvSpPr>
          <p:cNvPr id="82948" name="Text Box 4">
            <a:extLst>
              <a:ext uri="{FF2B5EF4-FFF2-40B4-BE49-F238E27FC236}">
                <a16:creationId xmlns:a16="http://schemas.microsoft.com/office/drawing/2014/main" id="{F81C2E94-F858-4DB0-9700-849E705E6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9038" y="1054100"/>
            <a:ext cx="6096000" cy="1625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2000">
                <a:latin typeface="Tahoma" panose="020B0604030504040204" pitchFamily="34" charset="0"/>
              </a:rPr>
              <a:t> has same shape within the given region, </a:t>
            </a:r>
            <a:r>
              <a:rPr lang="en-US" altLang="en-US" sz="2000" i="1"/>
              <a:t>A  </a:t>
            </a:r>
            <a:r>
              <a:rPr lang="en-US" altLang="en-US" sz="2000">
                <a:latin typeface="Tahoma" panose="020B0604030504040204" pitchFamily="34" charset="0"/>
              </a:rPr>
              <a:t>;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2000">
                <a:latin typeface="Tahoma" panose="020B0604030504040204" pitchFamily="34" charset="0"/>
              </a:rPr>
              <a:t>is zero otherwise  ;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2000">
                <a:latin typeface="Tahoma" panose="020B0604030504040204" pitchFamily="34" charset="0"/>
              </a:rPr>
              <a:t>and is normalized (using a different number) to give a total volume of one.</a:t>
            </a:r>
          </a:p>
        </p:txBody>
      </p:sp>
      <p:graphicFrame>
        <p:nvGraphicFramePr>
          <p:cNvPr id="82949" name="Object 5">
            <a:extLst>
              <a:ext uri="{FF2B5EF4-FFF2-40B4-BE49-F238E27FC236}">
                <a16:creationId xmlns:a16="http://schemas.microsoft.com/office/drawing/2014/main" id="{18E26AE8-5C00-4377-8311-679D737D32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077379"/>
              </p:ext>
            </p:extLst>
          </p:nvPr>
        </p:nvGraphicFramePr>
        <p:xfrm>
          <a:off x="291164" y="2987592"/>
          <a:ext cx="4800600" cy="746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7840" imgH="672840" progId="Equation.3">
                  <p:embed/>
                </p:oleObj>
              </mc:Choice>
              <mc:Fallback>
                <p:oleObj name="Equation" r:id="rId2" imgW="4317840" imgH="6728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164" y="2987592"/>
                        <a:ext cx="4800600" cy="74634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0" name="Object 6">
            <a:extLst>
              <a:ext uri="{FF2B5EF4-FFF2-40B4-BE49-F238E27FC236}">
                <a16:creationId xmlns:a16="http://schemas.microsoft.com/office/drawing/2014/main" id="{B9756742-2A3A-4529-848E-F9290DA6D9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7703218"/>
              </p:ext>
            </p:extLst>
          </p:nvPr>
        </p:nvGraphicFramePr>
        <p:xfrm>
          <a:off x="291164" y="3917731"/>
          <a:ext cx="2442411" cy="1156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952200" progId="Equation.3">
                  <p:embed/>
                </p:oleObj>
              </mc:Choice>
              <mc:Fallback>
                <p:oleObj name="Equation" r:id="rId4" imgW="2006280" imgH="952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164" y="3917731"/>
                        <a:ext cx="2442411" cy="1156631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54734B4-487A-49F8-91B1-CE0C675D3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99350BC-718D-42E8-B460-A573F7E5B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1A214-EA64-439B-B5BC-C09B02CF7A18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ACBE6ECD-F1D9-4FB3-AB81-C68589BB6E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457200"/>
            <a:ext cx="6505575" cy="1143000"/>
          </a:xfrm>
        </p:spPr>
        <p:txBody>
          <a:bodyPr/>
          <a:lstStyle/>
          <a:p>
            <a:r>
              <a:rPr lang="en-US" altLang="en-US" sz="4000"/>
              <a:t>Properties of 2D CDF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9EB7FA39-0B16-4D3A-8BEF-71636A274A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6047" y="2111040"/>
            <a:ext cx="4874593" cy="2653465"/>
          </a:xfrm>
        </p:spPr>
        <p:txBody>
          <a:bodyPr/>
          <a:lstStyle/>
          <a:p>
            <a:r>
              <a:rPr lang="en-US" altLang="en-US" sz="2400" dirty="0">
                <a:latin typeface="Arial" panose="020B0604020202020204" pitchFamily="34" charset="0"/>
              </a:rPr>
              <a:t>CDF:</a:t>
            </a:r>
            <a:r>
              <a:rPr lang="en-US" altLang="en-US" sz="2400" i="1" dirty="0">
                <a:latin typeface="Times New Roman" panose="02020603050405020304" pitchFamily="18" charset="0"/>
              </a:rPr>
              <a:t>  F</a:t>
            </a:r>
            <a:r>
              <a:rPr lang="en-US" altLang="en-US" sz="2400" i="1" baseline="-25000" dirty="0">
                <a:latin typeface="Times New Roman" panose="02020603050405020304" pitchFamily="18" charset="0"/>
              </a:rPr>
              <a:t>XY</a:t>
            </a:r>
            <a:r>
              <a:rPr lang="en-US" altLang="en-US" sz="2400" i="1" dirty="0">
                <a:latin typeface="Times New Roman" panose="02020603050405020304" pitchFamily="18" charset="0"/>
              </a:rPr>
              <a:t>(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x,y</a:t>
            </a:r>
            <a:r>
              <a:rPr lang="en-US" altLang="en-US" sz="2400" i="1" dirty="0">
                <a:latin typeface="Times New Roman" panose="02020603050405020304" pitchFamily="18" charset="0"/>
              </a:rPr>
              <a:t>) =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Pr</a:t>
            </a:r>
            <a:r>
              <a:rPr lang="en-US" altLang="en-US" sz="2400" i="1" dirty="0">
                <a:latin typeface="Times New Roman" panose="02020603050405020304" pitchFamily="18" charset="0"/>
              </a:rPr>
              <a:t>[X</a:t>
            </a:r>
            <a:r>
              <a:rPr lang="en-US" altLang="en-U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x , Y </a:t>
            </a:r>
            <a:r>
              <a:rPr lang="en-US" altLang="en-U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y]</a:t>
            </a:r>
          </a:p>
          <a:p>
            <a:r>
              <a:rPr lang="en-US" altLang="en-U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0 </a:t>
            </a:r>
            <a:r>
              <a:rPr lang="en-US" altLang="en-U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sz="2400" i="1" dirty="0">
                <a:latin typeface="Times New Roman" panose="02020603050405020304" pitchFamily="18" charset="0"/>
              </a:rPr>
              <a:t>F</a:t>
            </a:r>
            <a:r>
              <a:rPr lang="en-US" altLang="en-US" sz="2400" i="1" baseline="-25000" dirty="0">
                <a:latin typeface="Times New Roman" panose="02020603050405020304" pitchFamily="18" charset="0"/>
              </a:rPr>
              <a:t>XY</a:t>
            </a:r>
            <a:r>
              <a:rPr lang="en-US" altLang="en-US" sz="2400" i="1" dirty="0">
                <a:latin typeface="Times New Roman" panose="02020603050405020304" pitchFamily="18" charset="0"/>
              </a:rPr>
              <a:t>(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x,y</a:t>
            </a:r>
            <a:r>
              <a:rPr lang="en-US" altLang="en-US" sz="2400" i="1" dirty="0">
                <a:latin typeface="Times New Roman" panose="02020603050405020304" pitchFamily="18" charset="0"/>
              </a:rPr>
              <a:t>) </a:t>
            </a:r>
            <a:r>
              <a:rPr lang="en-US" altLang="en-U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 1</a:t>
            </a:r>
          </a:p>
          <a:p>
            <a:r>
              <a:rPr lang="en-US" altLang="en-US" sz="2400" i="1" dirty="0">
                <a:latin typeface="Times New Roman" panose="02020603050405020304" pitchFamily="18" charset="0"/>
              </a:rPr>
              <a:t>F</a:t>
            </a:r>
            <a:r>
              <a:rPr lang="en-US" altLang="en-US" sz="2400" i="1" baseline="-25000" dirty="0">
                <a:latin typeface="Times New Roman" panose="02020603050405020304" pitchFamily="18" charset="0"/>
              </a:rPr>
              <a:t>XY</a:t>
            </a:r>
            <a:r>
              <a:rPr lang="en-US" altLang="en-US" sz="2400" i="1" dirty="0">
                <a:latin typeface="Times New Roman" panose="02020603050405020304" pitchFamily="18" charset="0"/>
              </a:rPr>
              <a:t>(</a:t>
            </a:r>
            <a:r>
              <a:rPr lang="en-US" altLang="en-U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</a:t>
            </a:r>
            <a:r>
              <a:rPr lang="en-US" altLang="en-US" sz="2400" i="1" dirty="0">
                <a:latin typeface="Times New Roman" panose="02020603050405020304" pitchFamily="18" charset="0"/>
              </a:rPr>
              <a:t>,</a:t>
            </a:r>
            <a:r>
              <a:rPr lang="en-US" altLang="en-U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</a:t>
            </a:r>
            <a:r>
              <a:rPr lang="en-US" altLang="en-US" sz="2400" i="1" dirty="0">
                <a:latin typeface="Times New Roman" panose="02020603050405020304" pitchFamily="18" charset="0"/>
              </a:rPr>
              <a:t>)=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Pr</a:t>
            </a:r>
            <a:r>
              <a:rPr lang="en-US" altLang="en-US" sz="2400" i="1" dirty="0">
                <a:latin typeface="Times New Roman" panose="02020603050405020304" pitchFamily="18" charset="0"/>
              </a:rPr>
              <a:t>[X</a:t>
            </a:r>
            <a:r>
              <a:rPr lang="en-US" altLang="en-U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 , Y </a:t>
            </a:r>
            <a:r>
              <a:rPr lang="en-US" altLang="en-U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]</a:t>
            </a:r>
            <a:endParaRPr lang="en-US" altLang="en-US" sz="2400" i="1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i="1" dirty="0">
                <a:latin typeface="Times New Roman" panose="02020603050405020304" pitchFamily="18" charset="0"/>
              </a:rPr>
              <a:t>                  = 1</a:t>
            </a:r>
          </a:p>
          <a:p>
            <a:r>
              <a:rPr lang="en-US" altLang="en-US" sz="2400" i="1" dirty="0">
                <a:latin typeface="Times New Roman" panose="02020603050405020304" pitchFamily="18" charset="0"/>
              </a:rPr>
              <a:t>F</a:t>
            </a:r>
            <a:r>
              <a:rPr lang="en-US" altLang="en-US" sz="2400" i="1" baseline="-25000" dirty="0">
                <a:latin typeface="Times New Roman" panose="02020603050405020304" pitchFamily="18" charset="0"/>
              </a:rPr>
              <a:t>XY</a:t>
            </a:r>
            <a:r>
              <a:rPr lang="en-US" altLang="en-US" sz="2400" i="1" dirty="0">
                <a:latin typeface="Times New Roman" panose="02020603050405020304" pitchFamily="18" charset="0"/>
              </a:rPr>
              <a:t>(-</a:t>
            </a:r>
            <a:r>
              <a:rPr lang="en-US" altLang="en-U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</a:t>
            </a:r>
            <a:r>
              <a:rPr lang="en-US" altLang="en-US" sz="2400" i="1" dirty="0">
                <a:latin typeface="Times New Roman" panose="02020603050405020304" pitchFamily="18" charset="0"/>
              </a:rPr>
              <a:t>,-</a:t>
            </a:r>
            <a:r>
              <a:rPr lang="en-US" altLang="en-U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</a:t>
            </a:r>
            <a:r>
              <a:rPr lang="en-US" altLang="en-US" sz="2400" i="1" dirty="0">
                <a:latin typeface="Times New Roman" panose="02020603050405020304" pitchFamily="18" charset="0"/>
              </a:rPr>
              <a:t>)=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Pr</a:t>
            </a:r>
            <a:r>
              <a:rPr lang="en-US" altLang="en-US" sz="2400" i="1" dirty="0">
                <a:latin typeface="Times New Roman" panose="02020603050405020304" pitchFamily="18" charset="0"/>
              </a:rPr>
              <a:t>[X</a:t>
            </a:r>
            <a:r>
              <a:rPr lang="en-US" altLang="en-U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 -</a:t>
            </a:r>
            <a:r>
              <a:rPr lang="en-US" altLang="en-U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 , Y </a:t>
            </a:r>
            <a:r>
              <a:rPr lang="en-US" altLang="en-US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 -</a:t>
            </a:r>
            <a:r>
              <a:rPr lang="en-US" altLang="en-U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]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                   = 0</a:t>
            </a:r>
            <a:endParaRPr lang="en-US" altLang="en-US" sz="2400" i="1" dirty="0">
              <a:latin typeface="Times New Roman" panose="02020603050405020304" pitchFamily="18" charset="0"/>
            </a:endParaRPr>
          </a:p>
          <a:p>
            <a:endParaRPr lang="en-US" altLang="en-US" dirty="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endParaRPr lang="en-US" altLang="en-US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 spd="med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82AE088-EFEF-4490-A753-045BD9235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16F1860-6783-4982-8BAB-D8D549130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165B-FF99-4D99-B124-F3D884A7CF6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8DE8CF62-F26E-4C5D-B499-FB3B115B88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457200"/>
            <a:ext cx="6505575" cy="1143000"/>
          </a:xfrm>
        </p:spPr>
        <p:txBody>
          <a:bodyPr/>
          <a:lstStyle/>
          <a:p>
            <a:r>
              <a:rPr lang="en-US" altLang="en-US" sz="4000"/>
              <a:t>Properties of 2D CDF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D64E5D46-C705-418E-A8C1-F05EBBBA61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1550" y="2517775"/>
            <a:ext cx="7772400" cy="2971800"/>
          </a:xfrm>
        </p:spPr>
        <p:txBody>
          <a:bodyPr/>
          <a:lstStyle/>
          <a:p>
            <a:r>
              <a:rPr lang="en-US" altLang="en-US" i="1">
                <a:latin typeface="Times New Roman" panose="02020603050405020304" pitchFamily="18" charset="0"/>
              </a:rPr>
              <a:t>F</a:t>
            </a:r>
            <a:r>
              <a:rPr lang="en-US" altLang="en-US" i="1" baseline="-25000">
                <a:latin typeface="Times New Roman" panose="02020603050405020304" pitchFamily="18" charset="0"/>
              </a:rPr>
              <a:t>XY</a:t>
            </a:r>
            <a:r>
              <a:rPr lang="en-US" altLang="en-US" i="1">
                <a:latin typeface="Times New Roman" panose="02020603050405020304" pitchFamily="18" charset="0"/>
              </a:rPr>
              <a:t>(x,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</a:t>
            </a:r>
            <a:r>
              <a:rPr lang="en-US" altLang="en-US" i="1">
                <a:latin typeface="Times New Roman" panose="02020603050405020304" pitchFamily="18" charset="0"/>
              </a:rPr>
              <a:t>)= Pr[X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x , Y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]</a:t>
            </a:r>
            <a:endParaRPr lang="en-US" altLang="en-US" i="1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i="1">
                <a:latin typeface="Times New Roman" panose="02020603050405020304" pitchFamily="18" charset="0"/>
              </a:rPr>
              <a:t>                  = Pr[X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x ]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i="1">
                <a:latin typeface="Times New Roman" panose="02020603050405020304" pitchFamily="18" charset="0"/>
              </a:rPr>
              <a:t>                   = F</a:t>
            </a:r>
            <a:r>
              <a:rPr lang="en-US" altLang="en-US" i="1" baseline="-25000">
                <a:latin typeface="Times New Roman" panose="02020603050405020304" pitchFamily="18" charset="0"/>
              </a:rPr>
              <a:t>X</a:t>
            </a:r>
            <a:r>
              <a:rPr lang="en-US" altLang="en-US" i="1">
                <a:latin typeface="Times New Roman" panose="02020603050405020304" pitchFamily="18" charset="0"/>
              </a:rPr>
              <a:t>(x)</a:t>
            </a:r>
            <a:endParaRPr lang="en-US" altLang="en-US" i="1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endParaRPr lang="en-US" altLang="en-US" i="1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endParaRPr lang="en-US" altLang="en-US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endParaRPr lang="en-US" altLang="en-US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2468" name="Text Box 4">
            <a:extLst>
              <a:ext uri="{FF2B5EF4-FFF2-40B4-BE49-F238E27FC236}">
                <a16:creationId xmlns:a16="http://schemas.microsoft.com/office/drawing/2014/main" id="{25827DFF-4400-46FD-ADFC-49F63C247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5775" y="3713163"/>
            <a:ext cx="3505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 Marginal CDF</a:t>
            </a:r>
          </a:p>
        </p:txBody>
      </p:sp>
      <p:sp>
        <p:nvSpPr>
          <p:cNvPr id="62469" name="Text Box 5">
            <a:extLst>
              <a:ext uri="{FF2B5EF4-FFF2-40B4-BE49-F238E27FC236}">
                <a16:creationId xmlns:a16="http://schemas.microsoft.com/office/drawing/2014/main" id="{A75D13E7-BA10-463B-AAFF-01AFC2987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199063"/>
            <a:ext cx="4876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>
                <a:solidFill>
                  <a:srgbClr val="FF0000"/>
                </a:solidFill>
                <a:latin typeface="Times New Roman" panose="02020603050405020304" pitchFamily="18" charset="0"/>
              </a:rPr>
              <a:t>F</a:t>
            </a:r>
            <a:r>
              <a:rPr lang="en-US" altLang="en-US" sz="3200" b="1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XY</a:t>
            </a:r>
            <a:r>
              <a:rPr lang="en-US" altLang="en-US" sz="3200" b="1" i="1">
                <a:solidFill>
                  <a:srgbClr val="FF0000"/>
                </a:solidFill>
                <a:latin typeface="Times New Roman" panose="02020603050405020304" pitchFamily="18" charset="0"/>
              </a:rPr>
              <a:t>(x,y) </a:t>
            </a:r>
            <a:r>
              <a:rPr lang="en-US" altLang="en-US" sz="3200" b="1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 Joint CDF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 autoUpdateAnimBg="0"/>
      <p:bldP spid="6246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5607850-259D-4CAF-8CC3-8E63DAF9A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92C0C4-C5EA-4A97-AE46-C993D1390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C9819-9CDD-4F37-92BB-32C14810AE38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1054C346-3029-4EE8-8DC2-DC1E9937F8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457200"/>
            <a:ext cx="6505575" cy="1143000"/>
          </a:xfrm>
        </p:spPr>
        <p:txBody>
          <a:bodyPr/>
          <a:lstStyle/>
          <a:p>
            <a:r>
              <a:rPr lang="en-US" altLang="en-US" sz="4000"/>
              <a:t>Properties of 2D CDF (cont)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3FB54F06-659E-4A48-AEDD-367A9B5218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2133600"/>
            <a:ext cx="7772400" cy="2971800"/>
          </a:xfrm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If </a:t>
            </a:r>
            <a:r>
              <a:rPr lang="en-US" altLang="en-US" i="1">
                <a:latin typeface="Times New Roman" panose="02020603050405020304" pitchFamily="18" charset="0"/>
              </a:rPr>
              <a:t>X</a:t>
            </a:r>
            <a:r>
              <a:rPr lang="en-US" altLang="en-US">
                <a:latin typeface="Arial" panose="020B0604020202020204" pitchFamily="34" charset="0"/>
              </a:rPr>
              <a:t> and 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en-US">
                <a:latin typeface="Arial" panose="020B0604020202020204" pitchFamily="34" charset="0"/>
              </a:rPr>
              <a:t> are independent</a:t>
            </a:r>
          </a:p>
          <a:p>
            <a:r>
              <a:rPr lang="en-US" altLang="en-US" i="1">
                <a:latin typeface="Times New Roman" panose="02020603050405020304" pitchFamily="18" charset="0"/>
              </a:rPr>
              <a:t>  F</a:t>
            </a:r>
            <a:r>
              <a:rPr lang="en-US" altLang="en-US" i="1" baseline="-25000">
                <a:latin typeface="Times New Roman" panose="02020603050405020304" pitchFamily="18" charset="0"/>
              </a:rPr>
              <a:t>XY</a:t>
            </a:r>
            <a:r>
              <a:rPr lang="en-US" altLang="en-US" i="1">
                <a:latin typeface="Times New Roman" panose="02020603050405020304" pitchFamily="18" charset="0"/>
              </a:rPr>
              <a:t>(x,y) = Pr[X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x , Y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y]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                    = </a:t>
            </a:r>
            <a:r>
              <a:rPr lang="en-US" altLang="en-US" i="1">
                <a:latin typeface="Times New Roman" panose="02020603050405020304" pitchFamily="18" charset="0"/>
              </a:rPr>
              <a:t>Pr[X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x] </a:t>
            </a:r>
            <a:r>
              <a:rPr lang="en-US" altLang="en-US" i="1">
                <a:latin typeface="Times New Roman" panose="02020603050405020304" pitchFamily="18" charset="0"/>
              </a:rPr>
              <a:t>Pr[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 Y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y]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                    = </a:t>
            </a:r>
            <a:r>
              <a:rPr lang="en-US" altLang="en-US" i="1">
                <a:latin typeface="Times New Roman" panose="02020603050405020304" pitchFamily="18" charset="0"/>
              </a:rPr>
              <a:t>F</a:t>
            </a:r>
            <a:r>
              <a:rPr lang="en-US" altLang="en-US" i="1" baseline="-25000">
                <a:latin typeface="Times New Roman" panose="02020603050405020304" pitchFamily="18" charset="0"/>
              </a:rPr>
              <a:t>X</a:t>
            </a:r>
            <a:r>
              <a:rPr lang="en-US" altLang="en-US" i="1">
                <a:latin typeface="Times New Roman" panose="02020603050405020304" pitchFamily="18" charset="0"/>
              </a:rPr>
              <a:t>(x) F</a:t>
            </a:r>
            <a:r>
              <a:rPr lang="en-US" altLang="en-US" i="1" baseline="-25000">
                <a:latin typeface="Times New Roman" panose="02020603050405020304" pitchFamily="18" charset="0"/>
              </a:rPr>
              <a:t>Y</a:t>
            </a:r>
            <a:r>
              <a:rPr lang="en-US" altLang="en-US" i="1">
                <a:latin typeface="Times New Roman" panose="02020603050405020304" pitchFamily="18" charset="0"/>
              </a:rPr>
              <a:t>(y) </a:t>
            </a:r>
            <a:endParaRPr lang="en-US" altLang="en-US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59396" name="Text Box 4">
            <a:extLst>
              <a:ext uri="{FF2B5EF4-FFF2-40B4-BE49-F238E27FC236}">
                <a16:creationId xmlns:a16="http://schemas.microsoft.com/office/drawing/2014/main" id="{272116BA-0936-43C9-92C9-E935EDF97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648200"/>
            <a:ext cx="457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anose="02020603050405020304" pitchFamily="18" charset="0"/>
              </a:rPr>
              <a:t>F</a:t>
            </a:r>
            <a:r>
              <a:rPr lang="en-US" altLang="en-US" sz="3200" i="1" baseline="-25000">
                <a:latin typeface="Times New Roman" panose="02020603050405020304" pitchFamily="18" charset="0"/>
              </a:rPr>
              <a:t>Y</a:t>
            </a:r>
            <a:r>
              <a:rPr lang="en-US" altLang="en-US" sz="3200" i="1">
                <a:latin typeface="Times New Roman" panose="02020603050405020304" pitchFamily="18" charset="0"/>
              </a:rPr>
              <a:t>(y) </a:t>
            </a:r>
            <a:r>
              <a:rPr lang="en-US" altLang="en-US" sz="3200" b="1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 Marginal CDF</a:t>
            </a:r>
          </a:p>
        </p:txBody>
      </p:sp>
      <p:sp>
        <p:nvSpPr>
          <p:cNvPr id="59397" name="Text Box 5">
            <a:extLst>
              <a:ext uri="{FF2B5EF4-FFF2-40B4-BE49-F238E27FC236}">
                <a16:creationId xmlns:a16="http://schemas.microsoft.com/office/drawing/2014/main" id="{CD8789B2-6487-49D3-90CE-CD4E587C3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486400"/>
            <a:ext cx="487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>
                <a:solidFill>
                  <a:srgbClr val="FF0000"/>
                </a:solidFill>
                <a:latin typeface="Times New Roman" panose="02020603050405020304" pitchFamily="18" charset="0"/>
              </a:rPr>
              <a:t>F</a:t>
            </a:r>
            <a:r>
              <a:rPr lang="en-US" altLang="en-US" sz="3200" b="1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XY</a:t>
            </a:r>
            <a:r>
              <a:rPr lang="en-US" altLang="en-US" sz="3200" b="1" i="1">
                <a:solidFill>
                  <a:srgbClr val="FF0000"/>
                </a:solidFill>
                <a:latin typeface="Times New Roman" panose="02020603050405020304" pitchFamily="18" charset="0"/>
              </a:rPr>
              <a:t>(x,y) </a:t>
            </a:r>
            <a:r>
              <a:rPr lang="en-US" altLang="en-US" sz="3200" b="1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 Joint CDF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 autoUpdateAnimBg="0"/>
      <p:bldP spid="5939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EF74C1EF-32E6-4B6B-BCF0-FA93306F0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B3B15628-3B46-4E75-B33D-70E6D09BF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ED881-6D24-4F68-9942-94C9151A026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8286DEC1-BCBB-4EC8-8BC2-E572133987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457200"/>
            <a:ext cx="6505575" cy="1143000"/>
          </a:xfrm>
        </p:spPr>
        <p:txBody>
          <a:bodyPr/>
          <a:lstStyle/>
          <a:p>
            <a:r>
              <a:rPr lang="en-US" altLang="en-US" sz="4000"/>
              <a:t>Properties of 2D CDF </a:t>
            </a:r>
            <a:r>
              <a:rPr lang="en-US" altLang="en-US" sz="3600"/>
              <a:t>(cont)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7FA47885-1D19-4192-89E7-464C7518FB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2133600"/>
            <a:ext cx="7772400" cy="1371600"/>
          </a:xfrm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When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x &gt; 0</a:t>
            </a:r>
            <a:r>
              <a:rPr lang="en-US" altLang="en-US">
                <a:latin typeface="Arial" panose="020B0604020202020204" pitchFamily="34" charset="0"/>
              </a:rPr>
              <a:t> and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y &gt; 0,</a:t>
            </a:r>
            <a:endParaRPr lang="en-US" altLang="en-US">
              <a:latin typeface="Arial" panose="020B0604020202020204" pitchFamily="34" charset="0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i="1">
                <a:latin typeface="Times New Roman" panose="02020603050405020304" pitchFamily="18" charset="0"/>
              </a:rPr>
              <a:t>F</a:t>
            </a:r>
            <a:r>
              <a:rPr lang="en-US" altLang="en-US" i="1" baseline="-25000">
                <a:latin typeface="Times New Roman" panose="02020603050405020304" pitchFamily="18" charset="0"/>
              </a:rPr>
              <a:t>XY</a:t>
            </a:r>
            <a:r>
              <a:rPr lang="en-US" altLang="en-US" i="1">
                <a:latin typeface="Times New Roman" panose="02020603050405020304" pitchFamily="18" charset="0"/>
              </a:rPr>
              <a:t>(x+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en-US" i="1">
                <a:latin typeface="Times New Roman" panose="02020603050405020304" pitchFamily="18" charset="0"/>
              </a:rPr>
              <a:t>,y+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en-US" i="1">
                <a:latin typeface="Times New Roman" panose="02020603050405020304" pitchFamily="18" charset="0"/>
              </a:rPr>
              <a:t>) 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altLang="en-US" i="1">
                <a:latin typeface="Times New Roman" panose="02020603050405020304" pitchFamily="18" charset="0"/>
              </a:rPr>
              <a:t> F</a:t>
            </a:r>
            <a:r>
              <a:rPr lang="en-US" altLang="en-US" i="1" baseline="-25000">
                <a:latin typeface="Times New Roman" panose="02020603050405020304" pitchFamily="18" charset="0"/>
              </a:rPr>
              <a:t>XY</a:t>
            </a:r>
            <a:r>
              <a:rPr lang="en-US" altLang="en-US" i="1">
                <a:latin typeface="Times New Roman" panose="02020603050405020304" pitchFamily="18" charset="0"/>
              </a:rPr>
              <a:t>(x,y) </a:t>
            </a:r>
            <a:endParaRPr lang="en-US" altLang="en-US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57363" name="Group 19">
            <a:extLst>
              <a:ext uri="{FF2B5EF4-FFF2-40B4-BE49-F238E27FC236}">
                <a16:creationId xmlns:a16="http://schemas.microsoft.com/office/drawing/2014/main" id="{5BDD01EA-2DEA-4184-9F69-A8C961B8F80E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352800"/>
            <a:ext cx="6407150" cy="3246438"/>
            <a:chOff x="0" y="2064"/>
            <a:chExt cx="4036" cy="2045"/>
          </a:xfrm>
        </p:grpSpPr>
        <p:sp>
          <p:nvSpPr>
            <p:cNvPr id="57353" name="Rectangle 9">
              <a:extLst>
                <a:ext uri="{FF2B5EF4-FFF2-40B4-BE49-F238E27FC236}">
                  <a16:creationId xmlns:a16="http://schemas.microsoft.com/office/drawing/2014/main" id="{9B4576FE-E0E3-4B06-80AA-68995F06C7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304"/>
              <a:ext cx="2496" cy="1488"/>
            </a:xfrm>
            <a:prstGeom prst="rect">
              <a:avLst/>
            </a:prstGeom>
            <a:solidFill>
              <a:srgbClr val="3333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52" name="Rectangle 8">
              <a:extLst>
                <a:ext uri="{FF2B5EF4-FFF2-40B4-BE49-F238E27FC236}">
                  <a16:creationId xmlns:a16="http://schemas.microsoft.com/office/drawing/2014/main" id="{8D8B9D2F-32C7-4866-BBC8-EF09306E1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688"/>
              <a:ext cx="2064" cy="110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50" name="Line 6">
              <a:extLst>
                <a:ext uri="{FF2B5EF4-FFF2-40B4-BE49-F238E27FC236}">
                  <a16:creationId xmlns:a16="http://schemas.microsoft.com/office/drawing/2014/main" id="{C412F193-AD1F-432B-89A5-76CE20B7ED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064"/>
              <a:ext cx="0" cy="17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51" name="Line 7">
              <a:extLst>
                <a:ext uri="{FF2B5EF4-FFF2-40B4-BE49-F238E27FC236}">
                  <a16:creationId xmlns:a16="http://schemas.microsoft.com/office/drawing/2014/main" id="{18DDB115-D4DA-4A60-A4E0-684B79BC84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3792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54" name="Line 10">
              <a:extLst>
                <a:ext uri="{FF2B5EF4-FFF2-40B4-BE49-F238E27FC236}">
                  <a16:creationId xmlns:a16="http://schemas.microsoft.com/office/drawing/2014/main" id="{0A0A4A7C-9B16-4632-BC6E-B9FBA185F6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68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55" name="Line 11">
              <a:extLst>
                <a:ext uri="{FF2B5EF4-FFF2-40B4-BE49-F238E27FC236}">
                  <a16:creationId xmlns:a16="http://schemas.microsoft.com/office/drawing/2014/main" id="{A97D7C6F-96FE-44E3-AF3E-DEB946F5C4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30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56" name="Rectangle 12">
              <a:extLst>
                <a:ext uri="{FF2B5EF4-FFF2-40B4-BE49-F238E27FC236}">
                  <a16:creationId xmlns:a16="http://schemas.microsoft.com/office/drawing/2014/main" id="{E5F7B5AB-5D83-4765-91EF-00181DDFAF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3744"/>
              <a:ext cx="120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3200" i="1">
                  <a:latin typeface="Times New Roman" panose="02020603050405020304" pitchFamily="18" charset="0"/>
                </a:rPr>
                <a:t>x    x+</a:t>
              </a:r>
              <a:r>
                <a:rPr lang="en-US" altLang="en-US" sz="3200">
                  <a:latin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altLang="en-US" sz="3200" i="1">
                  <a:latin typeface="Times New Roman" panose="02020603050405020304" pitchFamily="18" charset="0"/>
                  <a:sym typeface="Symbol" panose="05050102010706020507" pitchFamily="18" charset="2"/>
                </a:rPr>
                <a:t>x</a:t>
              </a:r>
            </a:p>
          </p:txBody>
        </p:sp>
        <p:sp>
          <p:nvSpPr>
            <p:cNvPr id="57357" name="Line 13">
              <a:extLst>
                <a:ext uri="{FF2B5EF4-FFF2-40B4-BE49-F238E27FC236}">
                  <a16:creationId xmlns:a16="http://schemas.microsoft.com/office/drawing/2014/main" id="{077EA21E-7513-4280-AE7D-BAEED24F55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369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58" name="Line 14">
              <a:extLst>
                <a:ext uri="{FF2B5EF4-FFF2-40B4-BE49-F238E27FC236}">
                  <a16:creationId xmlns:a16="http://schemas.microsoft.com/office/drawing/2014/main" id="{5A9FDE11-D294-4E34-9B61-F48B3DF1C8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3600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59" name="Rectangle 15">
              <a:extLst>
                <a:ext uri="{FF2B5EF4-FFF2-40B4-BE49-F238E27FC236}">
                  <a16:creationId xmlns:a16="http://schemas.microsoft.com/office/drawing/2014/main" id="{98F4E578-42ED-4BAF-90E8-7EF2CA48C3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112"/>
              <a:ext cx="724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/>
              <a:r>
                <a:rPr lang="en-US" altLang="en-US" sz="3200" i="1">
                  <a:latin typeface="Times New Roman" panose="02020603050405020304" pitchFamily="18" charset="0"/>
                </a:rPr>
                <a:t>y+</a:t>
              </a:r>
              <a:r>
                <a:rPr lang="en-US" altLang="en-US" sz="3200">
                  <a:latin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altLang="en-US" sz="3200" i="1">
                  <a:latin typeface="Times New Roman" panose="02020603050405020304" pitchFamily="18" charset="0"/>
                  <a:sym typeface="Symbol" panose="05050102010706020507" pitchFamily="18" charset="2"/>
                </a:rPr>
                <a:t>y</a:t>
              </a:r>
              <a:r>
                <a:rPr lang="en-US" altLang="en-US" sz="3200" i="1">
                  <a:latin typeface="Times New Roman" panose="02020603050405020304" pitchFamily="18" charset="0"/>
                </a:rPr>
                <a:t> </a:t>
              </a:r>
            </a:p>
            <a:p>
              <a:pPr algn="r"/>
              <a:r>
                <a:rPr lang="en-US" altLang="en-US" sz="3200" i="1"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57360" name="Oval 16">
              <a:extLst>
                <a:ext uri="{FF2B5EF4-FFF2-40B4-BE49-F238E27FC236}">
                  <a16:creationId xmlns:a16="http://schemas.microsoft.com/office/drawing/2014/main" id="{3D36C1FF-E5DF-454F-B9A4-F893ADB880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2640"/>
              <a:ext cx="144" cy="1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61" name="Oval 17">
              <a:extLst>
                <a:ext uri="{FF2B5EF4-FFF2-40B4-BE49-F238E27FC236}">
                  <a16:creationId xmlns:a16="http://schemas.microsoft.com/office/drawing/2014/main" id="{21BFBC5E-67F3-4EDB-9679-C2D1E5627B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2256"/>
              <a:ext cx="144" cy="1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364" name="Line 20">
            <a:extLst>
              <a:ext uri="{FF2B5EF4-FFF2-40B4-BE49-F238E27FC236}">
                <a16:creationId xmlns:a16="http://schemas.microsoft.com/office/drawing/2014/main" id="{8413C4FE-FE57-4818-81EA-120CBE44BE74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276600"/>
            <a:ext cx="1219200" cy="457200"/>
          </a:xfrm>
          <a:prstGeom prst="line">
            <a:avLst/>
          </a:prstGeom>
          <a:noFill/>
          <a:ln w="76200">
            <a:solidFill>
              <a:srgbClr val="0000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7365" name="Line 21">
            <a:extLst>
              <a:ext uri="{FF2B5EF4-FFF2-40B4-BE49-F238E27FC236}">
                <a16:creationId xmlns:a16="http://schemas.microsoft.com/office/drawing/2014/main" id="{5A39B061-685F-4794-987C-01BD1E18CB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3276600"/>
            <a:ext cx="76200" cy="914400"/>
          </a:xfrm>
          <a:prstGeom prst="line">
            <a:avLst/>
          </a:prstGeom>
          <a:noFill/>
          <a:ln w="7620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7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7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7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7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7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7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7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7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E9E38FC5-7567-484C-AD09-A8F32AB0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3BBEEE53-F381-4B59-A92D-C7E972782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E26DD-2B73-4F1D-B51D-4F374B5F71E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F2B698C9-B0EE-4A66-8B2E-3D3B8494C8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457200"/>
            <a:ext cx="6505575" cy="1143000"/>
          </a:xfrm>
        </p:spPr>
        <p:txBody>
          <a:bodyPr/>
          <a:lstStyle/>
          <a:p>
            <a:r>
              <a:rPr lang="en-US" altLang="en-US" sz="4000"/>
              <a:t>Properties of 2D CDF </a:t>
            </a:r>
            <a:r>
              <a:rPr lang="en-US" altLang="en-US" sz="3600"/>
              <a:t>(cont)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96B2C371-986B-4FD7-93B3-E280968C73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2133600"/>
            <a:ext cx="7772400" cy="137160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i="1">
                <a:latin typeface="Times New Roman" panose="02020603050405020304" pitchFamily="18" charset="0"/>
              </a:rPr>
              <a:t>F</a:t>
            </a:r>
            <a:r>
              <a:rPr lang="en-US" altLang="en-US" i="1" baseline="-25000">
                <a:latin typeface="Times New Roman" panose="02020603050405020304" pitchFamily="18" charset="0"/>
              </a:rPr>
              <a:t>XY</a:t>
            </a:r>
            <a:r>
              <a:rPr lang="en-US" altLang="en-US" i="1">
                <a:latin typeface="Times New Roman" panose="02020603050405020304" pitchFamily="18" charset="0"/>
              </a:rPr>
              <a:t>(x+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en-US" i="1">
                <a:latin typeface="Times New Roman" panose="02020603050405020304" pitchFamily="18" charset="0"/>
              </a:rPr>
              <a:t>, y+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en-US" i="1">
                <a:latin typeface="Times New Roman" panose="02020603050405020304" pitchFamily="18" charset="0"/>
              </a:rPr>
              <a:t>) =Pr[X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i="1">
                <a:latin typeface="Times New Roman" panose="02020603050405020304" pitchFamily="18" charset="0"/>
              </a:rPr>
              <a:t>x+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x, Y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i="1">
                <a:latin typeface="Times New Roman" panose="02020603050405020304" pitchFamily="18" charset="0"/>
              </a:rPr>
              <a:t>y+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en-US" i="1">
                <a:latin typeface="Times New Roman" panose="02020603050405020304" pitchFamily="18" charset="0"/>
              </a:rPr>
              <a:t>]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altLang="en-US" i="1">
                <a:latin typeface="Times New Roman" panose="02020603050405020304" pitchFamily="18" charset="0"/>
              </a:rPr>
              <a:t> F</a:t>
            </a:r>
            <a:r>
              <a:rPr lang="en-US" altLang="en-US" i="1" baseline="-25000">
                <a:latin typeface="Times New Roman" panose="02020603050405020304" pitchFamily="18" charset="0"/>
              </a:rPr>
              <a:t>XY</a:t>
            </a:r>
            <a:r>
              <a:rPr lang="en-US" altLang="en-US" i="1">
                <a:latin typeface="Times New Roman" panose="02020603050405020304" pitchFamily="18" charset="0"/>
              </a:rPr>
              <a:t>(x, y) =Pr[X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x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, Y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en-US" i="1">
                <a:latin typeface="Times New Roman" panose="02020603050405020304" pitchFamily="18" charset="0"/>
              </a:rPr>
              <a:t>y] </a:t>
            </a:r>
          </a:p>
        </p:txBody>
      </p:sp>
      <p:grpSp>
        <p:nvGrpSpPr>
          <p:cNvPr id="58372" name="Group 4">
            <a:extLst>
              <a:ext uri="{FF2B5EF4-FFF2-40B4-BE49-F238E27FC236}">
                <a16:creationId xmlns:a16="http://schemas.microsoft.com/office/drawing/2014/main" id="{A3E8B868-94B2-4042-9F7A-38C9F4AD4D59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352800"/>
            <a:ext cx="6407150" cy="3246438"/>
            <a:chOff x="0" y="2064"/>
            <a:chExt cx="4036" cy="2045"/>
          </a:xfrm>
        </p:grpSpPr>
        <p:sp>
          <p:nvSpPr>
            <p:cNvPr id="58373" name="Rectangle 5">
              <a:extLst>
                <a:ext uri="{FF2B5EF4-FFF2-40B4-BE49-F238E27FC236}">
                  <a16:creationId xmlns:a16="http://schemas.microsoft.com/office/drawing/2014/main" id="{0D6AD7CE-F4C3-4EF4-BF78-7B13DE43B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304"/>
              <a:ext cx="2496" cy="1488"/>
            </a:xfrm>
            <a:prstGeom prst="rect">
              <a:avLst/>
            </a:prstGeom>
            <a:solidFill>
              <a:srgbClr val="3333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74" name="Rectangle 6">
              <a:extLst>
                <a:ext uri="{FF2B5EF4-FFF2-40B4-BE49-F238E27FC236}">
                  <a16:creationId xmlns:a16="http://schemas.microsoft.com/office/drawing/2014/main" id="{4D76F4F4-6A80-4C7A-AD64-F044FB3C5D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688"/>
              <a:ext cx="2064" cy="110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75" name="Line 7">
              <a:extLst>
                <a:ext uri="{FF2B5EF4-FFF2-40B4-BE49-F238E27FC236}">
                  <a16:creationId xmlns:a16="http://schemas.microsoft.com/office/drawing/2014/main" id="{8BD644F0-90DB-42ED-A76A-F239B9F967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064"/>
              <a:ext cx="0" cy="17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8376" name="Line 8">
              <a:extLst>
                <a:ext uri="{FF2B5EF4-FFF2-40B4-BE49-F238E27FC236}">
                  <a16:creationId xmlns:a16="http://schemas.microsoft.com/office/drawing/2014/main" id="{98BA7425-88D3-4BC8-B0B1-31F38CE4E0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3792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8377" name="Line 9">
              <a:extLst>
                <a:ext uri="{FF2B5EF4-FFF2-40B4-BE49-F238E27FC236}">
                  <a16:creationId xmlns:a16="http://schemas.microsoft.com/office/drawing/2014/main" id="{F0C7E7B4-68DC-4B73-9DB8-3AB89CF86D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68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8378" name="Line 10">
              <a:extLst>
                <a:ext uri="{FF2B5EF4-FFF2-40B4-BE49-F238E27FC236}">
                  <a16:creationId xmlns:a16="http://schemas.microsoft.com/office/drawing/2014/main" id="{56C8F5A6-487E-4DBF-B53F-357C083E2B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30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8379" name="Rectangle 11">
              <a:extLst>
                <a:ext uri="{FF2B5EF4-FFF2-40B4-BE49-F238E27FC236}">
                  <a16:creationId xmlns:a16="http://schemas.microsoft.com/office/drawing/2014/main" id="{7FF6D9DD-E714-4C5B-8F31-C36B52DCA7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3744"/>
              <a:ext cx="120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3200" i="1">
                  <a:latin typeface="Times New Roman" panose="02020603050405020304" pitchFamily="18" charset="0"/>
                </a:rPr>
                <a:t>x    x+</a:t>
              </a:r>
              <a:r>
                <a:rPr lang="en-US" altLang="en-US" sz="3200">
                  <a:latin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altLang="en-US" sz="3200" i="1">
                  <a:latin typeface="Times New Roman" panose="02020603050405020304" pitchFamily="18" charset="0"/>
                  <a:sym typeface="Symbol" panose="05050102010706020507" pitchFamily="18" charset="2"/>
                </a:rPr>
                <a:t>x</a:t>
              </a:r>
            </a:p>
          </p:txBody>
        </p:sp>
        <p:sp>
          <p:nvSpPr>
            <p:cNvPr id="58380" name="Line 12">
              <a:extLst>
                <a:ext uri="{FF2B5EF4-FFF2-40B4-BE49-F238E27FC236}">
                  <a16:creationId xmlns:a16="http://schemas.microsoft.com/office/drawing/2014/main" id="{932585AB-BACA-4810-ACB8-D53901DEA2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369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8381" name="Line 13">
              <a:extLst>
                <a:ext uri="{FF2B5EF4-FFF2-40B4-BE49-F238E27FC236}">
                  <a16:creationId xmlns:a16="http://schemas.microsoft.com/office/drawing/2014/main" id="{5FA18E64-06CD-4E74-8810-68CAECF592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3600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8382" name="Rectangle 14">
              <a:extLst>
                <a:ext uri="{FF2B5EF4-FFF2-40B4-BE49-F238E27FC236}">
                  <a16:creationId xmlns:a16="http://schemas.microsoft.com/office/drawing/2014/main" id="{DBFF1356-4A25-43DB-B80B-05F5BCD1B7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112"/>
              <a:ext cx="724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/>
              <a:r>
                <a:rPr lang="en-US" altLang="en-US" sz="3200" i="1">
                  <a:latin typeface="Times New Roman" panose="02020603050405020304" pitchFamily="18" charset="0"/>
                </a:rPr>
                <a:t>y+</a:t>
              </a:r>
              <a:r>
                <a:rPr lang="en-US" altLang="en-US" sz="3200">
                  <a:latin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altLang="en-US" sz="3200" i="1">
                  <a:latin typeface="Times New Roman" panose="02020603050405020304" pitchFamily="18" charset="0"/>
                  <a:sym typeface="Symbol" panose="05050102010706020507" pitchFamily="18" charset="2"/>
                </a:rPr>
                <a:t>y</a:t>
              </a:r>
              <a:r>
                <a:rPr lang="en-US" altLang="en-US" sz="3200" i="1">
                  <a:latin typeface="Times New Roman" panose="02020603050405020304" pitchFamily="18" charset="0"/>
                </a:rPr>
                <a:t> </a:t>
              </a:r>
            </a:p>
            <a:p>
              <a:pPr algn="r"/>
              <a:r>
                <a:rPr lang="en-US" altLang="en-US" sz="3200" i="1"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58383" name="Oval 15">
              <a:extLst>
                <a:ext uri="{FF2B5EF4-FFF2-40B4-BE49-F238E27FC236}">
                  <a16:creationId xmlns:a16="http://schemas.microsoft.com/office/drawing/2014/main" id="{A96D496B-80C2-4D55-BAEE-DD63654034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2640"/>
              <a:ext cx="144" cy="1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4" name="Oval 16">
              <a:extLst>
                <a:ext uri="{FF2B5EF4-FFF2-40B4-BE49-F238E27FC236}">
                  <a16:creationId xmlns:a16="http://schemas.microsoft.com/office/drawing/2014/main" id="{22FE6989-C16E-4D3A-91CB-AF8A17EA81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2256"/>
              <a:ext cx="144" cy="1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385" name="Line 17">
            <a:extLst>
              <a:ext uri="{FF2B5EF4-FFF2-40B4-BE49-F238E27FC236}">
                <a16:creationId xmlns:a16="http://schemas.microsoft.com/office/drawing/2014/main" id="{48B69676-65A1-4F39-BF30-674E35BF81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9738" y="2743200"/>
            <a:ext cx="1287462" cy="908050"/>
          </a:xfrm>
          <a:prstGeom prst="line">
            <a:avLst/>
          </a:prstGeom>
          <a:noFill/>
          <a:ln w="76200">
            <a:solidFill>
              <a:srgbClr val="0000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386" name="Line 18">
            <a:extLst>
              <a:ext uri="{FF2B5EF4-FFF2-40B4-BE49-F238E27FC236}">
                <a16:creationId xmlns:a16="http://schemas.microsoft.com/office/drawing/2014/main" id="{DFA6534F-ADBA-4F05-A773-B2CD4B58E3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1238" y="3276600"/>
            <a:ext cx="461962" cy="931863"/>
          </a:xfrm>
          <a:prstGeom prst="line">
            <a:avLst/>
          </a:prstGeom>
          <a:noFill/>
          <a:ln w="7620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8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8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8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E43C980-5927-470F-A373-22D59C7E5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891872B-D7AB-41F3-8EC5-9C4FE9D7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B7E10-28B3-4F4B-B052-7A6C888515F3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EE279976-EF95-4B03-9378-029501B8C9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457200"/>
            <a:ext cx="6505575" cy="1143000"/>
          </a:xfrm>
        </p:spPr>
        <p:txBody>
          <a:bodyPr/>
          <a:lstStyle/>
          <a:p>
            <a:r>
              <a:rPr lang="en-US" altLang="en-US" sz="4000"/>
              <a:t>Properties of 2D pdf’s</a:t>
            </a:r>
            <a:endParaRPr lang="en-US" altLang="en-US" sz="3600"/>
          </a:p>
        </p:txBody>
      </p:sp>
      <p:graphicFrame>
        <p:nvGraphicFramePr>
          <p:cNvPr id="63507" name="Object 19">
            <a:extLst>
              <a:ext uri="{FF2B5EF4-FFF2-40B4-BE49-F238E27FC236}">
                <a16:creationId xmlns:a16="http://schemas.microsoft.com/office/drawing/2014/main" id="{99B7350C-5C0F-4D40-86A5-547DFC550D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4388" y="1960563"/>
          <a:ext cx="4459287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90640" imgH="469800" progId="Equation.3">
                  <p:embed/>
                </p:oleObj>
              </mc:Choice>
              <mc:Fallback>
                <p:oleObj name="Equation" r:id="rId2" imgW="1790640" imgH="4698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388" y="1960563"/>
                        <a:ext cx="4459287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8" name="Object 20">
            <a:extLst>
              <a:ext uri="{FF2B5EF4-FFF2-40B4-BE49-F238E27FC236}">
                <a16:creationId xmlns:a16="http://schemas.microsoft.com/office/drawing/2014/main" id="{63CC2FA9-90CD-4FE3-B37A-A6DFCB973C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5775" y="3327400"/>
          <a:ext cx="5440363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120" imgH="469800" progId="Equation.3">
                  <p:embed/>
                </p:oleObj>
              </mc:Choice>
              <mc:Fallback>
                <p:oleObj name="Equation" r:id="rId4" imgW="2184120" imgH="4698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5775" y="3327400"/>
                        <a:ext cx="5440363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09" name="Text Box 21">
            <a:extLst>
              <a:ext uri="{FF2B5EF4-FFF2-40B4-BE49-F238E27FC236}">
                <a16:creationId xmlns:a16="http://schemas.microsoft.com/office/drawing/2014/main" id="{BC1764ED-D784-45D6-9589-FCDBFD36F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6013" y="4714875"/>
            <a:ext cx="4500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Total volume of 2D pdf is one.</a:t>
            </a:r>
          </a:p>
        </p:txBody>
      </p:sp>
      <p:graphicFrame>
        <p:nvGraphicFramePr>
          <p:cNvPr id="63510" name="Object 22">
            <a:extLst>
              <a:ext uri="{FF2B5EF4-FFF2-40B4-BE49-F238E27FC236}">
                <a16:creationId xmlns:a16="http://schemas.microsoft.com/office/drawing/2014/main" id="{0A405548-599B-405F-83C6-9F8D189BA4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0413" y="5500688"/>
          <a:ext cx="2244725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215640" progId="Equation.3">
                  <p:embed/>
                </p:oleObj>
              </mc:Choice>
              <mc:Fallback>
                <p:oleObj name="Equation" r:id="rId6" imgW="901440" imgH="21564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0413" y="5500688"/>
                        <a:ext cx="2244725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3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3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1C45518-B121-4AE0-A9F9-01074F907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Robert J. Marks II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D082BC4-51E6-4FCF-A933-7937B82A9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BC564-AB24-495D-BE0C-8117F897B7B2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55EA9F4F-54C2-4621-A4A7-28E13D38CD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457200"/>
            <a:ext cx="6505575" cy="1143000"/>
          </a:xfrm>
        </p:spPr>
        <p:txBody>
          <a:bodyPr/>
          <a:lstStyle/>
          <a:p>
            <a:r>
              <a:rPr lang="en-US" altLang="en-US" sz="4000"/>
              <a:t>Properties of 2D pdf’s </a:t>
            </a:r>
            <a:r>
              <a:rPr lang="en-US" altLang="en-US" sz="3200"/>
              <a:t>(cont)</a:t>
            </a:r>
          </a:p>
        </p:txBody>
      </p:sp>
      <p:graphicFrame>
        <p:nvGraphicFramePr>
          <p:cNvPr id="65539" name="Object 3">
            <a:extLst>
              <a:ext uri="{FF2B5EF4-FFF2-40B4-BE49-F238E27FC236}">
                <a16:creationId xmlns:a16="http://schemas.microsoft.com/office/drawing/2014/main" id="{BFCAEBF4-5B32-47E4-B056-2065D55A61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8138" y="2490788"/>
          <a:ext cx="5156200" cy="288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000" imgH="1155600" progId="Equation.3">
                  <p:embed/>
                </p:oleObj>
              </mc:Choice>
              <mc:Fallback>
                <p:oleObj name="Equation" r:id="rId2" imgW="2070000" imgH="1155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8138" y="2490788"/>
                        <a:ext cx="5156200" cy="288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1" name="Rectangle 5">
            <a:extLst>
              <a:ext uri="{FF2B5EF4-FFF2-40B4-BE49-F238E27FC236}">
                <a16:creationId xmlns:a16="http://schemas.microsoft.com/office/drawing/2014/main" id="{3519808B-8213-47FF-B678-7CC0B6587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113" y="2068513"/>
            <a:ext cx="51196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en-US" sz="3200">
                <a:latin typeface="Arial" panose="020B0604020202020204" pitchFamily="34" charset="0"/>
              </a:rPr>
              <a:t>If </a:t>
            </a:r>
            <a:r>
              <a:rPr lang="en-US" altLang="en-US" sz="3200" i="1">
                <a:latin typeface="Times New Roman" panose="02020603050405020304" pitchFamily="18" charset="0"/>
              </a:rPr>
              <a:t>X</a:t>
            </a:r>
            <a:r>
              <a:rPr lang="en-US" altLang="en-US" sz="3200">
                <a:latin typeface="Arial" panose="020B0604020202020204" pitchFamily="34" charset="0"/>
              </a:rPr>
              <a:t> and </a:t>
            </a:r>
            <a:r>
              <a:rPr lang="en-US" altLang="en-US" sz="3200" i="1">
                <a:latin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en-US" sz="3200">
                <a:latin typeface="Arial" panose="020B0604020202020204" pitchFamily="34" charset="0"/>
              </a:rPr>
              <a:t> are independent</a:t>
            </a:r>
          </a:p>
        </p:txBody>
      </p:sp>
      <p:sp>
        <p:nvSpPr>
          <p:cNvPr id="65542" name="Text Box 6">
            <a:extLst>
              <a:ext uri="{FF2B5EF4-FFF2-40B4-BE49-F238E27FC236}">
                <a16:creationId xmlns:a16="http://schemas.microsoft.com/office/drawing/2014/main" id="{A7B87E61-C493-4334-A152-263F8FFD1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7650" y="5519738"/>
            <a:ext cx="4572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anose="02020603050405020304" pitchFamily="18" charset="0"/>
              </a:rPr>
              <a:t> </a:t>
            </a:r>
            <a:r>
              <a:rPr lang="en-US" altLang="en-US" sz="3200" b="1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 Marginal pdf’s</a:t>
            </a:r>
          </a:p>
        </p:txBody>
      </p:sp>
      <p:sp>
        <p:nvSpPr>
          <p:cNvPr id="65543" name="Text Box 7">
            <a:extLst>
              <a:ext uri="{FF2B5EF4-FFF2-40B4-BE49-F238E27FC236}">
                <a16:creationId xmlns:a16="http://schemas.microsoft.com/office/drawing/2014/main" id="{F11E8705-4D1A-4E75-89D8-45F4487D0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5" y="3506788"/>
            <a:ext cx="26479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Joint pdf 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2" grpId="0" autoUpdateAnimBg="0"/>
      <p:bldP spid="65543" grpId="0" autoUpdateAnimBg="0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988</TotalTime>
  <Words>1128</Words>
  <Application>Microsoft Office PowerPoint</Application>
  <PresentationFormat>On-screen Show (4:3)</PresentationFormat>
  <Paragraphs>224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Tahoma</vt:lpstr>
      <vt:lpstr>Times New Roman</vt:lpstr>
      <vt:lpstr>Wingdings</vt:lpstr>
      <vt:lpstr>Blends</vt:lpstr>
      <vt:lpstr>Equation</vt:lpstr>
      <vt:lpstr>Worksheet</vt:lpstr>
      <vt:lpstr>EE 5345</vt:lpstr>
      <vt:lpstr>Two-Dimensional Random Variables</vt:lpstr>
      <vt:lpstr>Properties of 2D CDF</vt:lpstr>
      <vt:lpstr>Properties of 2D CDF</vt:lpstr>
      <vt:lpstr>Properties of 2D CDF (cont)</vt:lpstr>
      <vt:lpstr>Properties of 2D CDF (cont)</vt:lpstr>
      <vt:lpstr>Properties of 2D CDF (cont)</vt:lpstr>
      <vt:lpstr>Properties of 2D pdf’s</vt:lpstr>
      <vt:lpstr>Properties of 2D pdf’s (cont)</vt:lpstr>
      <vt:lpstr>Histograms &amp; 2D pdf’s: 3681 trucks weighed &amp; measured</vt:lpstr>
      <vt:lpstr>Velocity in a (2D) Gas</vt:lpstr>
      <vt:lpstr>Properties of 2D pdf’s (cont)</vt:lpstr>
      <vt:lpstr>Properties of 2D pdf’s (cont)</vt:lpstr>
      <vt:lpstr>Example</vt:lpstr>
      <vt:lpstr>Example</vt:lpstr>
      <vt:lpstr>2-D Dirac Deltas &amp; Point Masses</vt:lpstr>
      <vt:lpstr>2-D Dirac Deltas (cont)</vt:lpstr>
      <vt:lpstr>2-D Discrete pdf’s</vt:lpstr>
      <vt:lpstr>2-D Discrete pdf’s</vt:lpstr>
      <vt:lpstr>2-D Discrete Lattice pdf’s</vt:lpstr>
      <vt:lpstr>Line Masses</vt:lpstr>
      <vt:lpstr>Conditional cdf’s &amp; pdf’s</vt:lpstr>
      <vt:lpstr>Recall the 3681 trucks:</vt:lpstr>
      <vt:lpstr>Conditional pdf</vt:lpstr>
      <vt:lpstr>Conditional pdf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505</dc:title>
  <dc:creator>marks</dc:creator>
  <cp:lastModifiedBy>Marks, Robert</cp:lastModifiedBy>
  <cp:revision>67</cp:revision>
  <cp:lastPrinted>1601-01-01T00:00:00Z</cp:lastPrinted>
  <dcterms:created xsi:type="dcterms:W3CDTF">2000-09-23T22:54:31Z</dcterms:created>
  <dcterms:modified xsi:type="dcterms:W3CDTF">2021-02-23T20:11:19Z</dcterms:modified>
</cp:coreProperties>
</file>