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53"/>
  </p:notesMasterIdLst>
  <p:sldIdLst>
    <p:sldId id="256" r:id="rId2"/>
    <p:sldId id="270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98" r:id="rId12"/>
    <p:sldId id="299" r:id="rId13"/>
    <p:sldId id="268" r:id="rId14"/>
    <p:sldId id="280" r:id="rId15"/>
    <p:sldId id="302" r:id="rId16"/>
    <p:sldId id="257" r:id="rId17"/>
    <p:sldId id="282" r:id="rId18"/>
    <p:sldId id="304" r:id="rId19"/>
    <p:sldId id="303" r:id="rId20"/>
    <p:sldId id="284" r:id="rId21"/>
    <p:sldId id="285" r:id="rId22"/>
    <p:sldId id="286" r:id="rId23"/>
    <p:sldId id="259" r:id="rId24"/>
    <p:sldId id="260" r:id="rId25"/>
    <p:sldId id="281" r:id="rId26"/>
    <p:sldId id="261" r:id="rId27"/>
    <p:sldId id="263" r:id="rId28"/>
    <p:sldId id="264" r:id="rId29"/>
    <p:sldId id="265" r:id="rId30"/>
    <p:sldId id="287" r:id="rId31"/>
    <p:sldId id="288" r:id="rId32"/>
    <p:sldId id="291" r:id="rId33"/>
    <p:sldId id="289" r:id="rId34"/>
    <p:sldId id="292" r:id="rId35"/>
    <p:sldId id="293" r:id="rId36"/>
    <p:sldId id="294" r:id="rId37"/>
    <p:sldId id="295" r:id="rId38"/>
    <p:sldId id="296" r:id="rId39"/>
    <p:sldId id="297" r:id="rId40"/>
    <p:sldId id="308" r:id="rId41"/>
    <p:sldId id="306" r:id="rId42"/>
    <p:sldId id="310" r:id="rId43"/>
    <p:sldId id="305" r:id="rId44"/>
    <p:sldId id="307" r:id="rId45"/>
    <p:sldId id="309" r:id="rId46"/>
    <p:sldId id="262" r:id="rId47"/>
    <p:sldId id="300" r:id="rId48"/>
    <p:sldId id="266" r:id="rId49"/>
    <p:sldId id="301" r:id="rId50"/>
    <p:sldId id="271" r:id="rId51"/>
    <p:sldId id="267" r:id="rId5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00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731" autoAdjust="0"/>
    <p:restoredTop sz="90929"/>
  </p:normalViewPr>
  <p:slideViewPr>
    <p:cSldViewPr>
      <p:cViewPr varScale="1">
        <p:scale>
          <a:sx n="109" d="100"/>
          <a:sy n="109" d="100"/>
        </p:scale>
        <p:origin x="132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04T19:32:01.62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134 145 8433 0 0,'-25'8'3401'0'0,"-68"16"3195"0"0,92-24-6564 0 0,1 0 0 0 0,-1 0 0 0 0,1 0 0 0 0,0 1 0 0 0,-1-1 0 0 0,1 0 0 0 0,-1 0 0 0 0,1 0 0 0 0,-1 0 0 0 0,1 0-1 0 0,-1 0 1 0 0,1 0 0 0 0,0 0 0 0 0,-1 0 0 0 0,1 0 0 0 0,-1 0 0 0 0,1-1 0 0 0,-1 1 0 0 0,1 0 0 0 0,-1 0 0 0 0,1 0 0 0 0,0 0 0 0 0,-1-1-1 0 0,1 1 1 0 0,0 0 0 0 0,-1 0 0 0 0,1-1 0 0 0,-1 1 0 0 0,1 0 0 0 0,0-1 0 0 0,0 1 0 0 0,-1 0 0 0 0,1-1 0 0 0,0 1 0 0 0,0-1 0 0 0,-1 1-1 0 0,1 0 1 0 0,0-1 0 0 0,0 1 0 0 0,0-1 0 0 0,0 1 0 0 0,0-1 0 0 0,-1 1 0 0 0,1-1 0 0 0,0 1 0 0 0,0 0 0 0 0,0-1 0 0 0,0 1-1 0 0,0-1 1 0 0,1 1 0 0 0,-1-1 0 0 0,0 1 0 0 0,0-1 0 0 0,0 1 0 0 0,0 0 0 0 0,0-1 0 0 0,1 1 0 0 0,-1-1 0 0 0,0 1 0 0 0,0 0 0 0 0,0-1-1 0 0,1 1 1 0 0,-1 0 0 0 0,1-1 0 0 0,15-23 284 0 0,-4 11-343 0 0,2 0 1 0 0,0 1 0 0 0,0 1 0 0 0,1 0-1 0 0,1 1 1 0 0,0 0 0 0 0,0 1 0 0 0,1 1 0 0 0,0 1-1 0 0,0 0 1 0 0,28-6 0 0 0,-44 13 18 0 0,0-1 0 0 0,0 1 1 0 0,-1 0-1 0 0,1-1 0 0 0,0 1 1 0 0,0 0-1 0 0,-1 0 0 0 0,1 0 0 0 0,0 0 1 0 0,0 0-1 0 0,0 0 0 0 0,-1 0 1 0 0,1 0-1 0 0,0 0 0 0 0,0 0 0 0 0,-1 0 1 0 0,1 0-1 0 0,0 1 0 0 0,0-1 1 0 0,-1 0-1 0 0,1 1 0 0 0,0-1 0 0 0,0 0 1 0 0,-1 1-1 0 0,1-1 0 0 0,-1 1 1 0 0,1-1-1 0 0,0 1 0 0 0,-1-1 0 0 0,1 1 1 0 0,-1 0-1 0 0,1-1 0 0 0,-1 1 1 0 0,1 0-1 0 0,-1-1 0 0 0,0 1 0 0 0,1 1 1 0 0,-1 1 3 0 0,0-1 0 0 0,0 1 0 0 0,-1 0 0 0 0,1-1 0 0 0,-1 1 0 0 0,0-1 1 0 0,1 1-1 0 0,-1-1 0 0 0,0 1 0 0 0,-1-1 0 0 0,-1 4 0 0 0,-4 6 86 0 0,-1-1-1 0 0,0 1 0 0 0,-17 16 1 0 0,-38 21 439 0 0,57-46-491 0 0,1 1 1 0 0,-1-1-1 0 0,0-1 0 0 0,0 1 0 0 0,0-1 0 0 0,0 0 0 0 0,0-1 0 0 0,0 0 0 0 0,-1 1 1 0 0,-7-1-1 0 0,14-1-33 0 0,-1 0 0 0 0,1 0 0 0 0,0 0 0 0 0,0 0 0 0 0,0 0 0 0 0,-1 0 0 0 0,1 0 0 0 0,0 0 0 0 0,0 0 0 0 0,0 0 0 0 0,-1 0 0 0 0,1 0 0 0 0,0 0 0 0 0,0 0 1 0 0,0 0-1 0 0,0 0 0 0 0,-1 0 0 0 0,1-1 0 0 0,0 1 0 0 0,0 0 0 0 0,0 0 0 0 0,0 0 0 0 0,-1 0 0 0 0,1 0 0 0 0,0 0 0 0 0,0-1 0 0 0,0 1 0 0 0,0 0 0 0 0,0 0 0 0 0,0 0 0 0 0,-1 0 1 0 0,1-1-1 0 0,0 1 0 0 0,0 0 0 0 0,0 0 0 0 0,0 0 0 0 0,0-1 0 0 0,0 1 0 0 0,0 0 0 0 0,0 0 0 0 0,0 0 0 0 0,0-1 0 0 0,0 1 0 0 0,0 0 0 0 0,0 0 0 0 0,0 0 0 0 0,0-1 1 0 0,0 1-1 0 0,0 0 0 0 0,8-14-207 0 0,13-9-189 0 0,13-4 9 0 0,2 2 1 0 0,77-41-1 0 0,-87 52 356 0 0,-10 5 9 0 0,-1 2 5 0 0,-28 12 133 0 0,-59 26 392 0 0,19-9 93 0 0,-61 35-1 0 0,119-60-788 0 0,42-26-1031 0 0,-43 26 673 0 0,-1 0 0 0 0,1 1-1 0 0,0-1 1 0 0,-1-1-1 0 0,0 1 1 0 0,0 0 0 0 0,0-1-1 0 0,0 0 1 0 0,0 1-1 0 0,3-8 1 0 0,-6 10 255 0 0,0 0 0 0 0,0 0 0 0 0,0 0 0 0 0,0 0 0 0 0,0 0 0 0 0,0-1 0 0 0,0 1 0 0 0,-1 0 0 0 0,1 0 1 0 0,0 0-1 0 0,-1 0 0 0 0,1 0 0 0 0,0 0 0 0 0,-1 0 0 0 0,1 0 0 0 0,-1 0 0 0 0,0 0 0 0 0,1 1 0 0 0,-1-1 0 0 0,0 0 0 0 0,1 0 0 0 0,-1 0 0 0 0,0 1 0 0 0,0-1 1 0 0,0 0-1 0 0,0 1 0 0 0,0-1 0 0 0,1 1 0 0 0,-1-1 0 0 0,0 1 0 0 0,0-1 0 0 0,-1 1 0 0 0,1 0 0 0 0,0-1 0 0 0,0 1 0 0 0,-2 0 0 0 0,-16-4-1852 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04T19:33:36.25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 46 704 0 0,'-3'-29'2252'0'0,"3"29"-2199"0"0,0-1 0 0 0,-1 1 0 0 0,1-1 0 0 0,0 1 0 0 0,0-1 0 0 0,0 1 1 0 0,0-1-1 0 0,0 1 0 0 0,0-1 0 0 0,0 1 0 0 0,0-1 0 0 0,0 1 0 0 0,0-1 0 0 0,0 1 0 0 0,0-1 1 0 0,0 1-1 0 0,1-1 0 0 0,-1 1 0 0 0,0-1 0 0 0,0 1 0 0 0,1-1 0 0 0,-1 1 0 0 0,0-1 0 0 0,0 1 0 0 0,1 0 1 0 0,-1-1-1 0 0,0 1 0 0 0,1-1 0 0 0,-1 1 0 0 0,1 0 0 0 0,-1-1 0 0 0,0 1 0 0 0,1 0 0 0 0,-1 0 1 0 0,1-1-1 0 0,-1 1 0 0 0,1 0 0 0 0,-1 0 0 0 0,1 0 0 0 0,0-1 0 0 0,0 2-17 0 0,-1-1-1 0 0,1 1 1 0 0,-1-1-1 0 0,1 1 1 0 0,-1 0-1 0 0,1-1 1 0 0,-1 1 0 0 0,1 0-1 0 0,-1-1 1 0 0,0 1-1 0 0,1 0 1 0 0,-1-1-1 0 0,0 1 1 0 0,0 0-1 0 0,1-1 1 0 0,-1 1-1 0 0,0 0 1 0 0,0 0 0 0 0,0-1-1 0 0,0 1 1 0 0,0 0-1 0 0,0 0 1 0 0,0-1-1 0 0,0 1 1 0 0,0 0-1 0 0,0 0 1 0 0,-1-1 0 0 0,1 1-1 0 0,0 0 1 0 0,0 0-1 0 0,-1-1 1 0 0,1 1-1 0 0,-1 0 1 0 0,1 0-6 0 0,-1-1-1 0 0,1 0 1 0 0,0 1 0 0 0,-1-1 0 0 0,1 1 0 0 0,0-1 0 0 0,0 1-1 0 0,-1-1 1 0 0,1 1 0 0 0,0-1 0 0 0,0 1 0 0 0,0-1-1 0 0,0 1 1 0 0,0-1 0 0 0,-1 1 0 0 0,1-1 0 0 0,0 1 0 0 0,0-1-1 0 0,0 1 1 0 0,1 0 0 0 0,-1-1 0 0 0,0 1 0 0 0,0-1-1 0 0,0 1 1 0 0,0-1 0 0 0,0 1 0 0 0,1-1 0 0 0,-1 1 0 0 0,0-1-1 0 0,0 1 1 0 0,1-1 0 0 0,-1 0 0 0 0,0 1 0 0 0,1-1 0 0 0,-1 1-1 0 0,0-1 1 0 0,1 0 0 0 0,-1 1 0 0 0,1-1 0 0 0,-1 0-1 0 0,1 1 1 0 0,-1-1 0 0 0,1 0 0 0 0,-1 0 0 0 0,1 1 0 0 0,-1-1-1 0 0,1 0 1 0 0,-1 0 0 0 0,1 0 0 0 0,-1 0 0 0 0,1 0-1 0 0,-1 0 1 0 0,1 0 0 0 0,-1 0 0 0 0,1 0 0 0 0,-1 0 0 0 0,1 0-1 0 0,0 0 1 0 0,-1 0 0 0 0,1 0 0 0 0,-1 0 0 0 0,1-1-1 0 0,-1 1 1 0 0,1-1 0 0 0,25-3 522 0 0,-1 1-1 0 0,1 2 0 0 0,-1 0 1 0 0,30 3-1 0 0,-41 0-434 0 0,1 1 0 0 0,-1 0 0 0 0,1 1 0 0 0,-1 1 0 0 0,0 0 0 0 0,-1 1 0 0 0,1 0 0 0 0,18 13 0 0 0,-30-17-71 0 0,0-1 0 0 0,0 1 1 0 0,1-1-1 0 0,-1 0 0 0 0,1 0 1 0 0,-1 0-1 0 0,0 0 1 0 0,1 0-1 0 0,0 0 0 0 0,-1-1 1 0 0,1 1-1 0 0,-1-1 0 0 0,1 0 1 0 0,0 0-1 0 0,-1 0 0 0 0,5 0 1 0 0,-5-1-14 0 0,-1 0 0 0 0,0 1 0 0 0,1-1 0 0 0,-1 0 0 0 0,0 0 1 0 0,0 0-1 0 0,0 0 0 0 0,0 0 0 0 0,0-1 0 0 0,0 1 0 0 0,0 0 1 0 0,0 0-1 0 0,0-1 0 0 0,-1 1 0 0 0,1-1 0 0 0,0 1 0 0 0,-1 0 0 0 0,1-1 1 0 0,-1 1-1 0 0,0-1 0 0 0,1 1 0 0 0,-1-1 0 0 0,0 1 0 0 0,0-1 1 0 0,0 0-1 0 0,0 1 0 0 0,0-1 0 0 0,-1-1 0 0 0,1 2-32 0 0,0 1 1 0 0,-1-1-1 0 0,1 1 0 0 0,-1 0 0 0 0,1-1 0 0 0,0 1 0 0 0,-1-1 1 0 0,1 1-1 0 0,-1 0 0 0 0,1-1 0 0 0,-1 1 0 0 0,1 0 0 0 0,-1 0 1 0 0,0 0-1 0 0,1-1 0 0 0,-1 1 0 0 0,1 0 0 0 0,-1 0 0 0 0,1 0 1 0 0,-1 0-1 0 0,0 0 0 0 0,1 0 0 0 0,-1 0 0 0 0,1 0 0 0 0,-1 0 1 0 0,0 0-1 0 0,1 0 0 0 0,-1 0 0 0 0,1 1 0 0 0,-2-1 0 0 0,-26 5-23 0 0,22-4 26 0 0,-4 0-7 0 0,0-1 1 0 0,0 0 0 0 0,0 0-1 0 0,0-1 1 0 0,1-1 0 0 0,-1 0 0 0 0,0 0-1 0 0,-18-8 1 0 0,21 7-26 0 0,0 1 0 0 0,0-1 0 0 0,0 1 0 0 0,0 0 0 0 0,0 1 0 0 0,0-1 0 0 0,0 2 0 0 0,-1-1 0 0 0,1 1 0 0 0,0 0 0 0 0,0 0 0 0 0,-1 1-1 0 0,1 0 1 0 0,0 0 0 0 0,0 1 0 0 0,0 0 0 0 0,-13 5 0 0 0,19-7 24 0 0,1 0 0 0 0,-1 0 0 0 0,1 0 0 0 0,-1 0 0 0 0,0 1 0 0 0,1-1 0 0 0,-1 0 0 0 0,1 0 0 0 0,-1 0 0 0 0,1 1 0 0 0,-1-1 0 0 0,1 0 0 0 0,-1 0 0 0 0,1 1 0 0 0,0-1 0 0 0,-1 1 0 0 0,1-1-1 0 0,-1 0 1 0 0,1 1 0 0 0,0-1 0 0 0,-1 1 0 0 0,1-1 0 0 0,0 1 0 0 0,0-1 0 0 0,-1 1 0 0 0,1-1 0 0 0,0 1 0 0 0,0-1 0 0 0,0 1 0 0 0,-1-1 0 0 0,1 1 0 0 0,0-1 0 0 0,0 1 0 0 0,0-1 0 0 0,0 1 0 0 0,0-1 0 0 0,0 1 0 0 0,0 0 0 0 0,0-1 0 0 0,0 1 0 0 0,1-1-1 0 0,-1 1 1 0 0,0-1 0 0 0,0 1 0 0 0,0-1 0 0 0,1 1 0 0 0,-1-1 0 0 0,0 1 0 0 0,0-1 0 0 0,1 1 0 0 0,-1-1 0 0 0,1 0 0 0 0,-1 1 0 0 0,0-1 0 0 0,1 1 0 0 0,-1-1 0 0 0,1 0 0 0 0,-1 1 0 0 0,1-1 0 0 0,-1 0 0 0 0,1 0 0 0 0,-1 1 0 0 0,1-1 0 0 0,-1 0-1 0 0,1 0 1 0 0,36 10 36 0 0,-19-11 34 0 0,-1-1 0 0 0,1-1 1 0 0,-1-1-1 0 0,0 0 0 0 0,26-10 0 0 0,-24 6-28 0 0,1 2 0 0 0,1 1 0 0 0,24-4 0 0 0,-43 9-64 0 0,0 0 0 0 0,0 0 0 0 0,0 0 0 0 0,0 0-1 0 0,0 0 1 0 0,0 0 0 0 0,0 1 0 0 0,1-1 0 0 0,-1 1 0 0 0,0-1-1 0 0,-1 1 1 0 0,1 0 0 0 0,0 0 0 0 0,0 0 0 0 0,0 0 0 0 0,0 0-1 0 0,-1 0 1 0 0,1 0 0 0 0,2 3 0 0 0,10 6-2214 0 0,0-16-3590 0 0,-9 3 2995 0 0,-3 3 1222 0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04T19:33:38.21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462 1 1436 0 0,'-12'2'394'0'0,"1"1"1"0"0,-1-2-1 0 0,1 1 0 0 0,-1-2 0 0 0,0 0 1 0 0,1 0-1 0 0,-1-1 0 0 0,-21-4 0 0 0,25 4-263 0 0,0 0 1 0 0,0 1-1 0 0,0 0 0 0 0,0 1 0 0 0,0 0 0 0 0,0 0 0 0 0,0 0 0 0 0,1 1 0 0 0,-1 0 0 0 0,0 1 0 0 0,1 0 0 0 0,-1 0 0 0 0,-7 5 0 0 0,-15 8 453 0 0,-47 34 0 0 0,63-40-438 0 0,-10 12 53 0 0,22-20-155 0 0,0 1-1 0 0,0-1 1 0 0,0 0 0 0 0,-1 0 0 0 0,1 0 0 0 0,-1 0-1 0 0,1 0 1 0 0,-1-1 0 0 0,0 1 0 0 0,1-1 0 0 0,-1 1-1 0 0,0-1 1 0 0,0 0 0 0 0,0 0 0 0 0,0 0 0 0 0,0-1-1 0 0,-6 1 1 0 0,9 0-28 0 0,-1-1 1 0 0,0 0-1 0 0,1 0 0 0 0,-1 0 0 0 0,0 1 0 0 0,0-1 1 0 0,1 0-1 0 0,-1 0 0 0 0,0 0 0 0 0,1 0 0 0 0,-1-1 1 0 0,0 1-1 0 0,0 0 0 0 0,1 0 0 0 0,-1 0 0 0 0,0 0 1 0 0,1-1-1 0 0,-1 1 0 0 0,0 0 0 0 0,1-1 0 0 0,-1 1 1 0 0,0 0-1 0 0,1-1 0 0 0,-1 1 0 0 0,1-1 0 0 0,-1 1 1 0 0,1-1-1 0 0,-1 1 0 0 0,1-1 0 0 0,-1 0 0 0 0,15-15 434 0 0,33-9-134 0 0,-16 11-166 0 0,60-22 272 0 0,-83 34-399 0 0,0 0 0 0 0,0 0 0 0 0,-1 0 0 0 0,1 1 0 0 0,0 0 0 0 0,0 1 0 0 0,0 0 0 0 0,0 0 0 0 0,12 2 0 0 0,-15 0-1 0 0,1 0 1 0 0,-1 1 0 0 0,1-1-1 0 0,-1 1 1 0 0,0 0 0 0 0,0 0 0 0 0,0 1-1 0 0,-1 0 1 0 0,6 5 0 0 0,-5-4 28 0 0,1-1 0 0 0,-1 1 1 0 0,1-1-1 0 0,0 0 0 0 0,0-1 0 0 0,10 5 1 0 0,-1-1 303 0 0,-29-8 32 0 0,-17 0-235 0 0,10 3-132 0 0,-1-1-1 0 0,-29-3 1 0 0,37 1-27 0 0,0 0 0 0 0,0 0 1 0 0,0 2-1 0 0,0 0 0 0 0,1 0 1 0 0,-1 1-1 0 0,0 1 0 0 0,-20 6 0 0 0,41-5-57 0 0,9-3 75 0 0,68-27 126 0 0,-5 0 408 0 0,1 4 0 0 0,148-22 0 0 0,-208 45-491 0 0,-38 7-21 0 0,-34 7-7 0 0,-18-3-257 0 0,-1-3 0 0 0,-105 0 0 0 0,157-41-7683 0 0,15 18 4345 0 0,1 8 1957 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04T19:33:40.50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55 1372 0 0,'14'-20'3674'0'0,"7"-10"-1965"0"0,-20 30-1678 0 0,-1-1 1 0 0,1 1-1 0 0,0-1 1 0 0,0 1-1 0 0,0-1 1 0 0,0 1-1 0 0,0 0 1 0 0,0-1-1 0 0,0 1 1 0 0,-1 0-1 0 0,1 0 1 0 0,0 0-1 0 0,0 0 1 0 0,0 0-1 0 0,0 0 1 0 0,0 0-1 0 0,0 0 1 0 0,0 0-1 0 0,0 0 1 0 0,0 0-1 0 0,0 1 1 0 0,0-1-1 0 0,0 0 1 0 0,0 1-1 0 0,0-1 1 0 0,-1 1-1 0 0,1-1 1 0 0,0 1-1 0 0,0-1 1 0 0,0 1-1 0 0,-1-1 1 0 0,1 1-1 0 0,0 0 1 0 0,0 0-1 0 0,19 19 540 0 0,-15-15-461 0 0,1 1-1 0 0,-1-1 0 0 0,1 0 1 0 0,0 0-1 0 0,0-1 0 0 0,0 1 1 0 0,1-1-1 0 0,-1-1 0 0 0,1 1 1 0 0,0-1-1 0 0,0-1 0 0 0,12 4 1 0 0,12-3 153 0 0,0-1 1 0 0,1-1 0 0 0,-1-2 0 0 0,0-2 0 0 0,48-9-1 0 0,69-3 426 0 0,-105 14-452 0 0,0 2-1 0 0,0 2 0 0 0,65 13 1 0 0,-83-10-114 0 0,-1 1 0 0 0,0 1 0 0 0,0 2 1 0 0,-1 0-1 0 0,0 1 0 0 0,-1 1 0 0 0,29 21 1 0 0,-50-33-126 0 0,6 6 52 0 0,1-1-1 0 0,-1 0 1 0 0,1 0-1 0 0,0-1 1 0 0,14 6-1 0 0,-19-10-26 0 0,-1 1 0 0 0,0-1 0 0 0,1 1 0 0 0,-1-1 0 0 0,1 0 0 0 0,-1 0 1 0 0,0 0-1 0 0,1 0 0 0 0,-1-1 0 0 0,0 1 0 0 0,1 0 0 0 0,-1-1 0 0 0,0 0 0 0 0,1 0 0 0 0,-1 1 0 0 0,0-1 0 0 0,0 0 0 0 0,0-1 0 0 0,0 1 0 0 0,0 0 0 0 0,0-1 0 0 0,0 1 0 0 0,0-1 1 0 0,0 1-1 0 0,-1-1 0 0 0,3-2 0 0 0,-3 2-8 0 0,2-1 13 0 0,0 0-1 0 0,0 0 0 0 0,0-1 0 0 0,0 0 1 0 0,0 0-1 0 0,-1 1 0 0 0,0-2 0 0 0,0 1 1 0 0,0 0-1 0 0,0 0 0 0 0,-1 0 0 0 0,2-7 1 0 0,-3 10-26 0 0,-1 1-1 0 0,1-1 1 0 0,-1 1 0 0 0,0-1 0 0 0,1 1 0 0 0,-1 0-1 0 0,0-1 1 0 0,1 1 0 0 0,-1 0 0 0 0,0 0 0 0 0,0-1 0 0 0,1 1-1 0 0,-1 0 1 0 0,0 0 0 0 0,0 0 0 0 0,1 0 0 0 0,-1 0-1 0 0,0 0 1 0 0,0 0 0 0 0,0 0 0 0 0,1 0 0 0 0,-1 0 0 0 0,0 1-1 0 0,1-1 1 0 0,-1 0 0 0 0,0 0 0 0 0,0 1 0 0 0,0 0-1 0 0,-33 8 48 0 0,29-8-46 0 0,-9 3-3 0 0,-172 41-13 0 0,161-41 8 0 0,0-2-1 0 0,-1 0 0 0 0,1-2 1 0 0,-1 0-1 0 0,-39-7 0 0 0,28 0-43 0 0,-14-2-244 0 0,-86-4-1 0 0,118 13 194 0 0,0 0 1 0 0,0 2-1 0 0,0 0 0 0 0,1 2 0 0 0,-1 0 0 0 0,1 0 1 0 0,0 2-1 0 0,-21 9 0 0 0,-2 6-231 0 0,-73 49 0 0 0,104-65 330 0 0,7-8 1 0 0,13-12 4 0 0,5 5 49 0 0,0 0 1 0 0,1 1-1 0 0,1 1 1 0 0,-1 0-1 0 0,1 2 1 0 0,0-1-1 0 0,22-3 1 0 0,129-23 605 0 0,-168 33-658 0 0,146-15 414 0 0,219 3 1 0 0,-302 9-363 0 0,-50 1-50 0 0,1 1 0 0 0,-1 0 0 0 0,0 1 0 0 0,1 1 0 0 0,-1 0 0 0 0,0 0 0 0 0,1 2 0 0 0,-1-1 0 0 0,24 10 0 0 0,-31-6 5 0 0,-15-3-195 0 0,-17-3-899 0 0,10-7-90 0 0,0 0 0 0 0,0-1 0 0 0,0-1 0 0 0,1 0 0 0 0,1-1 0 0 0,0-1 1 0 0,0 0-1 0 0,1-1 0 0 0,-16-18 0 0 0,-10-8-643 0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04T19:33:42.64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17 131 2400 0 0,'-10'27'2324'0'0,"10"-26"-2222"0"0,1-1-1 0 0,-1 0 0 0 0,0 1 0 0 0,1-1 1 0 0,-1 0-1 0 0,0 1 0 0 0,1-1 0 0 0,-1 0 0 0 0,1 1 1 0 0,-1-1-1 0 0,1 0 0 0 0,-1 0 0 0 0,1 0 1 0 0,-1 1-1 0 0,1-1 0 0 0,-1 0 0 0 0,1 0 0 0 0,-1 0 1 0 0,1 0-1 0 0,-1 0 0 0 0,1 0 0 0 0,-1 0 1 0 0,1 0-1 0 0,-1 0 0 0 0,1 0 0 0 0,-1 0 0 0 0,1-1 1 0 0,-1 1-1 0 0,1 0 0 0 0,-1 0 0 0 0,1 0 1 0 0,-1-1-1 0 0,1 1 0 0 0,-1 0 0 0 0,1-1 0 0 0,34-7 87 0 0,-19 3 299 0 0,10 2-130 0 0,1 1 0 0 0,0 1 0 0 0,0 1 0 0 0,0 2 0 0 0,0 0 0 0 0,-1 2 0 0 0,40 10 0 0 0,-28-5-61 0 0,0-3-1 0 0,63 3 1 0 0,-64-10-49 0 0,-1-1 1 0 0,0-3 0 0 0,65-15-1 0 0,100-45 216 0 0,-217 72-389 0 0,6-3-68 0 0,1 0-1 0 0,-1 0 1 0 0,1-1-1 0 0,-1 0 0 0 0,0-1 1 0 0,0 0-1 0 0,0 0 1 0 0,-21 0-1 0 0,-92-19-3 0 0,84 10 5 0 0,0 1-1 0 0,0 3 1 0 0,-55 1 0 0 0,64 4-4 0 0,-1-1-1 0 0,1-2 1 0 0,-47-7 0 0 0,64 6-41 0 0,0-1 0 0 0,1 0-1 0 0,-1-1 1 0 0,1 0 0 0 0,0-1-1 0 0,0-1 1 0 0,1 0 0 0 0,0 0-1 0 0,0-1 1 0 0,-20-16 0 0 0,3 11-213 0 0,27 12 245 0 0,1 0-1 0 0,-1-1 1 0 0,0 1-1 0 0,1 0 1 0 0,-1 0-1 0 0,0-1 1 0 0,1 1-1 0 0,-1 0 1 0 0,0 0-1 0 0,1 0 1 0 0,-1 0-1 0 0,0 0 1 0 0,1 0 0 0 0,-1 0-1 0 0,0 0 1 0 0,0 0-1 0 0,1 0 1 0 0,-1 0-1 0 0,0 1 1 0 0,1-1-1 0 0,-1 0 1 0 0,0 0-1 0 0,1 1 1 0 0,-1-1-1 0 0,1 0 1 0 0,-1 1-1 0 0,1-1 1 0 0,-1 1-1 0 0,0-1 1 0 0,1 0-1 0 0,-1 1 1 0 0,1-1-1 0 0,0 1 1 0 0,-1 0-1 0 0,1-1 1 0 0,-1 1-1 0 0,1-1 1 0 0,0 1-1 0 0,0 0 1 0 0,-1-1-1 0 0,1 2 1 0 0,0-1 3 0 0,0-1-1 0 0,1 1 1 0 0,-1-1 0 0 0,1 1 0 0 0,-1 0-1 0 0,1-1 1 0 0,-1 1 0 0 0,1-1 0 0 0,0 1 0 0 0,-1-1-1 0 0,1 1 1 0 0,-1-1 0 0 0,1 0 0 0 0,0 1-1 0 0,-1-1 1 0 0,1 0 0 0 0,0 1 0 0 0,0-1-1 0 0,-1 0 1 0 0,1 0 0 0 0,0 0 0 0 0,0 0-1 0 0,-1 0 1 0 0,1 1 0 0 0,1-2 0 0 0,27 4 21 0 0,-22-3-17 0 0,65 4 261 0 0,137-11 0 0 0,-68 0-80 0 0,5 10-97 0 0,37 0-2 0 0,-83-26 115 0 0,-100 23-157 0 0,-33 10 182 0 0,-77 14-213 0 0,-139 13 0 0 0,247-37-10 0 0,-48 3 6 0 0,0-2 1 0 0,0-3-1 0 0,-66-9 0 0 0,74 5-14 0 0,-1 1-1 0 0,0 3 1 0 0,0 1 0 0 0,-85 11 0 0 0,127-10 4 0 0,-1 0 1 0 0,1 0-1 0 0,0 0 1 0 0,-1 0-1 0 0,1 1 1 0 0,-1-1-1 0 0,1 0 1 0 0,0 1-1 0 0,0-1 1 0 0,-1 1-1 0 0,1-1 1 0 0,0 1-1 0 0,0 0 1 0 0,-1-1-1 0 0,1 1 1 0 0,0 0-1 0 0,0 0 1 0 0,0 0-1 0 0,0 0 1 0 0,0 0 0 0 0,0 0-1 0 0,0 0 1 0 0,0 0-1 0 0,0 2 1 0 0,2-2 0 0 0,-1 0 0 0 0,1 0 0 0 0,0 0 1 0 0,0 0-1 0 0,0 0 0 0 0,0 0 1 0 0,0 0-1 0 0,0 0 0 0 0,0 0 1 0 0,1-1-1 0 0,-1 1 0 0 0,0 0 0 0 0,0-1 1 0 0,1 1-1 0 0,-1-1 0 0 0,0 0 1 0 0,0 1-1 0 0,1-1 0 0 0,-1 0 1 0 0,1 0-1 0 0,-1 1 0 0 0,0-1 0 0 0,1 0 1 0 0,1-1-1 0 0,52 4 23 0 0,0-2 0 0 0,0-2 1 0 0,62-11-1 0 0,-1 1 14 0 0,-103 10-63 0 0,30-3-92 0 0,0 1 0 0 0,0 2 0 0 0,0 3 0 0 0,0 1 1 0 0,57 12-1 0 0,-98-15 19 0 0,-1 0 1 0 0,0 0-1 0 0,1 1 1 0 0,-1-1-1 0 0,0 0 1 0 0,1 1-1 0 0,-1-1 1 0 0,0 1 0 0 0,0 0-1 0 0,0-1 1 0 0,0 1-1 0 0,0 0 1 0 0,1 0-1 0 0,-1 0 1 0 0,0 0-1 0 0,-1 0 1 0 0,1 0-1 0 0,1 1 1 0 0,-2-1-70 0 0,0-1 0 0 0,0 1-1 0 0,0 0 1 0 0,0 0 0 0 0,0-1 0 0 0,0 1 0 0 0,0 0 0 0 0,0-1-1 0 0,0 1 1 0 0,0 0 0 0 0,0-1 0 0 0,-1 1 0 0 0,1 0 0 0 0,0-1-1 0 0,-1 1 1 0 0,1 0 0 0 0,0-1 0 0 0,-1 1 0 0 0,1-1-1 0 0,-1 1 1 0 0,1-1 0 0 0,-1 1 0 0 0,1-1 0 0 0,-1 1 0 0 0,-43 27-5764 0 0,42-27 5985 0 0,-25 13-1705 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04T19:38:48.48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77 130 428 0 0,'-7'-31'4307'0'0,"-18"-7"-2561"0"0,4 7 1072 0 0,16 18-829 0 0,5 12-1871 0 0,0 0 1 0 0,0 0 0 0 0,0 1 0 0 0,0-1 0 0 0,-1 0 0 0 0,1 1-1 0 0,0-1 1 0 0,0 0 0 0 0,-1 1 0 0 0,1-1 0 0 0,0 1 0 0 0,-1-1-1 0 0,1 0 1 0 0,0 1 0 0 0,-1-1 0 0 0,1 1 0 0 0,-1-1 0 0 0,1 1-1 0 0,-1-1 1 0 0,1 1 0 0 0,-1-1 0 0 0,0 1 0 0 0,1 0-1 0 0,-1-1 1 0 0,0 1 0 0 0,1 0 0 0 0,-1 0 0 0 0,1-1 0 0 0,-1 1-1 0 0,0 0 1 0 0,0 0 0 0 0,1 0 0 0 0,-1 0 0 0 0,0 0 0 0 0,-1 0-1 0 0,2 0 157 0 0,5 6 1447 0 0,-3 0-1617 0 0,0 0-1 0 0,-1 0 1 0 0,1 0 0 0 0,-1 0 0 0 0,0 0 0 0 0,-1 1 0 0 0,1-1 0 0 0,-1 0 0 0 0,-1 10 0 0 0,3 36 705 0 0,4-15-260 0 0,-2 1 1 0 0,-2-1-1 0 0,-3 67 0 0 0,-1-65-319 0 0,2 1-1 0 0,1-1 1 0 0,9 54-1 0 0,22 49 676 0 0,-8-38 335 0 0,15 143 0 0 0,-30 63-480 0 0,4 36-249 0 0,-6-270-160 0 0,-3 1 0 0 0,-4 0 0 0 0,-14 122 0 0 0,11-176-338 0 0,2-1 0 0 0,0 1 1 0 0,2 0-1 0 0,0-1 0 0 0,2 1 0 0 0,1-1 1 0 0,0 0-1 0 0,10 29 0 0 0,-6-12-4 0 0,-7-32 5 0 0,0-1 1 0 0,0 1 0 0 0,0 0 0 0 0,1-1-1 0 0,0 1 1 0 0,6 10 0 0 0,-16-30-8 0 0,5 6-285 0 0,0 0-1 0 0,-1 1 1 0 0,0-1-1 0 0,0 1 1 0 0,-1 0-1 0 0,0 1 1 0 0,-6-7-1 0 0,7 9-602 0 0,1 1-1 0 0,-1 0 1 0 0,0-1-1 0 0,0 1 0 0 0,0 1 1 0 0,0-1-1 0 0,0 0 0 0 0,0 1 1 0 0,-9-2-1 0 0,10 3 300 0 0,1-1-1 0 0,-1 0 1 0 0,0-1 0 0 0,0 1 0 0 0,0 0-1 0 0,1-1 1 0 0,-1 1 0 0 0,0-1 0 0 0,1 0-1 0 0,0 0 1 0 0,-1 0 0 0 0,1 0 0 0 0,0-1-1 0 0,0 1 1 0 0,0 0 0 0 0,1-1 0 0 0,-1 0-1 0 0,0 1 1 0 0,1-1 0 0 0,0 0 0 0 0,-1 0-1 0 0,1 0 1 0 0,0 0 0 0 0,0-4 0 0 0,-4-15-1675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04T19:32:32.22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5 142 2900 0 0,'-2'-57'4778'0'0,"1"52"-4221"0"0,0 7-53 0 0,0 30 747 0 0,1-33-1193 0 0,0 0 0 0 0,1 0-1 0 0,-1 0 1 0 0,0 0 0 0 0,0 0-1 0 0,0 0 1 0 0,1 0 0 0 0,-1 0-1 0 0,0 0 1 0 0,1 0 0 0 0,-1 0-1 0 0,1 1 1 0 0,-1-1 0 0 0,1 0-1 0 0,-1 0 1 0 0,1 0-1 0 0,0 1 1 0 0,-1-1 0 0 0,1 0-1 0 0,0 0 1 0 0,0 1 0 0 0,0-1-1 0 0,-1 1 1 0 0,1-1 0 0 0,0 1-1 0 0,0-1 1 0 0,0 1 0 0 0,0-1-1 0 0,0 1 1 0 0,0 0 0 0 0,0 0-1 0 0,0-1 1 0 0,0 1 0 0 0,0 0-1 0 0,0 0 1 0 0,0 0 0 0 0,0 0-1 0 0,0 0 1 0 0,0 0 0 0 0,2 1-1 0 0,57 11-305 0 0,-20-2 393 0 0,-13-11-76 0 0,0-1 0 0 0,0-2 0 0 0,-1 0 0 0 0,1-2 0 0 0,46-16 0 0 0,11-1-18 0 0,-32 10-47 0 0,0 3 1 0 0,105-6 0 0 0,-134 16 0 0 0,1 1 0 0 0,-1 0 0 0 0,0 2 0 0 0,0 1 0 0 0,0 1 0 0 0,0 0 0 0 0,0 2 0 0 0,-1 1 0 0 0,26 13 0 0 0,-39-17 8 0 0,0 0 1 0 0,1-1-1 0 0,-1 0 0 0 0,1-1 1 0 0,-1 1-1 0 0,1-2 1 0 0,0 0-1 0 0,0 0 0 0 0,0 0 1 0 0,0-1-1 0 0,-1-1 0 0 0,1 0 1 0 0,0 0-1 0 0,17-5 1 0 0,-12 1-2 0 0,0 0 0 0 0,-1-1 0 0 0,1 0 1 0 0,-1-1-1 0 0,-1-1 0 0 0,0 0 1 0 0,0-1-1 0 0,20-17 0 0 0,-124 59-54 0 0,41-12 51 0 0,-66 18-1 0 0,95-34-6 0 0,1-1-1 0 0,-1-1 1 0 0,0-1-1 0 0,1 0 1 0 0,-1-2 0 0 0,-32-3-1 0 0,29 1 0 0 0,-1 1-1 0 0,1 0 1 0 0,0 2-1 0 0,-1 1 1 0 0,1 2-1 0 0,-33 7 1 0 0,-7 8-41 0 0,-66 29 0 0 0,101-36 39 0 0,8-3 0 0 0,0 0 0 0 0,-1-2 0 0 0,0 0 0 0 0,-1-1 0 0 0,-35 4 0 0 0,52-10 0 0 0,0 0 0 0 0,0 0 0 0 0,0-1 0 0 0,0 1 0 0 0,0-1 0 0 0,0-1 0 0 0,0 1 0 0 0,0-1 0 0 0,1 0 0 0 0,-1 0 0 0 0,1-1-1 0 0,-1 1 1 0 0,1-1 0 0 0,0-1 0 0 0,0 1 0 0 0,0-1 0 0 0,0 0 0 0 0,1 0 0 0 0,-1 0 0 0 0,1 0 0 0 0,0-1 0 0 0,1 0 0 0 0,-1 0 0 0 0,1 0 0 0 0,0 0 0 0 0,-4-8 0 0 0,1 1-7 0 0,-1-2 0 0 0,2 1 0 0 0,0-1 0 0 0,0 0-1 0 0,2 0 1 0 0,-1 0 0 0 0,0-19 0 0 0,39 79 8 0 0,-29-41 1 0 0,-1-1 1 0 0,1 1 0 0 0,0-1-1 0 0,0 0 1 0 0,1 0 0 0 0,-1-1-1 0 0,1 0 1 0 0,0 0 0 0 0,0-1-1 0 0,0 0 1 0 0,0 0-1 0 0,0 0 1 0 0,1-1 0 0 0,-1 0-1 0 0,0-1 1 0 0,8 1 0 0 0,18-2 2 0 0,0-1 1 0 0,42-8-1 0 0,-47 6-5 0 0,80-12-2 0 0,107-14 7 0 0,-176 27 10 0 0,1 2 0 0 0,-1 2-1 0 0,57 7 1 0 0,-86-7 0 0 0,1 2 0 0 0,-1 0 0 0 0,0 0 0 0 0,0 0-1 0 0,0 1 1 0 0,0 1 0 0 0,-1 0 0 0 0,0 0 0 0 0,0 1 0 0 0,0 0 0 0 0,0 1-1 0 0,-1-1 1 0 0,0 2 0 0 0,-1-1 0 0 0,1 1 0 0 0,-2 0 0 0 0,11 15 0 0 0,-13-19 0 0 0,0 1 0 0 0,1-1 0 0 0,0 0 0 0 0,-1-1 0 0 0,2 1 0 0 0,-1-1 0 0 0,0 0 0 0 0,1 0 0 0 0,-1 0 0 0 0,1-1 0 0 0,0 0 0 0 0,0 0 0 0 0,0 0 0 0 0,0-1 1 0 0,0 0-1 0 0,0 0 0 0 0,9-1 0 0 0,15 1 32 0 0,-1-2 0 0 0,44-7 0 0 0,-22 2-19 0 0,-34 4-13 0 0,-29 1 7 0 0,-27 1 8 0 0,-174 36-27 0 0,135-20 2 0 0,-110 8 0 0 0,131-21 6 0 0,0-2 1 0 0,-87-11-1 0 0,120 6-5 0 0,1 0-1 0 0,0-2 1 0 0,1 0 0 0 0,0-2-1 0 0,0 0 1 0 0,0-2 0 0 0,1 0-1 0 0,-39-26 1 0 0,-10-16-20 0 0,37 25-86 0 0,-2 2-1 0 0,-1 1 1 0 0,-48-23 0 0 0,81 46 88 0 0,1-1-1 0 0,-1 1 1 0 0,0 0 0 0 0,1 0-1 0 0,-1 0 1 0 0,0 1-1 0 0,1-1 1 0 0,-1 1 0 0 0,0-1-1 0 0,0 1 1 0 0,0 0 0 0 0,0 0-1 0 0,1 0 1 0 0,-1 1 0 0 0,0-1-1 0 0,0 1 1 0 0,-4 1 0 0 0,5-1 7 0 0,0 0 0 0 0,1 0 0 0 0,-1 0 0 0 0,0 0 0 0 0,1 1 1 0 0,-1-1-1 0 0,1 1 0 0 0,0-1 0 0 0,-1 1 0 0 0,1-1 0 0 0,0 1 1 0 0,0 0-1 0 0,0 0 0 0 0,0-1 0 0 0,0 1 0 0 0,1 0 0 0 0,-1 0 1 0 0,0 0-1 0 0,0 2 0 0 0,1 1 7 0 0,-1 0 0 0 0,1 1-1 0 0,0-1 1 0 0,0 0 0 0 0,0 0 0 0 0,0 0 0 0 0,1 0 0 0 0,0 0-1 0 0,0 0 1 0 0,1 0 0 0 0,-1 0 0 0 0,1-1 0 0 0,0 1-1 0 0,0 0 1 0 0,1-1 0 0 0,-1 1 0 0 0,1-1 0 0 0,4 6 0 0 0,0-5 16 0 0,0 1 0 0 0,0-1 0 0 0,1 0 0 0 0,-1 0 0 0 0,1-1 0 0 0,0 0 0 0 0,0-1 0 0 0,0 0 0 0 0,1 0 0 0 0,-1 0 0 0 0,1-1 0 0 0,0 0 0 0 0,-1-1 0 0 0,1 0 0 0 0,13-1 0 0 0,17 1 112 0 0,0-3 1 0 0,41-6-1 0 0,101-19 217 0 0,94-9-123 0 0,-223 32-180 0 0,1 3 0 0 0,0 2 0 0 0,69 10 0 0 0,-35 5 40 0 0,65 8 31 0 0,-131-22-44 0 0,1-1-1 0 0,-1 0 1 0 0,1-2 0 0 0,39-7-1 0 0,-37-1 115 0 0,-24 9-180 0 0,0 0 0 0 0,0 0 0 0 0,0 0 0 0 0,1-1 0 0 0,-1 1 0 0 0,0 0 0 0 0,0 0 0 0 0,0-1 0 0 0,0 1 0 0 0,0 0 0 0 0,0 0 0 0 0,1 0 0 0 0,-1-1 0 0 0,0 1 0 0 0,0 0 0 0 0,0 0 0 0 0,0-1 0 0 0,0 1 0 0 0,0 0 0 0 0,0-1 0 0 0,0 1 0 0 0,0 0 0 0 0,0 0 0 0 0,0-1-1 0 0,0 1 1 0 0,0 0 0 0 0,-1 0 0 0 0,1-1 0 0 0,0 1 0 0 0,0 0 0 0 0,0 0 0 0 0,0 0 0 0 0,0-1 0 0 0,0 1 0 0 0,-1 0 0 0 0,1 0 0 0 0,0 0 0 0 0,0-1 0 0 0,0 1 0 0 0,-1 0 0 0 0,1 0 0 0 0,-3-2 3 0 0,1 1 1 0 0,-1 0-1 0 0,1-1 1 0 0,-1 1-1 0 0,0 1 0 0 0,1-1 1 0 0,-1 0-1 0 0,0 1 1 0 0,0-1-1 0 0,0 1 0 0 0,0 0 1 0 0,-5 0-1 0 0,-10 1 66 0 0,0 1 0 0 0,0 1 0 0 0,1 1 1 0 0,-1 0-1 0 0,1 2 0 0 0,-27 10 0 0 0,32-10-705 0 0,0 1 0 0 0,1-1 1 0 0,-20 17-1 0 0,23-17-1212 0 0,1 1 0 0 0,0 0 1 0 0,0 0-1 0 0,1 1 1 0 0,-10 14-1 0 0,9-10 85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04T19:32:38.04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219 108 1572 0 0,'-25'-84'771'0'0,"25"83"-765"0"0,-1-1-1 0 0,1 1 1 0 0,0 0 0 0 0,-1 0 0 0 0,1 0 0 0 0,0 0-1 0 0,-1 0 1 0 0,1 0 0 0 0,-1 0 0 0 0,0 0 0 0 0,1 0-1 0 0,-1 0 1 0 0,0 0 0 0 0,0 0 0 0 0,1 1 0 0 0,-1-1 0 0 0,0 0-1 0 0,0 0 1 0 0,0 1 0 0 0,0-1 0 0 0,0 1 0 0 0,0-1-1 0 0,0 1 1 0 0,0-1 0 0 0,0 1 0 0 0,-1-1 0 0 0,1 1-1 0 0,0 0 1 0 0,0 0 0 0 0,0 0 0 0 0,0 0 0 0 0,0 0-1 0 0,-3 0 1 0 0,-30 13-22 0 0,26-8 42 0 0,-28 14 47 0 0,28-15 11 0 0,0 1 0 0 0,1-1 0 0 0,-1 0 0 0 0,-1-1 0 0 0,1 0-1 0 0,0 0 1 0 0,-1-1 0 0 0,-12 2 0 0 0,30-7 62 0 0,-9 2-147 0 0,1 0 1 0 0,0 1 0 0 0,-1-1 0 0 0,1 1 0 0 0,0 0 0 0 0,-1-1-1 0 0,1 1 1 0 0,0-1 0 0 0,0 1 0 0 0,-1 0 0 0 0,1 0-1 0 0,0-1 1 0 0,0 1 0 0 0,-1 0 0 0 0,1 0 0 0 0,0 0 0 0 0,0 0-1 0 0,0 0 1 0 0,-1 0 0 0 0,1 0 0 0 0,0 0 0 0 0,0 0 0 0 0,0 1-1 0 0,-1-1 1 0 0,1 0 0 0 0,0 0 0 0 0,0 1 0 0 0,-1-1-1 0 0,2 1 1 0 0,20 13 2682 0 0,-18-12-2539 0 0,0 0 0 0 0,0 0 0 0 0,0 0 1 0 0,-1 1-1 0 0,1 0 0 0 0,0 0 0 0 0,5 6 0 0 0,9 24 573 0 0,-17-29-629 0 0,1 0-1 0 0,0 1 0 0 0,0-1 0 0 0,1 0 0 0 0,-1 0 1 0 0,1-1-1 0 0,0 1 0 0 0,0 0 0 0 0,4 3 0 0 0,-5-6-25 0 0,1 0 0 0 0,-1-1 0 0 0,0 1-1 0 0,1-1 1 0 0,-1 1 0 0 0,1-1-1 0 0,-1 0 1 0 0,0 0 0 0 0,1 0 0 0 0,-1 0-1 0 0,1-1 1 0 0,-1 1 0 0 0,4-2-1 0 0,38-10 350 0 0,-33 9-293 0 0,32-11 109 0 0,44-11-2 0 0,-79 24-210 0 0,-1 0 0 0 0,0 0 0 0 0,1 1 0 0 0,-1 0 0 0 0,0 0 0 0 0,1 0 0 0 0,-1 1 0 0 0,1 0 0 0 0,11 4 0 0 0,-17-4-1 0 0,0 0 0 0 0,0 0 0 0 0,0 1 0 0 0,0-1 0 0 0,-1 0 0 0 0,1 1 0 0 0,-1-1 0 0 0,1 1 0 0 0,-1 0-1 0 0,1-1 1 0 0,-1 1 0 0 0,0 0 0 0 0,0 0 0 0 0,0 0 0 0 0,0 0 0 0 0,0 0 0 0 0,0 0 0 0 0,0 0 0 0 0,-1 0 0 0 0,1 1 0 0 0,-1-1-1 0 0,0 0 1 0 0,0 0 0 0 0,1 0 0 0 0,-1 1 0 0 0,-1-1 0 0 0,1 0 0 0 0,0 0 0 0 0,0 0 0 0 0,-1 0 0 0 0,1 1 0 0 0,-1-1-1 0 0,0 0 1 0 0,0 0 0 0 0,-1 2 0 0 0,1 1 4 0 0,-1-1-1 0 0,1 0 0 0 0,-1 1 1 0 0,0-1-1 0 0,0 0 0 0 0,-1 0 1 0 0,1 0-1 0 0,-1 0 0 0 0,0-1 1 0 0,0 1-1 0 0,0-1 0 0 0,0 1 1 0 0,-1-1-1 0 0,0 0 0 0 0,1 0 1 0 0,-7 3-1 0 0,10-6-24 0 0,0 0 1 0 0,-1 0-1 0 0,1 0 1 0 0,0 1-1 0 0,0-1 0 0 0,-1 0 1 0 0,1 0-1 0 0,0 0 1 0 0,0 0-1 0 0,-1 0 0 0 0,1 0 1 0 0,0 0-1 0 0,0 1 1 0 0,-1-1-1 0 0,1 0 0 0 0,0 0 1 0 0,0 0-1 0 0,-1 0 0 0 0,1 0 1 0 0,0 0-1 0 0,-1 0 1 0 0,1 0-1 0 0,0-1 0 0 0,0 1 1 0 0,-1 0-1 0 0,1 0 1 0 0,0 0-1 0 0,0 0 0 0 0,-1 0 1 0 0,1 0-1 0 0,0 0 1 0 0,0-1-1 0 0,-1 1 0 0 0,1 0 1 0 0,0 0-1 0 0,0 0 0 0 0,0-1 1 0 0,-1 1-1 0 0,1 0 1 0 0,0 0-1 0 0,0 0 0 0 0,0-1 1 0 0,0 1-1 0 0,4-15-655 0 0,15-14-1192 0 0,-12 18 765 0 0,1 0-1 0 0,1 1 1 0 0,0 0 0 0 0,1 0 0 0 0,11-8-1 0 0,2 3-419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04T19:32:39.19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232 155 300 0 0,'-52'-34'3652'0'0,"49"32"-3598"0"0,0 1 1 0 0,0 0 0 0 0,0 0 0 0 0,0 0-1 0 0,0 1 1 0 0,0-1 0 0 0,-1 1-1 0 0,1 0 1 0 0,0 0 0 0 0,0 0-1 0 0,0 0 1 0 0,0 0 0 0 0,-1 1 0 0 0,1-1-1 0 0,0 1 1 0 0,0 0 0 0 0,0 0-1 0 0,0 0 1 0 0,0 0 0 0 0,-4 3 0 0 0,-8 2 177 0 0,-1 0 65 0 0,-27 8 516 0 0,42-13-705 0 0,-1-1-1 0 0,0 1 0 0 0,0-1 1 0 0,1 1-1 0 0,-1-1 1 0 0,0 0-1 0 0,1 0 1 0 0,-1 0-1 0 0,0 0 0 0 0,0 0 1 0 0,1 0-1 0 0,-1 0 1 0 0,0-1-1 0 0,0 1 1 0 0,1-1-1 0 0,-1 1 0 0 0,-2-2 1 0 0,3 1-64 0 0,1 0 1 0 0,-1 0 0 0 0,1 0-1 0 0,-1-1 1 0 0,1 1 0 0 0,0 0-1 0 0,0 0 1 0 0,-1 0 0 0 0,1 0-1 0 0,0-1 1 0 0,0 1 0 0 0,0 0-1 0 0,0 0 1 0 0,0 0 0 0 0,1-1-1 0 0,-1 1 1 0 0,0 0 0 0 0,0 0-1 0 0,1 0 1 0 0,-1 0 0 0 0,1 0-1 0 0,-1 0 1 0 0,1 0 0 0 0,-1 0-1 0 0,1 0 1 0 0,0 0 0 0 0,-1 0-1 0 0,1 0 1 0 0,0 0 0 0 0,1-1-1 0 0,29-32 243 0 0,-29 32-220 0 0,3-3-28 0 0,0 0-1 0 0,0 1 1 0 0,1 0 0 0 0,-1 0 0 0 0,1 0-1 0 0,0 1 1 0 0,0-1 0 0 0,0 1 0 0 0,0 1-1 0 0,1-1 1 0 0,-1 1 0 0 0,1 0 0 0 0,0 1-1 0 0,-1 0 1 0 0,14-1 0 0 0,-7 2 0 0 0,0 1 0 0 0,0 1-1 0 0,-1 1 1 0 0,1-1 0 0 0,-1 2 0 0 0,1 0 0 0 0,17 8 0 0 0,-16-8 49 0 0,0 0-1 0 0,0-1 1 0 0,0-1 0 0 0,0 0 0 0 0,0-1 0 0 0,0-1 0 0 0,1 0 0 0 0,-1-1 0 0 0,0 0 0 0 0,0-1-1 0 0,0-1 1 0 0,15-4 0 0 0,-7 1-23 0 0,0 0 0 0 0,-1-2 0 0 0,0-1 0 0 0,39-21 0 0 0,-92 52-66 0 0,-153 97-19 0 0,153-101 23 0 0,-1-2-1 0 0,0 0 1 0 0,-68 20-1 0 0,95-35 0 0 0,0 1 0 0 0,0-1-1 0 0,0 0 1 0 0,0-1-1 0 0,-1 1 1 0 0,1-1-1 0 0,0-1 1 0 0,-9 0-1 0 0,15 1-1 0 0,-1 0 0 0 0,0-1 0 0 0,0 1 0 0 0,1 0 0 0 0,-1 0 0 0 0,0-1 0 0 0,0 1 0 0 0,1 0 0 0 0,-1-1 0 0 0,0 1 0 0 0,1-1-1 0 0,-1 1 1 0 0,1-1 0 0 0,-1 1 0 0 0,1-1 0 0 0,-1 0 0 0 0,1 1 0 0 0,-1-1 0 0 0,1 1 0 0 0,-1-1 0 0 0,1 0 0 0 0,0 0 0 0 0,-1 1 0 0 0,1-1 0 0 0,0 0 0 0 0,-1-1-1 0 0,1 0 1 0 0,1 0 0 0 0,-1 0-1 0 0,0 0 1 0 0,1 0-1 0 0,0 0 1 0 0,-1 0-1 0 0,1 0 1 0 0,0 0-1 0 0,0 0 1 0 0,0 0 0 0 0,0 0-1 0 0,0 0 1 0 0,0 0-1 0 0,3-2 1 0 0,13-17 1 0 0,0 2 0 0 0,2 0 0 0 0,25-21 1 0 0,-33 31-7 0 0,0 1 0 0 0,0 0 0 0 0,1 0 0 0 0,0 1-1 0 0,0 1 1 0 0,1 0 0 0 0,26-8 0 0 0,-38 14 0 0 0,0-1-1 0 0,0 1 0 0 0,1 0 0 0 0,-1 0 0 0 0,0 0 0 0 0,1 0 0 0 0,-1 0 0 0 0,0 0 1 0 0,0 0-1 0 0,1 0 0 0 0,-1 0 0 0 0,0 1 0 0 0,1-1 0 0 0,-1 0 0 0 0,0 1 0 0 0,0-1 0 0 0,0 1 1 0 0,0 0-1 0 0,1-1 0 0 0,-1 1 0 0 0,0 0 0 0 0,2 1 0 0 0,13 26-43 0 0,-16-26 49 0 0,1 1 0 0 0,0 0 0 0 0,0-1 0 0 0,0 1 0 0 0,1-1 0 0 0,-1 0 0 0 0,1 1-1 0 0,-1-1 1 0 0,1 0 0 0 0,0 0 0 0 0,-1 0 0 0 0,1 0 0 0 0,0 0 0 0 0,1-1-1 0 0,-1 1 1 0 0,0 0 0 0 0,0-1 0 0 0,1 0 0 0 0,4 3 0 0 0,-3-4 1 0 0,1 1 1 0 0,-1-1-1 0 0,0 0 0 0 0,1 0 1 0 0,-1 0-1 0 0,1-1 1 0 0,-1 1-1 0 0,0-1 0 0 0,1 0 1 0 0,-1 0-1 0 0,0-1 0 0 0,0 1 1 0 0,0-1-1 0 0,0 0 1 0 0,0 0-1 0 0,0 0 0 0 0,-1-1 1 0 0,1 1-1 0 0,-1-1 1 0 0,1 0-1 0 0,-1 0 0 0 0,0 0 1 0 0,3-5-1 0 0,-6 7-8 0 0,1 1 1 0 0,-1-1-1 0 0,0 0 0 0 0,0 0 1 0 0,0 1-1 0 0,0-1 0 0 0,0 0 0 0 0,0 0 1 0 0,0 1-1 0 0,-1-1 0 0 0,1 0 1 0 0,0 0-1 0 0,0 1 0 0 0,-1-1 1 0 0,1 0-1 0 0,0 0 0 0 0,-1 1 0 0 0,1-1 1 0 0,0 1-1 0 0,-1-1 0 0 0,1 0 1 0 0,-1 1-1 0 0,1-1 0 0 0,-1 1 0 0 0,0-1 1 0 0,1 1-1 0 0,-1-1 0 0 0,1 1 1 0 0,-1-1-1 0 0,0 1 0 0 0,1 0 1 0 0,-1-1-1 0 0,0 1 0 0 0,0 0 0 0 0,1 0 1 0 0,-1-1-1 0 0,0 1 0 0 0,0 0 1 0 0,1 0-1 0 0,-1 0 0 0 0,0 0 0 0 0,0 0 1 0 0,1 0-1 0 0,-1 0 0 0 0,0 0 1 0 0,-1 1-1 0 0,-38-1-628 0 0,40 0 626 0 0,-93 12-2654 0 0,62-6 365 0 0,-1-2-1 0 0,-61 0 0 0 0,54-7 818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04T19:32:54.54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1399 65 3020 0 0,'-2'-2'107'0'0,"1"0"0"0"0,0-1-1 0 0,-1 1 1 0 0,1 0-1 0 0,0-1 1 0 0,0 1 0 0 0,0-1-1 0 0,0 1 1 0 0,-1-5-1 0 0,-8-19 1711 0 0,9 26-1750 0 0,0-1 0 0 0,0 1 0 0 0,0-1 1 0 0,-1 1-1 0 0,1-1 0 0 0,0 1 0 0 0,0 0 1 0 0,0 0-1 0 0,-1 0 0 0 0,1 0 0 0 0,0-1 1 0 0,0 2-1 0 0,-1-1 0 0 0,1 0 0 0 0,0 0 1 0 0,0 0-1 0 0,-1 0 0 0 0,1 1 0 0 0,0-1 1 0 0,0 1-1 0 0,0-1 0 0 0,0 1 0 0 0,0-1 1 0 0,-2 2-1 0 0,-32 17 728 0 0,30-17-585 0 0,-2 1 114 0 0,0 0 0 0 0,-1-1 0 0 0,0 0 0 0 0,1-1 0 0 0,-1 1 0 0 0,0-1 0 0 0,0-1 0 0 0,1 0 0 0 0,-1 0 0 0 0,-10-1 0 0 0,-44 2-108 0 0,51 1-182 0 0,-2-1 0 0 0,1-1 0 0 0,0 0 0 0 0,0-1 0 0 0,0 0-1 0 0,0-1 1 0 0,1 0 0 0 0,-1-1 0 0 0,0 0 0 0 0,-17-8 0 0 0,25 10-25 0 0,0 0 0 0 0,-1 1-1 0 0,1 0 1 0 0,-1 0 0 0 0,1 0 0 0 0,-1 0 0 0 0,1 1 0 0 0,-1-1-1 0 0,1 1 1 0 0,-1 0 0 0 0,1 1 0 0 0,0-1 0 0 0,0 1 0 0 0,0 0-1 0 0,0 0 1 0 0,-6 3 0 0 0,-65 48 106 0 0,59-40-78 0 0,12-10-13 0 0,-48 34 166 0 0,47-34-71 0 0,1 0 1 0 0,-1 0 0 0 0,1-1 0 0 0,-1 0 0 0 0,0 0 0 0 0,0 0-1 0 0,0-1 1 0 0,0 1 0 0 0,-8 0 0 0 0,-17-4 68 0 0,26 1-188 0 0,0 0 1 0 0,0 1-1 0 0,0-1 1 0 0,0 1-1 0 0,0 0 1 0 0,0 1-1 0 0,0-1 1 0 0,0 1-1 0 0,0-1 1 0 0,0 1-1 0 0,1 0 1 0 0,-1 1-1 0 0,0-1 1 0 0,1 1-1 0 0,-7 3 1 0 0,-8 6-5 0 0,1 0 1 0 0,1 1-1 0 0,0 1 0 0 0,0 1 0 0 0,1 0 1 0 0,1 1-1 0 0,1 1 0 0 0,0 0 0 0 0,-12 20 1 0 0,18-20 16 0 0,0 1 0 0 0,1 0 0 0 0,1 0 0 0 0,0 0 0 0 0,-3 29 0 0 0,4 9-3 0 0,3-38 1 0 0,-1 1-1 0 0,-7 34 1 0 0,-1 0 86 0 0,-5 14 37 0 0,-31 78-109 0 0,35-100-12 0 0,-3-1-1 0 0,-1 0 1 0 0,-2-1 0 0 0,-36 63 0 0 0,50-100-13 0 0,0 1 1 0 0,0 0 0 0 0,0 0-1 0 0,1 0 1 0 0,0 0 0 0 0,0 0-1 0 0,0 1 1 0 0,1-1 0 0 0,0 1 0 0 0,1-1-1 0 0,-1 1 1 0 0,1-1 0 0 0,1 11-1 0 0,2 4 5 0 0,2 0-1 0 0,12 38 1 0 0,-12-45 15 0 0,0 0 0 0 0,-1 0 0 0 0,-1 0 0 0 0,0 0 0 0 0,-1 1 0 0 0,-1-1 0 0 0,0 1-1 0 0,-1 18 1 0 0,-3-14 43 0 0,-1 4-26 0 0,1 0 0 0 0,1 1 0 0 0,2 39 1 0 0,0-55-33 0 0,2 1 1 0 0,-1-1 0 0 0,1 0-1 0 0,1 0 1 0 0,0 0 0 0 0,0 0-1 0 0,0-1 1 0 0,1 1 0 0 0,0-1 0 0 0,0 1-1 0 0,1-1 1 0 0,0-1 0 0 0,0 1-1 0 0,7 6 1 0 0,-5-5 6 0 0,-1 1 0 0 0,0 0 0 0 0,0 0 0 0 0,-1 1 0 0 0,0-1 0 0 0,4 14 0 0 0,-4-11 10 0 0,1 1-1 0 0,0-2 1 0 0,13 21-1 0 0,-12-22 1 0 0,0-1 0 0 0,1-1 0 0 0,-1 1-1 0 0,2-1 1 0 0,-1-1 0 0 0,1 1 0 0 0,0-2 0 0 0,1 1-1 0 0,0-1 1 0 0,0 0 0 0 0,0-1 0 0 0,0-1 0 0 0,1 1-1 0 0,0-2 1 0 0,0 1 0 0 0,14 1 0 0 0,69 16 192 0 0,99 35 1 0 0,68 15 67 0 0,-219-64-267 0 0,0-2 1 0 0,0-1 0 0 0,0-3 0 0 0,1-1 0 0 0,-1-2-1 0 0,0-2 1 0 0,0-2 0 0 0,0-2 0 0 0,-1-1 0 0 0,66-25 0 0 0,-36 6 9 0 0,-1-3 0 0 0,-2-3 1 0 0,101-69-1 0 0,-137 81-18 0 0,-1-2 1 0 0,-2-2-1 0 0,0 0 1 0 0,-2-2-1 0 0,-1-1 1 0 0,-1-1-1 0 0,21-35 1 0 0,-39 56-10 0 0,0-1 0 0 0,-1 1 0 0 0,0-1 0 0 0,-1 0 1 0 0,0-1-1 0 0,0 1 0 0 0,-1-1 0 0 0,-1 0 0 0 0,0 0 0 0 0,0 0 0 0 0,-1 0 1 0 0,0 0-1 0 0,0-19 0 0 0,-1 14 1 0 0,1-1-1 0 0,1 1 1 0 0,1 0 0 0 0,0 0 0 0 0,1 1-1 0 0,10-21 1 0 0,13-48-19 0 0,37-219 87 0 0,-62 281-63 0 0,0-1 0 0 0,-1 0 0 0 0,-1 1 1 0 0,-1-1-1 0 0,-4-27 0 0 0,-23-117 31 0 0,19 121-32 0 0,5 29-6 0 0,0 0 1 0 0,-1 0-1 0 0,-1 1 0 0 0,0-1 0 0 0,-2 1 0 0 0,1 0 0 0 0,-2 0 1 0 0,0 1-1 0 0,-1 0 0 0 0,-1 1 0 0 0,0 0 0 0 0,-1 0 0 0 0,0 1 0 0 0,-1 0 1 0 0,0 1-1 0 0,-1 1 0 0 0,-1 0 0 0 0,-18-12 0 0 0,-155-116 0 0 0,75 51 72 0 0,92 76-62 0 0,-1 1-1 0 0,0 1 1 0 0,0 1-1 0 0,-1 1 1 0 0,0 1-1 0 0,-40-8 1 0 0,-29-10-3 0 0,79 23-5 0 0,-1 0 1 0 0,0 1 0 0 0,1 0 0 0 0,-1 1 0 0 0,0 1-1 0 0,1 0 1 0 0,-1 0 0 0 0,0 1 0 0 0,1 1 0 0 0,0 0-1 0 0,-20 8 1 0 0,14-6-1 0 0,-1 0 0 0 0,1 0 0 0 0,-1-2 0 0 0,-23 1 0 0 0,35-4 3 0 0,0-1 1 0 0,0 1-1 0 0,0 1 1 0 0,0-1-1 0 0,0 1 1 0 0,0 1-1 0 0,0-1 1 0 0,0 1 0 0 0,0 0-1 0 0,1 1 1 0 0,-1-1-1 0 0,1 1 1 0 0,-1 1-1 0 0,1-1 1 0 0,0 1-1 0 0,-10 9 1 0 0,-22 15-3 0 0,-55 32 0 0 0,-14 10 1 0 0,34-15-8 0 0,-133 74 1 0 0,202-127 5 0 0,0-1 1 0 0,0 0-1 0 0,0 0 1 0 0,0 0-1 0 0,0 0 1 0 0,0-1-1 0 0,0 1 1 0 0,-1-1-1 0 0,1 0 1 0 0,-4-1-1 0 0,3 1 0 0 0,0-1-1 0 0,1 1 0 0 0,-1 1 0 0 0,0-1 0 0 0,0 1 0 0 0,0-1 0 0 0,1 1 0 0 0,-10 3 0 0 0,-189 102-2 0 0,178-93-1 0 0,2 2 1 0 0,0 1-1 0 0,1 1 1 0 0,1 1-1 0 0,0 0 1 0 0,1 2 0 0 0,-24 31-1 0 0,39-45 2 0 0,1 0 0 0 0,0 0-1 0 0,0 0 1 0 0,0 1-1 0 0,1 0 1 0 0,0 0 0 0 0,1 0-1 0 0,-1 0 1 0 0,1 0 0 0 0,0 0-1 0 0,1 0 1 0 0,0 1-1 0 0,0-1 1 0 0,1 1 0 0 0,0-1-1 0 0,0 1 1 0 0,1 7 0 0 0,-1-7 2 0 0,-1-1 1 0 0,0 1 0 0 0,-1 0-1 0 0,0-1 1 0 0,0 1 0 0 0,-1-1-1 0 0,0 1 1 0 0,-4 7 0 0 0,-37 60 23 0 0,17-31-23 0 0,10-15 0 0 0,6-10 0 0 0,0 0 0 0 0,1 1 0 0 0,-12 35 0 0 0,20-50 1 0 0,1 0 0 0 0,-1-1 0 0 0,1 1-1 0 0,1 0 1 0 0,-1 0 0 0 0,1 0 0 0 0,0 0 0 0 0,0 0 0 0 0,0 0 0 0 0,0 0-1 0 0,1 0 1 0 0,0-1 0 0 0,0 1 0 0 0,1 0 0 0 0,-1 0 0 0 0,1-1 0 0 0,0 1 0 0 0,0-1-1 0 0,0 1 1 0 0,1-1 0 0 0,5 8 0 0 0,-2-6 4 0 0,-1 0 0 0 0,-1 1 0 0 0,1 0 0 0 0,-1 0 0 0 0,-1 0 0 0 0,1 0-1 0 0,-1 1 1 0 0,0-1 0 0 0,3 14 0 0 0,-3-2 30 0 0,-1 0 0 0 0,0 32 0 0 0,2 19-5 0 0,-3-65-23 0 0,0 0 0 0 0,1 0 1 0 0,0 0-1 0 0,0 0 0 0 0,1-1 0 0 0,-1 1 1 0 0,1-1-1 0 0,0 1 0 0 0,0-1 0 0 0,0 0 0 0 0,1 0 1 0 0,-1-1-1 0 0,1 1 0 0 0,7 4 0 0 0,-6-4-1 0 0,0 1 1 0 0,0-1-1 0 0,-1 1 0 0 0,0 0 0 0 0,1 0 0 0 0,-2 1 0 0 0,1-1 0 0 0,0 1 0 0 0,4 10 0 0 0,8 61 8 0 0,-15-66-11 0 0,0-1-1 0 0,1 1 1 0 0,0-1-1 0 0,1 1 1 0 0,0-1-1 0 0,1 0 1 0 0,0 0-1 0 0,0 0 1 0 0,1-1-1 0 0,0 0 1 0 0,1 0-1 0 0,9 13 1 0 0,33 39 5 0 0,-39-49 14 0 0,0 0 0 0 0,0 0 0 0 0,1 0 0 0 0,1-1 0 0 0,20 16 1 0 0,12 6 74 0 0,-24-17-44 0 0,1-2 0 0 0,0 0 0 0 0,35 17 1 0 0,20 4 459 0 0,-25-10-420 0 0,0-3 0 0 0,61 18 0 0 0,-102-38-49 0 0,-1-1 0 0 0,0 0 0 0 0,1-1 1 0 0,-1 1-1 0 0,1-1 0 0 0,-1-1 0 0 0,1 0 0 0 0,14-3 0 0 0,70-25 22 0 0,-23 7-73 0 0,-13 10 41 0 0,0 2 0 0 0,0 3 0 0 0,96-1 0 0 0,-134 7 19 0 0,0-1-1 0 0,-1 0 0 0 0,1-2 1 0 0,0 0-1 0 0,31-12 1 0 0,92-45 116 0 0,-69 27-160 0 0,43-8 14 0 0,-90 35-14 0 0,0-2 1 0 0,-1 0-1 0 0,0-2 0 0 0,0-1 1 0 0,-2 0-1 0 0,1-2 0 0 0,25-21 1 0 0,-6-6 10 0 0,-1-2 1 0 0,-3-1 0 0 0,-2-3-1 0 0,44-69 1 0 0,-78 110-19 0 0,-1 1-1 0 0,1-1 1 0 0,-1 0 0 0 0,0 1 0 0 0,-1-1-1 0 0,1 0 1 0 0,-1 0 0 0 0,0 0-1 0 0,-1 0 1 0 0,0-9 0 0 0,0 8-5 0 0,1 0 0 0 0,-1 1 0 0 0,1-1 0 0 0,1 0 0 0 0,-1 0 0 0 0,1 0 0 0 0,5-10 0 0 0,7-6-2 0 0,1 1-1 0 0,1 1 1 0 0,1 1-1 0 0,1 0 1 0 0,28-23-1 0 0,-16 14 13 0 0,28-35-1 0 0,-49 53-6 0 0,-2 1-1 0 0,1-1 1 0 0,-1-1-1 0 0,-1 1 0 0 0,0-1 1 0 0,-1 0-1 0 0,6-20 1 0 0,-8 20-2 0 0,-2 0 0 0 0,1-1 1 0 0,-1 1-1 0 0,-1 0 0 0 0,0 0 1 0 0,-1 0-1 0 0,0 0 1 0 0,-1 0-1 0 0,-4-17 0 0 0,-7-14-10 0 0,-22-52 0 0 0,2 6-19 0 0,30 79 33 0 0,-69-195-25 0 0,60 179 10 0 0,-1 1 1 0 0,-1 1 0 0 0,-1 0-1 0 0,-1 1 1 0 0,-33-37 0 0 0,-1 13-4 0 0,-3 2 1 0 0,-1 2 0 0 0,-109-65-1 0 0,148 100 8 0 0,0 0-1 0 0,-1 1 0 0 0,0 1 0 0 0,0 0 0 0 0,0 2 0 0 0,-24-5 1 0 0,-106-8-5 0 0,84 11-1 0 0,-107-7-32 0 0,-64-9 65 0 0,215 20-17 0 0,0 2 0 0 0,-1-1-1 0 0,1 2 1 0 0,0 1 0 0 0,0 0 0 0 0,0 1-1 0 0,-26 8 1 0 0,-120 51-51 0 0,42-13 39 0 0,86-36-170 0 0,0 3 0 0 0,0 1 0 0 0,-51 34 1 0 0,-93 78-1979 0 0,107-75 782 0 0,-42 27-2438 0 0,-81 63-5284 0 0,148-103 7359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04T19:33:02.43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2142 3380 0 0,'1'-2'218'0'0,"0"1"-1"0"0,0 0 1 0 0,0-1-1 0 0,0 1 1 0 0,0-1-1 0 0,-1 1 1 0 0,1-1-1 0 0,0 0 1 0 0,-1 1-1 0 0,1-1 1 0 0,-1 1-1 0 0,0-1 1 0 0,1 0-1 0 0,-1 0 1 0 0,0 1-1 0 0,0-1 1 0 0,0 0 0 0 0,-1-3-1 0 0,1-1 1031 0 0,5 49 1539 0 0,0-38-2550 0 0,-1 1 1 0 0,1-1-1 0 0,-1 1 0 0 0,0-1 1 0 0,-1 1-1 0 0,1 0 1 0 0,-1 0-1 0 0,0 1 0 0 0,-1-1 1 0 0,3 11-1 0 0,-3-12-101 0 0,6 22 348 0 0,-2 0 0 0 0,0 1 0 0 0,-2 0 0 0 0,1 36 0 0 0,7 46 352 0 0,-3-58-393 0 0,20 59-1 0 0,-29-110-406 0 0,0 0 0 0 0,0 0 0 0 0,0 0 0 0 0,1 0 0 0 0,-1-1 0 0 0,0 1 0 0 0,0 0 0 0 0,0 0 0 0 0,1 0 0 0 0,-1-1 0 0 0,0 1 0 0 0,1 0 0 0 0,-1 0 0 0 0,1-1 0 0 0,-1 1 0 0 0,1 0 0 0 0,-1-1 0 0 0,1 1 0 0 0,-1-1 0 0 0,1 1 0 0 0,0-1 0 0 0,-1 1 0 0 0,1-1 0 0 0,0 1 0 0 0,-1-1 0 0 0,1 1 0 0 0,0-1 0 0 0,0 0 0 0 0,-1 0 0 0 0,1 1 0 0 0,1-1 0 0 0,17-18 942 0 0,-3 0-1073 0 0,280-245 160 0 0,-135 125-41 0 0,758-695-1320 0 0,-325 259-3837 0 0,-267 235-200 0 0,-225 221 2284 0 0,87-130 0 0 0,-97 105 857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04T19:33:33.34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51 2708 0 0,'5'9'1354'0'0,"-3"-6"-885"0"0,-1 0-1 0 0,0 0 1 0 0,1-1 0 0 0,0 1 0 0 0,-1-1 0 0 0,1 1 0 0 0,0-1 0 0 0,0 1-1 0 0,5 2 1 0 0,-5-4-368 0 0,-1 0-1 0 0,1-1 1 0 0,0 0-1 0 0,-1 1 1 0 0,1-1-1 0 0,0 0 0 0 0,-1 0 1 0 0,1 0-1 0 0,0 0 1 0 0,-1 0-1 0 0,1-1 1 0 0,0 1-1 0 0,-1 0 1 0 0,1-1-1 0 0,0 1 1 0 0,-1-1-1 0 0,1 0 1 0 0,-1 1-1 0 0,1-1 0 0 0,-1 0 1 0 0,3-1-1 0 0,32-18 1107 0 0,57-19-1 0 0,-76 33-1016 0 0,0 1 0 0 0,1 1 0 0 0,-1 1 1 0 0,1 0-1 0 0,33 0 0 0 0,-26 2-84 0 0,58 3 62 0 0,-78-1-157 0 0,1-1 0 0 0,-1 1 0 0 0,1 1 0 0 0,-1-1 1 0 0,0 0-1 0 0,0 1 0 0 0,1 0 0 0 0,-1 1 0 0 0,0-1 0 0 0,-1 1 0 0 0,9 5 0 0 0,-13-7 4 0 0,0 0 0 0 0,0-1 0 0 0,0 1 0 0 0,-1 0-1 0 0,1 0 1 0 0,0-1 0 0 0,0 1 0 0 0,0 0 0 0 0,-1 0-1 0 0,1-1 1 0 0,0 1 0 0 0,-1 0 0 0 0,1-1 0 0 0,-1 1-1 0 0,1 0 1 0 0,-1-1 0 0 0,1 1 0 0 0,-1-1 0 0 0,1 1-1 0 0,-1-1 1 0 0,0 1 0 0 0,1-1 0 0 0,-1 1 0 0 0,0-1-1 0 0,1 0 1 0 0,-1 1 0 0 0,0-1 0 0 0,1 0-1 0 0,-1 0 1 0 0,0 1 0 0 0,0-1 0 0 0,1 0 0 0 0,-1 0-1 0 0,-1 0 1 0 0,-29 12 229 0 0,7-7-177 0 0,-1-1 0 0 0,0-1-1 0 0,0-2 1 0 0,-49-2 0 0 0,42 0-168 0 0,0 1 1 0 0,-36 4-1 0 0,25 16-2383 0 0,34-14-1485 0 0,29-16-65 0 0,43-14 449 0 0,-17 10 2118 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04T19:33:34.28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45 1956 0 0,'101'-23'2165'0'0,"-99"22"-2058"0"0,23-2 130 0 0,-19 5 1045 0 0,-16 6 1967 0 0,10-8-3159 0 0,0 0-1 0 0,-1 0 1 0 0,1 0-1 0 0,-1 0 1 0 0,1 1 0 0 0,0-1-1 0 0,-1 0 1 0 0,1 0-1 0 0,-1 0 1 0 0,1 0 0 0 0,0 0-1 0 0,-1 1 1 0 0,1-1-1 0 0,0 0 1 0 0,-1 0-1 0 0,1 1 1 0 0,0-1 0 0 0,-1 0-1 0 0,1 1 1 0 0,0-1-1 0 0,-1 0 1 0 0,1 1-1 0 0,0-1 1 0 0,0 0 0 0 0,0 1-1 0 0,-1-1 1 0 0,1 0-1 0 0,0 1 1 0 0,0-1-1 0 0,0 1 1 0 0,0-1 0 0 0,0 0-1 0 0,0 1 1 0 0,0-1-1 0 0,0 1 1 0 0,0-1 0 0 0,0 1-1 0 0,0-1 1 0 0,0 0-1 0 0,0 1 1 0 0,0-1-1 0 0,0 1 1 0 0,0-1 0 0 0,0 0-1 0 0,0 1 1 0 0,1 0-1 0 0,22 8 1952 0 0,-19-8-2207 0 0,7 0 269 0 0,-1 0-1 0 0,1-1 1 0 0,-1 0-1 0 0,0-1 1 0 0,1 0-1 0 0,18-5 1 0 0,-1 2 3 0 0,50 0 49 0 0,-72 4-138 0 0,1 0 0 0 0,-1 1 0 0 0,0 0 0 0 0,0 0 0 0 0,1 1-1 0 0,-1 0 1 0 0,0 0 0 0 0,0 0 0 0 0,-1 1 0 0 0,7 3 0 0 0,-5 0 244 0 0,-16-9 192 0 0,-8-2-317 0 0,3 3-96 0 0,8 1-31 0 0,-1 0-1 0 0,1 0 1 0 0,0 0 0 0 0,0-1-1 0 0,0 0 1 0 0,0 0 0 0 0,0 0-1 0 0,0-1 1 0 0,1 0-1 0 0,-1 0 1 0 0,1-1 0 0 0,0 0-1 0 0,-6-4 1 0 0,-10 2-49 0 0,16 5 30 0 0,16-3 17 0 0,-5 3-14 0 0,-1-1 1 0 0,1 1 0 0 0,0 0 0 0 0,-1 0 0 0 0,1 1-1 0 0,0 0 1 0 0,-1 0 0 0 0,1 0 0 0 0,0 0 0 0 0,-1 1-1 0 0,1 0 1 0 0,0 1 0 0 0,-1-1 0 0 0,1 1 0 0 0,5 2-1 0 0,-9-2-111 0 0,1-1 0 0 0,-1 1 0 0 0,0-1-1 0 0,0 1 1 0 0,0 0 0 0 0,0 0-1 0 0,0 0 1 0 0,0 0 0 0 0,-1 0 0 0 0,1 0-1 0 0,-1 1 1 0 0,1-1 0 0 0,-1 1 0 0 0,0-1-1 0 0,0 1 1 0 0,0-1 0 0 0,0 1-1 0 0,0 0 1 0 0,-1-1 0 0 0,1 1 0 0 0,-1 0-1 0 0,0-1 1 0 0,1 1 0 0 0,-1 0-1 0 0,-1 0 1 0 0,1-1 0 0 0,0 1 0 0 0,-1 0-1 0 0,1 0 1 0 0,-1-1 0 0 0,0 1-1 0 0,-2 4 1 0 0,-1 2-929 0 0,0-1-1 0 0,-1 1 0 0 0,0-1 0 0 0,0 0 1 0 0,-1 0-1 0 0,0 0 0 0 0,0-1 1 0 0,-1 0-1 0 0,-12 10 0 0 0,-1 2-778 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04T19:33:35.31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58 69 1620 0 0,'-2'0'60'0'0,"-3"0"-32"0"0,-9 2 0 0 0,10 0-24 0 0,-1-2 4 0 0,1 0-4 0 0,1-2-4 0 0,-4 0-12 0 0,7-5 0 0 0,0-1-28 0 0,-2-2-72 0 0,-3-3-144 0 0,3-1-160 0 0,-2-3-76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0B13F333-382A-4B0B-9CF4-12D880E4876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EF103F32-C989-4CD9-B0F0-632C6C1E8FF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51204" name="Rectangle 4">
            <a:extLst>
              <a:ext uri="{FF2B5EF4-FFF2-40B4-BE49-F238E27FC236}">
                <a16:creationId xmlns:a16="http://schemas.microsoft.com/office/drawing/2014/main" id="{B4E4BFFD-AF88-427F-A12B-8DA87CE656D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05" name="Rectangle 5">
            <a:extLst>
              <a:ext uri="{FF2B5EF4-FFF2-40B4-BE49-F238E27FC236}">
                <a16:creationId xmlns:a16="http://schemas.microsoft.com/office/drawing/2014/main" id="{D1E4EE9E-824F-4BDD-9672-13640FCA47C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1206" name="Rectangle 6">
            <a:extLst>
              <a:ext uri="{FF2B5EF4-FFF2-40B4-BE49-F238E27FC236}">
                <a16:creationId xmlns:a16="http://schemas.microsoft.com/office/drawing/2014/main" id="{A8C21651-4B5B-4D74-96BB-F9DC02625A6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51207" name="Rectangle 7">
            <a:extLst>
              <a:ext uri="{FF2B5EF4-FFF2-40B4-BE49-F238E27FC236}">
                <a16:creationId xmlns:a16="http://schemas.microsoft.com/office/drawing/2014/main" id="{1875BCE6-00EF-46F6-81AE-8CFDAAEC46D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34BBA63-7FE1-4C6F-8017-32C1299A443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3F15D23A-D80A-4067-8AF2-EBBF02BD777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4400" y="6858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3A0041AC-F091-45D8-92A9-D54B9018BDE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133600" y="3886200"/>
            <a:ext cx="6400800" cy="177165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>
                <a:latin typeface="Arial Black" panose="020B0A04020102020204" pitchFamily="34" charset="0"/>
              </a:defRPr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F221DE0A-1E57-492C-A213-DFA066BDD17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711200" y="6229350"/>
            <a:ext cx="19304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68300182-2CD3-49FC-8A0B-E29CE77B1C0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r>
              <a:rPr lang="en-US" altLang="en-US"/>
              <a:t>copyright Robert J. Marks II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8605181D-C853-4D0B-B871-516F1E37949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fld id="{644CC8CC-68DF-4540-B5D9-D87EEEF7B69F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3079" name="Picture 7">
            <a:extLst>
              <a:ext uri="{FF2B5EF4-FFF2-40B4-BE49-F238E27FC236}">
                <a16:creationId xmlns:a16="http://schemas.microsoft.com/office/drawing/2014/main" id="{55DBAB91-A9FF-4072-A7A5-79F473DF1F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828800"/>
            <a:ext cx="82296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1FEB7-F217-40EE-A500-93E91C1BD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3BB742-145D-4779-9658-1A846A4351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744F33-6475-4644-B5C6-C1552D9A8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FFAB8F-D411-45EF-947D-9A76F2E8A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Robert J. Marks II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B58BE-9A19-48FB-A710-2F341E87D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031E26-CB81-4EE7-9EC1-72C302F40C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306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AB2B1E-F93B-4740-AC3F-F1C98CC56B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78600" y="228600"/>
            <a:ext cx="2057400" cy="5829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0FCBCB-3923-4921-9F90-AE63D3AD0A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19800" cy="5829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939533-23B7-4F0C-B74C-E544BEC99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FB7D3B-AF58-482D-B431-D3BFBC4FD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Robert J. Marks II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D9C869-190F-4367-8E36-E4B59F1A6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6C5330-F6F7-4EAD-AFE1-E803CB8196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8343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031F4-92A7-4FE3-BBF2-D0191ADFD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98212F-1A8F-4E50-A8B8-539EC493F0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7C1CF2-4909-4D57-BFED-B93816413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86E3EA-F925-41FD-8943-FA2222850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Robert J. Marks II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5134A7-942C-4CCA-8865-03EBBB495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2B7577-4DDE-4CF2-9801-AF1CF0BDE0E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3305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F40ED-68BC-4099-8CDC-C37C02D16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3222B1-EA27-4B58-A2D7-2FDB7E8D73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BD188-60CA-450E-98CF-D93F0A20F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876338-9B1E-417A-8C07-3949259BE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Robert J. Marks II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C18828-8696-4B91-9BDB-CE94FFB6C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BBCB4D-8F60-4A8F-8829-02AAFD422E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2583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84E2B-2B67-4563-9D68-25B04DDDC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F01FF7-77BE-4F01-8CCC-33FBF0C084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885950"/>
            <a:ext cx="4013200" cy="41719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8ADFDB-32A8-4A30-B069-9557230CB9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2800" y="1885950"/>
            <a:ext cx="4013200" cy="41719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1890BE-0CA8-4C04-AC9D-B0ABA1C58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1C5D9B-515A-4247-B612-F769DD82E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Robert J. Marks II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BE0664-9335-47DC-B567-9E68538D8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29824B-C1AE-46A6-A4EE-9D64CA7B65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6377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78524-8849-443E-8AEF-4A36A7A64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5FE4CA-D154-41D5-B163-30BB87C11A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A09938-F5A2-4095-9012-DDE40CF503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3BFB67-2D3A-4A8B-BFF4-5A3A2CC32E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459F53-C454-481F-90DD-3F304F2D5F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9173BC-5C09-4582-8588-687DFE51A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BF5B97-FDE8-4D3C-BF47-E6A2C7F4A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Robert J. Marks II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12B022-2B13-4B82-9E32-82744741C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4A197F-0650-4E04-B378-E62D7D72DB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7481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02F28-61D6-4FE9-BC7B-FF4111075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F9783B-5BFC-4CF0-8587-BD58D3E20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7435E0-B53D-48F8-8089-DB26CC0F0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Robert J. Marks II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FE11EB-0FC2-4FC9-80E8-E81528F62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CAEF1E-3EAB-4424-8205-36B7D7A33F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6122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11A8277-8841-4EE4-A044-D21218A5F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16F66A-698E-45A5-90FF-989FE3F701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Robert J. Marks II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469FE5-E795-4C52-961A-B2A4DD77C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01A1A3-3DAF-40BB-8E90-1AFD5957B3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0453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19490D-2D2C-446E-8BF8-E601F7F2E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D0EB20-55D2-41E4-80AA-90C7A65B04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A6655D-1879-4086-8EB5-DB76ADA4B1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143417-91AF-4FC2-9040-F177EDE78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2593E1-1321-45F0-90EA-158F28A51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Robert J. Marks II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80DDF2-8237-4973-8015-A5052AC60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C7EEF6-FA53-4092-B992-1164B2E8A8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4433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6D383-7246-4F85-A9ED-62C9CC750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89D05D-32D4-4E93-963D-6B7CAB792C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99F93B-00EC-4B21-B851-1E48F9A7DD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0ACE94-3538-444E-900B-BCFF04804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732D25-A24A-4883-9147-9F5AC0FA8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Robert J. Marks II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2B0B3A-5EA5-4E90-AF11-3D6D348BB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7B9D30-D881-457A-BF54-316685CBFC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3189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BADECED5-BE98-4760-89F5-E61CDAF391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2BA354F6-F19D-4002-BE09-F98BFAD05A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85950"/>
            <a:ext cx="8178800" cy="417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1FDBBE65-0F76-4379-8BC5-C26411B9FFB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800" y="6229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ABE8BED7-662A-4BBD-AC4D-20EF710C3EB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 altLang="en-US"/>
              <a:t>copyright Robert J. Marks II</a:t>
            </a:r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9070ED5A-0622-40FB-8EC2-A5C62B0EABB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  <a:latin typeface="Arial" panose="020B0604020202020204" pitchFamily="34" charset="0"/>
              </a:defRPr>
            </a:lvl1pPr>
          </a:lstStyle>
          <a:p>
            <a:fld id="{11BBEF6E-7BEB-4BEB-B3C8-67CF3B053CC9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2055" name="Picture 7">
            <a:extLst>
              <a:ext uri="{FF2B5EF4-FFF2-40B4-BE49-F238E27FC236}">
                <a16:creationId xmlns:a16="http://schemas.microsoft.com/office/drawing/2014/main" id="{0140792F-DEB0-43A9-B967-710C2FB358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314450"/>
            <a:ext cx="82296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anose="020B0A040201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anose="020B0A040201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anose="020B0A040201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anose="020B0A0402010202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anose="020B0A0402010202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anose="020B0A0402010202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anose="020B0A0402010202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anose="020B0A040201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z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y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x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160" Type="http://schemas.openxmlformats.org/officeDocument/2006/relationships/image" Target="../media/image8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7" Type="http://schemas.openxmlformats.org/officeDocument/2006/relationships/image" Target="../media/image13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5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13" Type="http://schemas.openxmlformats.org/officeDocument/2006/relationships/image" Target="../media/image87.png"/><Relationship Id="rId3" Type="http://schemas.openxmlformats.org/officeDocument/2006/relationships/image" Target="../media/image3.wmf"/><Relationship Id="rId7" Type="http://schemas.openxmlformats.org/officeDocument/2006/relationships/image" Target="../media/image84.png"/><Relationship Id="rId12" Type="http://schemas.openxmlformats.org/officeDocument/2006/relationships/customXml" Target="../ink/ink5.xml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.xml"/><Relationship Id="rId11" Type="http://schemas.openxmlformats.org/officeDocument/2006/relationships/image" Target="../media/image86.png"/><Relationship Id="rId5" Type="http://schemas.openxmlformats.org/officeDocument/2006/relationships/image" Target="../media/image4.wmf"/><Relationship Id="rId15" Type="http://schemas.openxmlformats.org/officeDocument/2006/relationships/image" Target="../media/image88.png"/><Relationship Id="rId10" Type="http://schemas.openxmlformats.org/officeDocument/2006/relationships/customXml" Target="../ink/ink4.xml"/><Relationship Id="rId4" Type="http://schemas.openxmlformats.org/officeDocument/2006/relationships/oleObject" Target="../embeddings/oleObject2.bin"/><Relationship Id="rId9" Type="http://schemas.openxmlformats.org/officeDocument/2006/relationships/image" Target="../media/image85.png"/><Relationship Id="rId14" Type="http://schemas.openxmlformats.org/officeDocument/2006/relationships/customXml" Target="../ink/ink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22.wmf"/><Relationship Id="rId4" Type="http://schemas.openxmlformats.org/officeDocument/2006/relationships/oleObject" Target="../embeddings/oleObject22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7" Type="http://schemas.openxmlformats.org/officeDocument/2006/relationships/image" Target="../media/image26.wmf"/><Relationship Id="rId2" Type="http://schemas.openxmlformats.org/officeDocument/2006/relationships/oleObject" Target="../embeddings/oleObject2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6.bin"/><Relationship Id="rId5" Type="http://schemas.openxmlformats.org/officeDocument/2006/relationships/image" Target="../media/image25.wmf"/><Relationship Id="rId4" Type="http://schemas.openxmlformats.org/officeDocument/2006/relationships/oleObject" Target="../embeddings/oleObject25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8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wmf"/><Relationship Id="rId4" Type="http://schemas.openxmlformats.org/officeDocument/2006/relationships/oleObject" Target="../embeddings/oleObject30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7" Type="http://schemas.openxmlformats.org/officeDocument/2006/relationships/image" Target="../media/image34.jpeg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3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6.wmf"/><Relationship Id="rId4" Type="http://schemas.openxmlformats.org/officeDocument/2006/relationships/oleObject" Target="../embeddings/oleObject34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8.wmf"/><Relationship Id="rId4" Type="http://schemas.openxmlformats.org/officeDocument/2006/relationships/oleObject" Target="../embeddings/oleObject36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5" Type="http://schemas.openxmlformats.org/officeDocument/2006/relationships/image" Target="../media/image40.wmf"/><Relationship Id="rId4" Type="http://schemas.openxmlformats.org/officeDocument/2006/relationships/oleObject" Target="../embeddings/oleObject38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ustomXml" Target="../ink/ink10.xml"/><Relationship Id="rId13" Type="http://schemas.openxmlformats.org/officeDocument/2006/relationships/image" Target="../media/image94.png"/><Relationship Id="rId3" Type="http://schemas.openxmlformats.org/officeDocument/2006/relationships/image" Target="../media/image89.png"/><Relationship Id="rId7" Type="http://schemas.openxmlformats.org/officeDocument/2006/relationships/image" Target="../media/image91.png"/><Relationship Id="rId12" Type="http://schemas.openxmlformats.org/officeDocument/2006/relationships/customXml" Target="../ink/ink12.xml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9.xml"/><Relationship Id="rId11" Type="http://schemas.openxmlformats.org/officeDocument/2006/relationships/image" Target="../media/image93.png"/><Relationship Id="rId5" Type="http://schemas.openxmlformats.org/officeDocument/2006/relationships/image" Target="../media/image90.png"/><Relationship Id="rId15" Type="http://schemas.openxmlformats.org/officeDocument/2006/relationships/image" Target="../media/image95.png"/><Relationship Id="rId10" Type="http://schemas.openxmlformats.org/officeDocument/2006/relationships/customXml" Target="../ink/ink11.xml"/><Relationship Id="rId4" Type="http://schemas.openxmlformats.org/officeDocument/2006/relationships/customXml" Target="../ink/ink8.xml"/><Relationship Id="rId9" Type="http://schemas.openxmlformats.org/officeDocument/2006/relationships/image" Target="../media/image92.png"/><Relationship Id="rId14" Type="http://schemas.openxmlformats.org/officeDocument/2006/relationships/customXml" Target="../ink/ink1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oleObject" Target="../embeddings/oleObject39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3.wmf"/><Relationship Id="rId4" Type="http://schemas.openxmlformats.org/officeDocument/2006/relationships/oleObject" Target="../embeddings/oleObject40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oleObject" Target="../embeddings/oleObject4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5.wmf"/><Relationship Id="rId4" Type="http://schemas.openxmlformats.org/officeDocument/2006/relationships/oleObject" Target="../embeddings/oleObject42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6.w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oleObject" Target="../embeddings/oleObject4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8.wmf"/><Relationship Id="rId4" Type="http://schemas.openxmlformats.org/officeDocument/2006/relationships/oleObject" Target="../embeddings/oleObject45.bin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oleObject" Target="../embeddings/oleObject4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0.wmf"/><Relationship Id="rId4" Type="http://schemas.openxmlformats.org/officeDocument/2006/relationships/oleObject" Target="../embeddings/oleObject47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oleObject" Target="../embeddings/oleObject48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2.wmf"/><Relationship Id="rId4" Type="http://schemas.openxmlformats.org/officeDocument/2006/relationships/oleObject" Target="../embeddings/oleObject49.bin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oleObject" Target="../embeddings/oleObject5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4.wmf"/><Relationship Id="rId4" Type="http://schemas.openxmlformats.org/officeDocument/2006/relationships/oleObject" Target="../embeddings/oleObject51.bin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oleObject" Target="../embeddings/oleObject5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6.wmf"/><Relationship Id="rId4" Type="http://schemas.openxmlformats.org/officeDocument/2006/relationships/oleObject" Target="../embeddings/oleObject53.bin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oleObject" Target="../embeddings/oleObject5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8.wmf"/><Relationship Id="rId4" Type="http://schemas.openxmlformats.org/officeDocument/2006/relationships/oleObject" Target="../embeddings/oleObject55.bin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oleObject" Target="../embeddings/oleObject5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0.wmf"/><Relationship Id="rId4" Type="http://schemas.openxmlformats.org/officeDocument/2006/relationships/oleObject" Target="../embeddings/oleObject57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wmf"/><Relationship Id="rId4" Type="http://schemas.openxmlformats.org/officeDocument/2006/relationships/oleObject" Target="../embeddings/oleObject30.bin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30.bin"/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45.wmf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8.bin"/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0.wmf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9.bin"/><Relationship Id="rId2" Type="http://schemas.openxmlformats.org/officeDocument/2006/relationships/image" Target="../media/image6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6.wmf"/><Relationship Id="rId5" Type="http://schemas.openxmlformats.org/officeDocument/2006/relationships/oleObject" Target="../embeddings/oleObject60.bin"/><Relationship Id="rId4" Type="http://schemas.openxmlformats.org/officeDocument/2006/relationships/image" Target="../media/image65.wmf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oleObject" Target="../embeddings/oleObject6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6.wmf"/><Relationship Id="rId4" Type="http://schemas.openxmlformats.org/officeDocument/2006/relationships/oleObject" Target="../embeddings/oleObject62.bin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3" Type="http://schemas.openxmlformats.org/officeDocument/2006/relationships/image" Target="../media/image69.jpeg"/><Relationship Id="rId7" Type="http://schemas.openxmlformats.org/officeDocument/2006/relationships/oleObject" Target="../embeddings/oleObject64.bin"/><Relationship Id="rId2" Type="http://schemas.openxmlformats.org/officeDocument/2006/relationships/image" Target="../media/image6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1.wmf"/><Relationship Id="rId5" Type="http://schemas.openxmlformats.org/officeDocument/2006/relationships/oleObject" Target="../embeddings/oleObject63.bin"/><Relationship Id="rId10" Type="http://schemas.openxmlformats.org/officeDocument/2006/relationships/image" Target="../media/image73.jpeg"/><Relationship Id="rId4" Type="http://schemas.openxmlformats.org/officeDocument/2006/relationships/image" Target="../media/image70.jpeg"/><Relationship Id="rId9" Type="http://schemas.openxmlformats.org/officeDocument/2006/relationships/image" Target="../media/image72.jpe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oleObject" Target="../embeddings/oleObject65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3.bin"/><Relationship Id="rId153" Type="http://schemas.openxmlformats.org/officeDocument/2006/relationships/image" Target="../media/image226.png"/><Relationship Id="rId1" Type="http://schemas.openxmlformats.org/officeDocument/2006/relationships/slideLayout" Target="../slideLayouts/slideLayout2.xml"/><Relationship Id="rId4" Type="http://schemas.openxmlformats.org/officeDocument/2006/relationships/customXml" Target="../ink/ink14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2" Type="http://schemas.openxmlformats.org/officeDocument/2006/relationships/oleObject" Target="../embeddings/oleObject6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6.wmf"/><Relationship Id="rId4" Type="http://schemas.openxmlformats.org/officeDocument/2006/relationships/oleObject" Target="../embeddings/oleObject67.bin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6.wmf"/><Relationship Id="rId2" Type="http://schemas.openxmlformats.org/officeDocument/2006/relationships/oleObject" Target="../embeddings/oleObject6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8.wmf"/><Relationship Id="rId5" Type="http://schemas.openxmlformats.org/officeDocument/2006/relationships/oleObject" Target="../embeddings/oleObject69.bin"/><Relationship Id="rId4" Type="http://schemas.openxmlformats.org/officeDocument/2006/relationships/image" Target="../media/image7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8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4F832E4-C7ED-410C-991C-3D2D7EA7E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4104" name="Rectangle 8">
            <a:extLst>
              <a:ext uri="{FF2B5EF4-FFF2-40B4-BE49-F238E27FC236}">
                <a16:creationId xmlns:a16="http://schemas.microsoft.com/office/drawing/2014/main" id="{EC310AA2-9559-4D75-A1AF-B64F56FD82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63650" y="304800"/>
            <a:ext cx="7793038" cy="1143000"/>
          </a:xfrm>
          <a:noFill/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en-US" dirty="0"/>
              <a:t>EE 5345</a:t>
            </a:r>
          </a:p>
        </p:txBody>
      </p:sp>
      <p:sp>
        <p:nvSpPr>
          <p:cNvPr id="4105" name="Rectangle 9">
            <a:extLst>
              <a:ext uri="{FF2B5EF4-FFF2-40B4-BE49-F238E27FC236}">
                <a16:creationId xmlns:a16="http://schemas.microsoft.com/office/drawing/2014/main" id="{50B33BDB-927D-4137-ACCF-A1C4DEF6B1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592263"/>
            <a:ext cx="8534400" cy="838200"/>
          </a:xfrm>
          <a:noFill/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en-US" sz="3600" dirty="0"/>
              <a:t>Functions of a RV</a:t>
            </a:r>
            <a:endParaRPr lang="en-US" altLang="en-US" sz="2800" dirty="0"/>
          </a:p>
        </p:txBody>
      </p:sp>
      <p:pic>
        <p:nvPicPr>
          <p:cNvPr id="4107" name="Picture 11">
            <a:extLst>
              <a:ext uri="{FF2B5EF4-FFF2-40B4-BE49-F238E27FC236}">
                <a16:creationId xmlns:a16="http://schemas.microsoft.com/office/drawing/2014/main" id="{1772F457-33FE-4B61-9DD9-B4877F3B1E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362200"/>
            <a:ext cx="6218238" cy="3889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128" name="Ink 4127">
                <a:extLst>
                  <a:ext uri="{FF2B5EF4-FFF2-40B4-BE49-F238E27FC236}">
                    <a16:creationId xmlns:a16="http://schemas.microsoft.com/office/drawing/2014/main" id="{766ACB10-0A27-4C78-AA7F-21A23C27FF37}"/>
                  </a:ext>
                </a:extLst>
              </p14:cNvPr>
              <p14:cNvContentPartPr/>
              <p14:nvPr/>
            </p14:nvContentPartPr>
            <p14:xfrm>
              <a:off x="8102340" y="1654228"/>
              <a:ext cx="117720" cy="69120"/>
            </p14:xfrm>
          </p:contentPart>
        </mc:Choice>
        <mc:Fallback xmlns="">
          <p:pic>
            <p:nvPicPr>
              <p:cNvPr id="4128" name="Ink 4127">
                <a:extLst>
                  <a:ext uri="{FF2B5EF4-FFF2-40B4-BE49-F238E27FC236}">
                    <a16:creationId xmlns:a16="http://schemas.microsoft.com/office/drawing/2014/main" id="{766ACB10-0A27-4C78-AA7F-21A23C27FF37}"/>
                  </a:ext>
                </a:extLst>
              </p:cNvPr>
              <p:cNvPicPr/>
              <p:nvPr/>
            </p:nvPicPr>
            <p:blipFill>
              <a:blip r:embed="rId160"/>
              <a:stretch>
                <a:fillRect/>
              </a:stretch>
            </p:blipFill>
            <p:spPr>
              <a:xfrm>
                <a:off x="8093340" y="1645588"/>
                <a:ext cx="135360" cy="867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ooter Placeholder 4">
            <a:extLst>
              <a:ext uri="{FF2B5EF4-FFF2-40B4-BE49-F238E27FC236}">
                <a16:creationId xmlns:a16="http://schemas.microsoft.com/office/drawing/2014/main" id="{89F1560F-E085-42B6-B220-C725955DD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F778F120-2D52-4B92-9DE8-3BC052A97D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Transformation on a RV </a:t>
            </a:r>
            <a:r>
              <a:rPr lang="en-US" altLang="en-US" sz="1200"/>
              <a:t>(cont)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B7B1F49E-E0E2-4F45-94CE-DD02AB6048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1600200"/>
            <a:ext cx="81788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</a:pPr>
            <a:r>
              <a:rPr kumimoji="1" lang="en-US" altLang="en-US" sz="2800">
                <a:latin typeface="Tahoma" panose="020B0604030504040204" pitchFamily="34" charset="0"/>
              </a:rPr>
              <a:t>Other points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</a:pPr>
            <a:r>
              <a:rPr kumimoji="1" lang="en-US" altLang="en-US" sz="2800"/>
              <a:t>Visualization: Mapping of probability mass: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</a:pPr>
            <a:endParaRPr kumimoji="1" lang="en-US" altLang="en-US" sz="2800"/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</a:pPr>
            <a:endParaRPr kumimoji="1" lang="en-US" altLang="en-US" sz="2800"/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</a:pPr>
            <a:endParaRPr kumimoji="1" lang="en-US" altLang="en-US" sz="2800"/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</a:pPr>
            <a:endParaRPr kumimoji="1" lang="en-US" altLang="en-US" sz="2800"/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</a:pPr>
            <a:endParaRPr kumimoji="1" lang="en-US" altLang="en-US" sz="2800"/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</a:pPr>
            <a:endParaRPr kumimoji="1" lang="en-US" altLang="en-US" sz="2800"/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</a:pPr>
            <a:endParaRPr kumimoji="1" lang="en-US" altLang="en-US" sz="2800"/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</a:pPr>
            <a:r>
              <a:rPr kumimoji="1" lang="en-US" altLang="en-US" sz="1800"/>
              <a:t>Mapping when </a:t>
            </a:r>
            <a:r>
              <a:rPr kumimoji="1" lang="en-US" altLang="en-US" sz="1800" i="1"/>
              <a:t>y=g</a:t>
            </a:r>
            <a:r>
              <a:rPr kumimoji="1" lang="en-US" altLang="en-US" sz="1800"/>
              <a:t>(</a:t>
            </a:r>
            <a:r>
              <a:rPr kumimoji="1" lang="en-US" altLang="en-US" sz="1800" i="1"/>
              <a:t>x</a:t>
            </a:r>
            <a:r>
              <a:rPr kumimoji="1" lang="en-US" altLang="en-US" sz="1800"/>
              <a:t>)is constant for an interval: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en-US" altLang="en-US" sz="1800"/>
              <a:t>		</a:t>
            </a:r>
            <a:r>
              <a:rPr kumimoji="1" lang="en-US" altLang="en-US" sz="1800">
                <a:sym typeface="MT Extra" panose="05050102010205020202" pitchFamily="18" charset="2"/>
              </a:rPr>
              <a:t> </a:t>
            </a:r>
            <a:r>
              <a:rPr kumimoji="1" lang="en-US" altLang="en-US" sz="1800"/>
              <a:t>Map to Dirac deltas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</a:pPr>
            <a:endParaRPr kumimoji="1" lang="en-US" altLang="en-US" sz="1800" i="1" baseline="-25000"/>
          </a:p>
        </p:txBody>
      </p:sp>
      <p:grpSp>
        <p:nvGrpSpPr>
          <p:cNvPr id="29742" name="Group 46">
            <a:extLst>
              <a:ext uri="{FF2B5EF4-FFF2-40B4-BE49-F238E27FC236}">
                <a16:creationId xmlns:a16="http://schemas.microsoft.com/office/drawing/2014/main" id="{A2BFF3BE-8B41-4A5E-AC69-EB97A661616F}"/>
              </a:ext>
            </a:extLst>
          </p:cNvPr>
          <p:cNvGrpSpPr>
            <a:grpSpLocks/>
          </p:cNvGrpSpPr>
          <p:nvPr/>
        </p:nvGrpSpPr>
        <p:grpSpPr bwMode="auto">
          <a:xfrm>
            <a:off x="838200" y="2667000"/>
            <a:ext cx="6858000" cy="3048000"/>
            <a:chOff x="384" y="2256"/>
            <a:chExt cx="4320" cy="1920"/>
          </a:xfrm>
        </p:grpSpPr>
        <p:sp>
          <p:nvSpPr>
            <p:cNvPr id="29732" name="Freeform 36">
              <a:extLst>
                <a:ext uri="{FF2B5EF4-FFF2-40B4-BE49-F238E27FC236}">
                  <a16:creationId xmlns:a16="http://schemas.microsoft.com/office/drawing/2014/main" id="{74C21B07-01B4-4791-8749-6802D67B55C7}"/>
                </a:ext>
              </a:extLst>
            </p:cNvPr>
            <p:cNvSpPr>
              <a:spLocks/>
            </p:cNvSpPr>
            <p:nvPr/>
          </p:nvSpPr>
          <p:spPr bwMode="auto">
            <a:xfrm>
              <a:off x="2544" y="3744"/>
              <a:ext cx="288" cy="384"/>
            </a:xfrm>
            <a:custGeom>
              <a:avLst/>
              <a:gdLst>
                <a:gd name="T0" fmla="*/ 0 w 288"/>
                <a:gd name="T1" fmla="*/ 192 h 384"/>
                <a:gd name="T2" fmla="*/ 192 w 288"/>
                <a:gd name="T3" fmla="*/ 96 h 384"/>
                <a:gd name="T4" fmla="*/ 288 w 288"/>
                <a:gd name="T5" fmla="*/ 0 h 384"/>
                <a:gd name="T6" fmla="*/ 288 w 288"/>
                <a:gd name="T7" fmla="*/ 384 h 384"/>
                <a:gd name="T8" fmla="*/ 0 w 288"/>
                <a:gd name="T9" fmla="*/ 336 h 384"/>
                <a:gd name="T10" fmla="*/ 0 w 288"/>
                <a:gd name="T11" fmla="*/ 192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8" h="384">
                  <a:moveTo>
                    <a:pt x="0" y="192"/>
                  </a:moveTo>
                  <a:lnTo>
                    <a:pt x="192" y="96"/>
                  </a:lnTo>
                  <a:lnTo>
                    <a:pt x="288" y="0"/>
                  </a:lnTo>
                  <a:lnTo>
                    <a:pt x="288" y="384"/>
                  </a:lnTo>
                  <a:lnTo>
                    <a:pt x="0" y="336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0" name="Freeform 34">
              <a:extLst>
                <a:ext uri="{FF2B5EF4-FFF2-40B4-BE49-F238E27FC236}">
                  <a16:creationId xmlns:a16="http://schemas.microsoft.com/office/drawing/2014/main" id="{E00EA440-BACD-4939-B78B-3964A384794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44" y="3744"/>
              <a:ext cx="288" cy="384"/>
            </a:xfrm>
            <a:custGeom>
              <a:avLst/>
              <a:gdLst>
                <a:gd name="T0" fmla="*/ 0 w 288"/>
                <a:gd name="T1" fmla="*/ 384 h 384"/>
                <a:gd name="T2" fmla="*/ 288 w 288"/>
                <a:gd name="T3" fmla="*/ 384 h 384"/>
                <a:gd name="T4" fmla="*/ 288 w 288"/>
                <a:gd name="T5" fmla="*/ 0 h 384"/>
                <a:gd name="T6" fmla="*/ 240 w 288"/>
                <a:gd name="T7" fmla="*/ 48 h 384"/>
                <a:gd name="T8" fmla="*/ 144 w 288"/>
                <a:gd name="T9" fmla="*/ 144 h 384"/>
                <a:gd name="T10" fmla="*/ 48 w 288"/>
                <a:gd name="T11" fmla="*/ 144 h 384"/>
                <a:gd name="T12" fmla="*/ 0 w 288"/>
                <a:gd name="T13" fmla="*/ 192 h 384"/>
                <a:gd name="T14" fmla="*/ 0 w 288"/>
                <a:gd name="T15" fmla="*/ 288 h 384"/>
                <a:gd name="T16" fmla="*/ 0 w 288"/>
                <a:gd name="T17" fmla="*/ 384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8" h="384">
                  <a:moveTo>
                    <a:pt x="0" y="384"/>
                  </a:moveTo>
                  <a:lnTo>
                    <a:pt x="288" y="384"/>
                  </a:lnTo>
                  <a:lnTo>
                    <a:pt x="288" y="0"/>
                  </a:lnTo>
                  <a:lnTo>
                    <a:pt x="240" y="48"/>
                  </a:lnTo>
                  <a:lnTo>
                    <a:pt x="144" y="144"/>
                  </a:lnTo>
                  <a:lnTo>
                    <a:pt x="48" y="144"/>
                  </a:lnTo>
                  <a:lnTo>
                    <a:pt x="0" y="192"/>
                  </a:lnTo>
                  <a:lnTo>
                    <a:pt x="0" y="288"/>
                  </a:lnTo>
                  <a:lnTo>
                    <a:pt x="0" y="38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4" name="Line 18">
              <a:extLst>
                <a:ext uri="{FF2B5EF4-FFF2-40B4-BE49-F238E27FC236}">
                  <a16:creationId xmlns:a16="http://schemas.microsoft.com/office/drawing/2014/main" id="{416D47A1-34B0-40E7-A840-F4260CD792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2352"/>
              <a:ext cx="0" cy="11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5" name="Line 19">
              <a:extLst>
                <a:ext uri="{FF2B5EF4-FFF2-40B4-BE49-F238E27FC236}">
                  <a16:creationId xmlns:a16="http://schemas.microsoft.com/office/drawing/2014/main" id="{B89AA910-21E3-4663-9A9A-8DCF87A0A0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3456"/>
              <a:ext cx="27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6" name="Text Box 20">
              <a:extLst>
                <a:ext uri="{FF2B5EF4-FFF2-40B4-BE49-F238E27FC236}">
                  <a16:creationId xmlns:a16="http://schemas.microsoft.com/office/drawing/2014/main" id="{729E952E-B1A6-4B4E-BB27-6D6C184511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6" y="3216"/>
              <a:ext cx="4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i="1"/>
                <a:t> x</a:t>
              </a:r>
            </a:p>
          </p:txBody>
        </p:sp>
        <p:sp>
          <p:nvSpPr>
            <p:cNvPr id="29717" name="Text Box 21">
              <a:extLst>
                <a:ext uri="{FF2B5EF4-FFF2-40B4-BE49-F238E27FC236}">
                  <a16:creationId xmlns:a16="http://schemas.microsoft.com/office/drawing/2014/main" id="{A58AFE3B-DA89-49A7-8B0D-5366C7D864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2256"/>
              <a:ext cx="4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i="1"/>
                <a:t> y</a:t>
              </a:r>
            </a:p>
          </p:txBody>
        </p:sp>
        <p:sp>
          <p:nvSpPr>
            <p:cNvPr id="29718" name="Freeform 22">
              <a:extLst>
                <a:ext uri="{FF2B5EF4-FFF2-40B4-BE49-F238E27FC236}">
                  <a16:creationId xmlns:a16="http://schemas.microsoft.com/office/drawing/2014/main" id="{B52759A8-F58D-4741-B331-C9DB25C44A66}"/>
                </a:ext>
              </a:extLst>
            </p:cNvPr>
            <p:cNvSpPr>
              <a:spLocks/>
            </p:cNvSpPr>
            <p:nvPr/>
          </p:nvSpPr>
          <p:spPr bwMode="auto">
            <a:xfrm rot="1509230">
              <a:off x="2596" y="2727"/>
              <a:ext cx="153" cy="394"/>
            </a:xfrm>
            <a:custGeom>
              <a:avLst/>
              <a:gdLst>
                <a:gd name="T0" fmla="*/ 0 w 480"/>
                <a:gd name="T1" fmla="*/ 768 h 768"/>
                <a:gd name="T2" fmla="*/ 384 w 480"/>
                <a:gd name="T3" fmla="*/ 432 h 768"/>
                <a:gd name="T4" fmla="*/ 480 w 480"/>
                <a:gd name="T5" fmla="*/ 0 h 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0" h="768">
                  <a:moveTo>
                    <a:pt x="0" y="768"/>
                  </a:moveTo>
                  <a:cubicBezTo>
                    <a:pt x="152" y="664"/>
                    <a:pt x="304" y="560"/>
                    <a:pt x="384" y="432"/>
                  </a:cubicBezTo>
                  <a:cubicBezTo>
                    <a:pt x="464" y="304"/>
                    <a:pt x="472" y="152"/>
                    <a:pt x="480" y="0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9" name="Freeform 23">
              <a:extLst>
                <a:ext uri="{FF2B5EF4-FFF2-40B4-BE49-F238E27FC236}">
                  <a16:creationId xmlns:a16="http://schemas.microsoft.com/office/drawing/2014/main" id="{57661708-D3EA-482F-9818-9E8C544BD893}"/>
                </a:ext>
              </a:extLst>
            </p:cNvPr>
            <p:cNvSpPr>
              <a:spLocks/>
            </p:cNvSpPr>
            <p:nvPr/>
          </p:nvSpPr>
          <p:spPr bwMode="auto">
            <a:xfrm>
              <a:off x="2832" y="2352"/>
              <a:ext cx="624" cy="384"/>
            </a:xfrm>
            <a:custGeom>
              <a:avLst/>
              <a:gdLst>
                <a:gd name="T0" fmla="*/ 0 w 624"/>
                <a:gd name="T1" fmla="*/ 384 h 384"/>
                <a:gd name="T2" fmla="*/ 192 w 624"/>
                <a:gd name="T3" fmla="*/ 96 h 384"/>
                <a:gd name="T4" fmla="*/ 624 w 624"/>
                <a:gd name="T5" fmla="*/ 0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24" h="384">
                  <a:moveTo>
                    <a:pt x="0" y="384"/>
                  </a:moveTo>
                  <a:cubicBezTo>
                    <a:pt x="44" y="272"/>
                    <a:pt x="88" y="160"/>
                    <a:pt x="192" y="96"/>
                  </a:cubicBezTo>
                  <a:cubicBezTo>
                    <a:pt x="296" y="32"/>
                    <a:pt x="552" y="16"/>
                    <a:pt x="624" y="0"/>
                  </a:cubicBezTo>
                </a:path>
              </a:pathLst>
            </a:custGeom>
            <a:noFill/>
            <a:ln w="9525" cap="flat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0" name="Freeform 24">
              <a:extLst>
                <a:ext uri="{FF2B5EF4-FFF2-40B4-BE49-F238E27FC236}">
                  <a16:creationId xmlns:a16="http://schemas.microsoft.com/office/drawing/2014/main" id="{27749727-F494-47FE-A4AC-EBA927C95F7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32" y="3072"/>
              <a:ext cx="864" cy="336"/>
            </a:xfrm>
            <a:custGeom>
              <a:avLst/>
              <a:gdLst>
                <a:gd name="T0" fmla="*/ 864 w 864"/>
                <a:gd name="T1" fmla="*/ 0 h 336"/>
                <a:gd name="T2" fmla="*/ 480 w 864"/>
                <a:gd name="T3" fmla="*/ 96 h 336"/>
                <a:gd name="T4" fmla="*/ 336 w 864"/>
                <a:gd name="T5" fmla="*/ 288 h 336"/>
                <a:gd name="T6" fmla="*/ 0 w 864"/>
                <a:gd name="T7" fmla="*/ 336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64" h="336">
                  <a:moveTo>
                    <a:pt x="864" y="0"/>
                  </a:moveTo>
                  <a:cubicBezTo>
                    <a:pt x="716" y="24"/>
                    <a:pt x="568" y="48"/>
                    <a:pt x="480" y="96"/>
                  </a:cubicBezTo>
                  <a:cubicBezTo>
                    <a:pt x="392" y="144"/>
                    <a:pt x="416" y="248"/>
                    <a:pt x="336" y="288"/>
                  </a:cubicBezTo>
                  <a:cubicBezTo>
                    <a:pt x="256" y="328"/>
                    <a:pt x="128" y="332"/>
                    <a:pt x="0" y="336"/>
                  </a:cubicBezTo>
                </a:path>
              </a:pathLst>
            </a:custGeom>
            <a:noFill/>
            <a:ln w="9525" cap="flat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1" name="Line 25">
              <a:extLst>
                <a:ext uri="{FF2B5EF4-FFF2-40B4-BE49-F238E27FC236}">
                  <a16:creationId xmlns:a16="http://schemas.microsoft.com/office/drawing/2014/main" id="{47EDE363-8086-4754-87F8-5F27CC1292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3600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2" name="Line 26">
              <a:extLst>
                <a:ext uri="{FF2B5EF4-FFF2-40B4-BE49-F238E27FC236}">
                  <a16:creationId xmlns:a16="http://schemas.microsoft.com/office/drawing/2014/main" id="{051DFA8E-2FF2-457D-BBFF-04A23F2E7D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4128"/>
              <a:ext cx="27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3" name="Text Box 27">
              <a:extLst>
                <a:ext uri="{FF2B5EF4-FFF2-40B4-BE49-F238E27FC236}">
                  <a16:creationId xmlns:a16="http://schemas.microsoft.com/office/drawing/2014/main" id="{0B132891-5EF2-4B49-85BA-517B889A2F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4" y="3888"/>
              <a:ext cx="4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i="1"/>
                <a:t> x</a:t>
              </a:r>
            </a:p>
          </p:txBody>
        </p:sp>
        <p:sp>
          <p:nvSpPr>
            <p:cNvPr id="29724" name="Freeform 28">
              <a:extLst>
                <a:ext uri="{FF2B5EF4-FFF2-40B4-BE49-F238E27FC236}">
                  <a16:creationId xmlns:a16="http://schemas.microsoft.com/office/drawing/2014/main" id="{A831C4D4-A330-4C93-B376-E60B353CD51B}"/>
                </a:ext>
              </a:extLst>
            </p:cNvPr>
            <p:cNvSpPr>
              <a:spLocks/>
            </p:cNvSpPr>
            <p:nvPr/>
          </p:nvSpPr>
          <p:spPr bwMode="auto">
            <a:xfrm>
              <a:off x="1488" y="3720"/>
              <a:ext cx="2704" cy="408"/>
            </a:xfrm>
            <a:custGeom>
              <a:avLst/>
              <a:gdLst>
                <a:gd name="T0" fmla="*/ 0 w 2704"/>
                <a:gd name="T1" fmla="*/ 408 h 408"/>
                <a:gd name="T2" fmla="*/ 624 w 2704"/>
                <a:gd name="T3" fmla="*/ 360 h 408"/>
                <a:gd name="T4" fmla="*/ 1152 w 2704"/>
                <a:gd name="T5" fmla="*/ 168 h 408"/>
                <a:gd name="T6" fmla="*/ 1296 w 2704"/>
                <a:gd name="T7" fmla="*/ 72 h 408"/>
                <a:gd name="T8" fmla="*/ 1488 w 2704"/>
                <a:gd name="T9" fmla="*/ 24 h 408"/>
                <a:gd name="T10" fmla="*/ 2016 w 2704"/>
                <a:gd name="T11" fmla="*/ 216 h 408"/>
                <a:gd name="T12" fmla="*/ 2592 w 2704"/>
                <a:gd name="T13" fmla="*/ 312 h 408"/>
                <a:gd name="T14" fmla="*/ 2688 w 2704"/>
                <a:gd name="T15" fmla="*/ 36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04" h="408">
                  <a:moveTo>
                    <a:pt x="0" y="408"/>
                  </a:moveTo>
                  <a:cubicBezTo>
                    <a:pt x="216" y="404"/>
                    <a:pt x="432" y="400"/>
                    <a:pt x="624" y="360"/>
                  </a:cubicBezTo>
                  <a:cubicBezTo>
                    <a:pt x="816" y="320"/>
                    <a:pt x="1040" y="216"/>
                    <a:pt x="1152" y="168"/>
                  </a:cubicBezTo>
                  <a:cubicBezTo>
                    <a:pt x="1264" y="120"/>
                    <a:pt x="1240" y="96"/>
                    <a:pt x="1296" y="72"/>
                  </a:cubicBezTo>
                  <a:cubicBezTo>
                    <a:pt x="1352" y="48"/>
                    <a:pt x="1368" y="0"/>
                    <a:pt x="1488" y="24"/>
                  </a:cubicBezTo>
                  <a:cubicBezTo>
                    <a:pt x="1608" y="48"/>
                    <a:pt x="1832" y="168"/>
                    <a:pt x="2016" y="216"/>
                  </a:cubicBezTo>
                  <a:cubicBezTo>
                    <a:pt x="2200" y="264"/>
                    <a:pt x="2480" y="288"/>
                    <a:pt x="2592" y="312"/>
                  </a:cubicBezTo>
                  <a:cubicBezTo>
                    <a:pt x="2704" y="336"/>
                    <a:pt x="2696" y="348"/>
                    <a:pt x="2688" y="360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6" name="Line 30">
              <a:extLst>
                <a:ext uri="{FF2B5EF4-FFF2-40B4-BE49-F238E27FC236}">
                  <a16:creationId xmlns:a16="http://schemas.microsoft.com/office/drawing/2014/main" id="{7F8DA591-5AFF-4541-AFDC-9E5AE0822D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4" y="3072"/>
              <a:ext cx="0" cy="105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8" name="Line 32">
              <a:extLst>
                <a:ext uri="{FF2B5EF4-FFF2-40B4-BE49-F238E27FC236}">
                  <a16:creationId xmlns:a16="http://schemas.microsoft.com/office/drawing/2014/main" id="{0DB511BC-E3EB-4431-AC09-2E2A8B55E0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2" y="2784"/>
              <a:ext cx="0" cy="1344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1" name="Text Box 35">
              <a:extLst>
                <a:ext uri="{FF2B5EF4-FFF2-40B4-BE49-F238E27FC236}">
                  <a16:creationId xmlns:a16="http://schemas.microsoft.com/office/drawing/2014/main" id="{AC2BB6D4-8FE0-4FCD-B313-12972B64C7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8" y="3600"/>
              <a:ext cx="81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i="1"/>
                <a:t> f</a:t>
              </a:r>
              <a:r>
                <a:rPr lang="en-US" altLang="en-US" i="1" baseline="-25000"/>
                <a:t>X</a:t>
              </a:r>
              <a:r>
                <a:rPr lang="en-US" altLang="en-US" i="1"/>
                <a:t>(x)</a:t>
              </a:r>
            </a:p>
          </p:txBody>
        </p:sp>
        <p:sp>
          <p:nvSpPr>
            <p:cNvPr id="29733" name="Line 37">
              <a:extLst>
                <a:ext uri="{FF2B5EF4-FFF2-40B4-BE49-F238E27FC236}">
                  <a16:creationId xmlns:a16="http://schemas.microsoft.com/office/drawing/2014/main" id="{CE7045A4-FC6E-4519-8872-30AB4F651A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3456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4" name="Line 38">
              <a:extLst>
                <a:ext uri="{FF2B5EF4-FFF2-40B4-BE49-F238E27FC236}">
                  <a16:creationId xmlns:a16="http://schemas.microsoft.com/office/drawing/2014/main" id="{59A636A0-64FE-4E08-B528-81019C79B95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52" y="2352"/>
              <a:ext cx="0" cy="11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5" name="Text Box 39">
              <a:extLst>
                <a:ext uri="{FF2B5EF4-FFF2-40B4-BE49-F238E27FC236}">
                  <a16:creationId xmlns:a16="http://schemas.microsoft.com/office/drawing/2014/main" id="{9A3EFB93-5EAB-4AB7-AF22-5C626263DA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2" y="2304"/>
              <a:ext cx="34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>
                      <a:alpha val="5000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i="1"/>
                <a:t> y</a:t>
              </a:r>
            </a:p>
          </p:txBody>
        </p:sp>
        <p:sp>
          <p:nvSpPr>
            <p:cNvPr id="29736" name="Line 40">
              <a:extLst>
                <a:ext uri="{FF2B5EF4-FFF2-40B4-BE49-F238E27FC236}">
                  <a16:creationId xmlns:a16="http://schemas.microsoft.com/office/drawing/2014/main" id="{672B8CB7-D026-4E48-9A11-8138321480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12" y="3072"/>
              <a:ext cx="1632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7" name="Line 41">
              <a:extLst>
                <a:ext uri="{FF2B5EF4-FFF2-40B4-BE49-F238E27FC236}">
                  <a16:creationId xmlns:a16="http://schemas.microsoft.com/office/drawing/2014/main" id="{74CE22AD-0EEB-4006-B3DB-14F7815086D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16" y="2784"/>
              <a:ext cx="2016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8" name="Freeform 42">
              <a:extLst>
                <a:ext uri="{FF2B5EF4-FFF2-40B4-BE49-F238E27FC236}">
                  <a16:creationId xmlns:a16="http://schemas.microsoft.com/office/drawing/2014/main" id="{9FC19C3C-6035-44F7-84B0-AC7888408C1E}"/>
                </a:ext>
              </a:extLst>
            </p:cNvPr>
            <p:cNvSpPr>
              <a:spLocks/>
            </p:cNvSpPr>
            <p:nvPr/>
          </p:nvSpPr>
          <p:spPr bwMode="auto">
            <a:xfrm>
              <a:off x="816" y="2784"/>
              <a:ext cx="336" cy="288"/>
            </a:xfrm>
            <a:custGeom>
              <a:avLst/>
              <a:gdLst>
                <a:gd name="T0" fmla="*/ 336 w 336"/>
                <a:gd name="T1" fmla="*/ 0 h 288"/>
                <a:gd name="T2" fmla="*/ 0 w 336"/>
                <a:gd name="T3" fmla="*/ 0 h 288"/>
                <a:gd name="T4" fmla="*/ 96 w 336"/>
                <a:gd name="T5" fmla="*/ 288 h 288"/>
                <a:gd name="T6" fmla="*/ 336 w 336"/>
                <a:gd name="T7" fmla="*/ 288 h 288"/>
                <a:gd name="T8" fmla="*/ 336 w 336"/>
                <a:gd name="T9" fmla="*/ 0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6" h="288">
                  <a:moveTo>
                    <a:pt x="336" y="0"/>
                  </a:moveTo>
                  <a:lnTo>
                    <a:pt x="0" y="0"/>
                  </a:lnTo>
                  <a:lnTo>
                    <a:pt x="96" y="288"/>
                  </a:lnTo>
                  <a:lnTo>
                    <a:pt x="336" y="288"/>
                  </a:lnTo>
                  <a:lnTo>
                    <a:pt x="3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9" name="Freeform 43">
              <a:extLst>
                <a:ext uri="{FF2B5EF4-FFF2-40B4-BE49-F238E27FC236}">
                  <a16:creationId xmlns:a16="http://schemas.microsoft.com/office/drawing/2014/main" id="{D6997F6B-CCDC-4D42-85B1-49245FA2DBEB}"/>
                </a:ext>
              </a:extLst>
            </p:cNvPr>
            <p:cNvSpPr>
              <a:spLocks/>
            </p:cNvSpPr>
            <p:nvPr/>
          </p:nvSpPr>
          <p:spPr bwMode="auto">
            <a:xfrm>
              <a:off x="768" y="2400"/>
              <a:ext cx="288" cy="1008"/>
            </a:xfrm>
            <a:custGeom>
              <a:avLst/>
              <a:gdLst>
                <a:gd name="T0" fmla="*/ 288 w 288"/>
                <a:gd name="T1" fmla="*/ 1008 h 1008"/>
                <a:gd name="T2" fmla="*/ 240 w 288"/>
                <a:gd name="T3" fmla="*/ 864 h 1008"/>
                <a:gd name="T4" fmla="*/ 144 w 288"/>
                <a:gd name="T5" fmla="*/ 672 h 1008"/>
                <a:gd name="T6" fmla="*/ 48 w 288"/>
                <a:gd name="T7" fmla="*/ 384 h 1008"/>
                <a:gd name="T8" fmla="*/ 0 w 288"/>
                <a:gd name="T9" fmla="*/ 240 h 1008"/>
                <a:gd name="T10" fmla="*/ 48 w 288"/>
                <a:gd name="T11" fmla="*/ 96 h 1008"/>
                <a:gd name="T12" fmla="*/ 144 w 288"/>
                <a:gd name="T13" fmla="*/ 0 h 10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8" h="1008">
                  <a:moveTo>
                    <a:pt x="288" y="1008"/>
                  </a:moveTo>
                  <a:lnTo>
                    <a:pt x="240" y="864"/>
                  </a:lnTo>
                  <a:lnTo>
                    <a:pt x="144" y="672"/>
                  </a:lnTo>
                  <a:lnTo>
                    <a:pt x="48" y="384"/>
                  </a:lnTo>
                  <a:lnTo>
                    <a:pt x="0" y="240"/>
                  </a:lnTo>
                  <a:lnTo>
                    <a:pt x="48" y="96"/>
                  </a:lnTo>
                  <a:lnTo>
                    <a:pt x="144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40" name="Text Box 44">
              <a:extLst>
                <a:ext uri="{FF2B5EF4-FFF2-40B4-BE49-F238E27FC236}">
                  <a16:creationId xmlns:a16="http://schemas.microsoft.com/office/drawing/2014/main" id="{A28F3105-F365-48F9-B9FA-B85B35673D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" y="3168"/>
              <a:ext cx="67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>
                      <a:alpha val="5000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i="1"/>
                <a:t> f</a:t>
              </a:r>
              <a:r>
                <a:rPr lang="en-US" altLang="en-US" i="1" baseline="-25000"/>
                <a:t>Y</a:t>
              </a:r>
              <a:r>
                <a:rPr lang="en-US" altLang="en-US" i="1"/>
                <a:t>(y)</a:t>
              </a:r>
            </a:p>
          </p:txBody>
        </p:sp>
        <p:sp>
          <p:nvSpPr>
            <p:cNvPr id="29741" name="Text Box 45">
              <a:extLst>
                <a:ext uri="{FF2B5EF4-FFF2-40B4-BE49-F238E27FC236}">
                  <a16:creationId xmlns:a16="http://schemas.microsoft.com/office/drawing/2014/main" id="{CF0F0AF2-F280-43DE-8370-52239C814D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2" y="2352"/>
              <a:ext cx="96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i="1"/>
                <a:t> y=g(x)</a:t>
              </a: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C3A52191-7C5C-4574-9BE7-1A8EFC14A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767CE541-B7E4-4F8F-92A8-A251BA860A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Simple Transformations</a:t>
            </a:r>
            <a:endParaRPr lang="en-US" altLang="en-US" sz="1200"/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3EB2A48C-F500-495D-BCB8-3039C26341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1600200"/>
            <a:ext cx="81788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</a:pPr>
            <a:endParaRPr kumimoji="1" lang="en-US" altLang="en-US" sz="2800"/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</a:pPr>
            <a:endParaRPr kumimoji="1" lang="en-US" altLang="en-US" sz="2800"/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</a:pPr>
            <a:endParaRPr kumimoji="1" lang="en-US" altLang="en-US" sz="2800"/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</a:pPr>
            <a:endParaRPr kumimoji="1" lang="en-US" altLang="en-US" sz="2800"/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</a:pPr>
            <a:endParaRPr kumimoji="1" lang="en-US" altLang="en-US" sz="2800"/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</a:pPr>
            <a:endParaRPr kumimoji="1" lang="en-US" altLang="en-US" sz="2800"/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</a:pPr>
            <a:endParaRPr kumimoji="1" lang="en-US" altLang="en-US" sz="2800" i="1" baseline="-25000"/>
          </a:p>
        </p:txBody>
      </p:sp>
      <p:sp>
        <p:nvSpPr>
          <p:cNvPr id="49182" name="Text Box 30">
            <a:extLst>
              <a:ext uri="{FF2B5EF4-FFF2-40B4-BE49-F238E27FC236}">
                <a16:creationId xmlns:a16="http://schemas.microsoft.com/office/drawing/2014/main" id="{4550A90F-76C5-4331-AB65-AF9AA90261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828800"/>
            <a:ext cx="6629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Transposition: </a:t>
            </a:r>
            <a:r>
              <a:rPr lang="en-US" altLang="en-US" i="1"/>
              <a:t>Y</a:t>
            </a:r>
            <a:r>
              <a:rPr lang="en-US" altLang="en-US"/>
              <a:t> = </a:t>
            </a:r>
            <a:r>
              <a:rPr lang="en-US" altLang="en-US" i="1"/>
              <a:t>-X</a:t>
            </a:r>
          </a:p>
        </p:txBody>
      </p:sp>
      <p:graphicFrame>
        <p:nvGraphicFramePr>
          <p:cNvPr id="49183" name="Object 31">
            <a:extLst>
              <a:ext uri="{FF2B5EF4-FFF2-40B4-BE49-F238E27FC236}">
                <a16:creationId xmlns:a16="http://schemas.microsoft.com/office/drawing/2014/main" id="{C32936A7-538C-4C0A-B140-D197D5DAF9B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2362200"/>
          <a:ext cx="3060700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17440" imgH="215640" progId="Equation.3">
                  <p:embed/>
                </p:oleObj>
              </mc:Choice>
              <mc:Fallback>
                <p:oleObj name="Equation" r:id="rId2" imgW="1117440" imgH="21564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362200"/>
                        <a:ext cx="3060700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84" name="Text Box 32">
            <a:extLst>
              <a:ext uri="{FF2B5EF4-FFF2-40B4-BE49-F238E27FC236}">
                <a16:creationId xmlns:a16="http://schemas.microsoft.com/office/drawing/2014/main" id="{79FCAF62-5252-4F1F-98EF-10557A4642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895600"/>
            <a:ext cx="6629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Shift: </a:t>
            </a:r>
            <a:r>
              <a:rPr lang="en-US" altLang="en-US" i="1"/>
              <a:t>Y</a:t>
            </a:r>
            <a:r>
              <a:rPr lang="en-US" altLang="en-US"/>
              <a:t> = </a:t>
            </a:r>
            <a:r>
              <a:rPr lang="en-US" altLang="en-US" i="1"/>
              <a:t>X+s</a:t>
            </a:r>
          </a:p>
        </p:txBody>
      </p:sp>
      <p:graphicFrame>
        <p:nvGraphicFramePr>
          <p:cNvPr id="49185" name="Object 33">
            <a:extLst>
              <a:ext uri="{FF2B5EF4-FFF2-40B4-BE49-F238E27FC236}">
                <a16:creationId xmlns:a16="http://schemas.microsoft.com/office/drawing/2014/main" id="{3982EF1E-76F8-403C-8858-2A9E4550329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3429000"/>
          <a:ext cx="3375025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31560" imgH="215640" progId="Equation.3">
                  <p:embed/>
                </p:oleObj>
              </mc:Choice>
              <mc:Fallback>
                <p:oleObj name="Equation" r:id="rId4" imgW="1231560" imgH="215640" progId="Equation.3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429000"/>
                        <a:ext cx="3375025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86" name="Object 34">
            <a:extLst>
              <a:ext uri="{FF2B5EF4-FFF2-40B4-BE49-F238E27FC236}">
                <a16:creationId xmlns:a16="http://schemas.microsoft.com/office/drawing/2014/main" id="{39D9C593-2DA6-4262-B186-5C385E26955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81200" y="4419600"/>
          <a:ext cx="3514725" cy="1177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82680" imgH="431640" progId="Equation.3">
                  <p:embed/>
                </p:oleObj>
              </mc:Choice>
              <mc:Fallback>
                <p:oleObj name="Equation" r:id="rId6" imgW="1282680" imgH="431640" progId="Equation.3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419600"/>
                        <a:ext cx="3514725" cy="1177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87" name="Text Box 35">
            <a:extLst>
              <a:ext uri="{FF2B5EF4-FFF2-40B4-BE49-F238E27FC236}">
                <a16:creationId xmlns:a16="http://schemas.microsoft.com/office/drawing/2014/main" id="{B29BF37F-68B2-4DEE-A553-7C2983BFE8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4038600"/>
            <a:ext cx="6629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Scale: </a:t>
            </a:r>
            <a:r>
              <a:rPr lang="en-US" altLang="en-US" i="1"/>
              <a:t>Y</a:t>
            </a:r>
            <a:r>
              <a:rPr lang="en-US" altLang="en-US"/>
              <a:t> = </a:t>
            </a:r>
            <a:r>
              <a:rPr lang="en-US" altLang="en-US" i="1"/>
              <a:t>aX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9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9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9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9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9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9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9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9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82" grpId="0" autoUpdateAnimBg="0"/>
      <p:bldP spid="49184" grpId="0" autoUpdateAnimBg="0"/>
      <p:bldP spid="49187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C99A1AA-E7B4-4DDC-AAC0-EAF80DF87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50178" name="Rectangle 1026">
            <a:extLst>
              <a:ext uri="{FF2B5EF4-FFF2-40B4-BE49-F238E27FC236}">
                <a16:creationId xmlns:a16="http://schemas.microsoft.com/office/drawing/2014/main" id="{CAB82619-C85A-4ABA-8304-F12BA6F03E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Simple Transformations</a:t>
            </a:r>
            <a:r>
              <a:rPr lang="en-US" altLang="en-US" sz="2000"/>
              <a:t>(cont)</a:t>
            </a:r>
          </a:p>
        </p:txBody>
      </p:sp>
      <p:sp>
        <p:nvSpPr>
          <p:cNvPr id="50179" name="Rectangle 1027">
            <a:extLst>
              <a:ext uri="{FF2B5EF4-FFF2-40B4-BE49-F238E27FC236}">
                <a16:creationId xmlns:a16="http://schemas.microsoft.com/office/drawing/2014/main" id="{0EBC96CB-8EB0-4AEA-9ABC-709D2EC529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1600200"/>
            <a:ext cx="81788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</a:pPr>
            <a:endParaRPr kumimoji="1" lang="en-US" altLang="en-US" sz="2800"/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</a:pPr>
            <a:endParaRPr kumimoji="1" lang="en-US" altLang="en-US" sz="2800"/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</a:pPr>
            <a:endParaRPr kumimoji="1" lang="en-US" altLang="en-US" sz="2800"/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</a:pPr>
            <a:endParaRPr kumimoji="1" lang="en-US" altLang="en-US" sz="2800"/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</a:pPr>
            <a:endParaRPr kumimoji="1" lang="en-US" altLang="en-US" sz="2800"/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</a:pPr>
            <a:endParaRPr kumimoji="1" lang="en-US" altLang="en-US" sz="2800"/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</a:pPr>
            <a:endParaRPr kumimoji="1" lang="en-US" altLang="en-US" sz="2800" i="1" baseline="-25000"/>
          </a:p>
        </p:txBody>
      </p:sp>
      <p:sp>
        <p:nvSpPr>
          <p:cNvPr id="50180" name="Text Box 1028">
            <a:extLst>
              <a:ext uri="{FF2B5EF4-FFF2-40B4-BE49-F238E27FC236}">
                <a16:creationId xmlns:a16="http://schemas.microsoft.com/office/drawing/2014/main" id="{D43ED7E2-E19F-4869-A188-6FFA54E537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828800"/>
            <a:ext cx="6629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Modulus: </a:t>
            </a:r>
            <a:r>
              <a:rPr lang="en-US" altLang="en-US" i="1"/>
              <a:t>Y</a:t>
            </a:r>
            <a:r>
              <a:rPr lang="en-US" altLang="en-US"/>
              <a:t> = </a:t>
            </a:r>
            <a:r>
              <a:rPr lang="en-US" altLang="en-US" i="1"/>
              <a:t>|X|</a:t>
            </a:r>
          </a:p>
        </p:txBody>
      </p:sp>
      <p:graphicFrame>
        <p:nvGraphicFramePr>
          <p:cNvPr id="50181" name="Object 1029">
            <a:extLst>
              <a:ext uri="{FF2B5EF4-FFF2-40B4-BE49-F238E27FC236}">
                <a16:creationId xmlns:a16="http://schemas.microsoft.com/office/drawing/2014/main" id="{DFF0AA31-3FB7-41C2-B651-44F9B82518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1186814"/>
              </p:ext>
            </p:extLst>
          </p:nvPr>
        </p:nvGraphicFramePr>
        <p:xfrm>
          <a:off x="533400" y="2438400"/>
          <a:ext cx="5773738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08160" imgH="215640" progId="Equation.3">
                  <p:embed/>
                </p:oleObj>
              </mc:Choice>
              <mc:Fallback>
                <p:oleObj name="Equation" r:id="rId2" imgW="2108160" imgH="215640" progId="Equation.3">
                  <p:embed/>
                  <p:pic>
                    <p:nvPicPr>
                      <p:cNvPr id="0" name="Object 10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438400"/>
                        <a:ext cx="5773738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82" name="Text Box 1030">
            <a:extLst>
              <a:ext uri="{FF2B5EF4-FFF2-40B4-BE49-F238E27FC236}">
                <a16:creationId xmlns:a16="http://schemas.microsoft.com/office/drawing/2014/main" id="{D9CD5904-149D-4274-A821-BE1AB3BC64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429000"/>
            <a:ext cx="6629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Shift &amp; Scale: </a:t>
            </a:r>
            <a:r>
              <a:rPr lang="en-US" altLang="en-US" i="1"/>
              <a:t>Y</a:t>
            </a:r>
            <a:r>
              <a:rPr lang="en-US" altLang="en-US"/>
              <a:t> = a</a:t>
            </a:r>
            <a:r>
              <a:rPr lang="en-US" altLang="en-US" i="1"/>
              <a:t>X + s</a:t>
            </a:r>
          </a:p>
        </p:txBody>
      </p:sp>
      <p:graphicFrame>
        <p:nvGraphicFramePr>
          <p:cNvPr id="50186" name="Object 1034">
            <a:extLst>
              <a:ext uri="{FF2B5EF4-FFF2-40B4-BE49-F238E27FC236}">
                <a16:creationId xmlns:a16="http://schemas.microsoft.com/office/drawing/2014/main" id="{32DF1396-C259-4C05-8233-D6EA5C1B15A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3137225"/>
              </p:ext>
            </p:extLst>
          </p:nvPr>
        </p:nvGraphicFramePr>
        <p:xfrm>
          <a:off x="609600" y="3905250"/>
          <a:ext cx="4070350" cy="1177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85720" imgH="431640" progId="Equation.3">
                  <p:embed/>
                </p:oleObj>
              </mc:Choice>
              <mc:Fallback>
                <p:oleObj name="Equation" r:id="rId4" imgW="1485720" imgH="431640" progId="Equation.3">
                  <p:embed/>
                  <p:pic>
                    <p:nvPicPr>
                      <p:cNvPr id="0" name="Object 10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905250"/>
                        <a:ext cx="4070350" cy="1177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0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0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0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0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0" grpId="0" autoUpdateAnimBg="0"/>
      <p:bldP spid="50182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737EB88-5BBA-4231-8D2D-AC17B91B8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6C0E5252-5750-4AB1-81E6-01DF2C67A3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Generating RV’s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0FB0CFF2-DCBC-4694-9203-0283C94926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2057400"/>
            <a:ext cx="8178800" cy="25336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>
                <a:latin typeface="Arial" panose="020B0604020202020204" pitchFamily="34" charset="0"/>
              </a:rPr>
              <a:t>Uniform &amp; Gaussian 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800">
                <a:latin typeface="Arial" panose="020B0604020202020204" pitchFamily="34" charset="0"/>
              </a:rPr>
              <a:t>   RV’s available</a:t>
            </a:r>
          </a:p>
          <a:p>
            <a:pPr>
              <a:lnSpc>
                <a:spcPct val="90000"/>
              </a:lnSpc>
            </a:pPr>
            <a:r>
              <a:rPr lang="en-US" altLang="en-US" sz="2800">
                <a:latin typeface="Arial" panose="020B0604020202020204" pitchFamily="34" charset="0"/>
              </a:rPr>
              <a:t>Transformation allows 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800">
                <a:latin typeface="Arial" panose="020B0604020202020204" pitchFamily="34" charset="0"/>
              </a:rPr>
              <a:t>   generation of other RV’s.</a:t>
            </a:r>
          </a:p>
          <a:p>
            <a:pPr>
              <a:lnSpc>
                <a:spcPct val="90000"/>
              </a:lnSpc>
            </a:pPr>
            <a:r>
              <a:rPr lang="en-US" altLang="en-US" sz="2800">
                <a:latin typeface="Arial" panose="020B0604020202020204" pitchFamily="34" charset="0"/>
              </a:rPr>
              <a:t>Ex:  When</a:t>
            </a:r>
            <a:r>
              <a:rPr lang="en-US" altLang="en-US" sz="2800">
                <a:latin typeface="Times New Roman" panose="02020603050405020304" pitchFamily="18" charset="0"/>
              </a:rPr>
              <a:t> </a:t>
            </a:r>
            <a:r>
              <a:rPr lang="en-US" altLang="en-US" sz="2800" i="1">
                <a:latin typeface="Times New Roman" panose="02020603050405020304" pitchFamily="18" charset="0"/>
              </a:rPr>
              <a:t>X</a:t>
            </a:r>
            <a:r>
              <a:rPr lang="en-US" altLang="en-US" sz="2800">
                <a:latin typeface="Times New Roman" panose="02020603050405020304" pitchFamily="18" charset="0"/>
              </a:rPr>
              <a:t> </a:t>
            </a:r>
            <a:r>
              <a:rPr lang="en-US" altLang="en-US" sz="2800">
                <a:latin typeface="Arial" panose="020B0604020202020204" pitchFamily="34" charset="0"/>
              </a:rPr>
              <a:t>is uniform</a:t>
            </a:r>
            <a:endParaRPr lang="en-US" altLang="en-US" sz="2800">
              <a:latin typeface="Times New Roman" panose="02020603050405020304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altLang="en-US" sz="2400" i="1">
                <a:latin typeface="Times New Roman" panose="02020603050405020304" pitchFamily="18" charset="0"/>
              </a:rPr>
              <a:t>Y</a:t>
            </a:r>
            <a:r>
              <a:rPr lang="en-US" altLang="en-US" sz="2400">
                <a:latin typeface="Times New Roman" panose="02020603050405020304" pitchFamily="18" charset="0"/>
              </a:rPr>
              <a:t> = ln(</a:t>
            </a: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>
                <a:latin typeface="Times New Roman" panose="02020603050405020304" pitchFamily="18" charset="0"/>
              </a:rPr>
              <a:t>) </a:t>
            </a:r>
            <a:r>
              <a:rPr lang="en-US" altLang="en-US" sz="2400">
                <a:latin typeface="Arial" panose="020B0604020202020204" pitchFamily="34" charset="0"/>
              </a:rPr>
              <a:t>gives an exponential RV</a:t>
            </a:r>
            <a:endParaRPr lang="en-US" altLang="en-US" sz="2400">
              <a:latin typeface="Times New Roman" panose="02020603050405020304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altLang="en-US" sz="2400" i="1">
                <a:latin typeface="Times New Roman" panose="02020603050405020304" pitchFamily="18" charset="0"/>
              </a:rPr>
              <a:t>Y</a:t>
            </a:r>
            <a:r>
              <a:rPr lang="en-US" altLang="en-US" sz="2400">
                <a:latin typeface="Times New Roman" panose="02020603050405020304" pitchFamily="18" charset="0"/>
              </a:rPr>
              <a:t>=tan(</a:t>
            </a: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>
                <a:latin typeface="Times New Roman" panose="02020603050405020304" pitchFamily="18" charset="0"/>
              </a:rPr>
              <a:t>) </a:t>
            </a:r>
            <a:r>
              <a:rPr lang="en-US" altLang="en-US" sz="2400">
                <a:latin typeface="Arial" panose="020B0604020202020204" pitchFamily="34" charset="0"/>
              </a:rPr>
              <a:t>gives Cauchy</a:t>
            </a:r>
          </a:p>
          <a:p>
            <a:pPr>
              <a:lnSpc>
                <a:spcPct val="90000"/>
              </a:lnSpc>
            </a:pPr>
            <a:r>
              <a:rPr lang="en-US" altLang="en-US" sz="2800">
                <a:latin typeface="Arial" panose="020B0604020202020204" pitchFamily="34" charset="0"/>
              </a:rPr>
              <a:t>Note: Mappings are not unique!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en-US" altLang="en-US" sz="2800" i="1" baseline="-25000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en-US" altLang="en-US" sz="2800" i="1" baseline="-250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108D51C-1044-4657-BCF8-378645BB1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id="{294B47D2-C015-4C19-A50D-F770A7DD45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Synthesizing RV’s </a:t>
            </a:r>
            <a:r>
              <a:rPr lang="en-US" altLang="en-US" sz="2400"/>
              <a:t>(cont)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3B45098B-883A-4024-8E43-E5C31A8DE8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2057400"/>
            <a:ext cx="4953000" cy="25336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dirty="0">
                <a:latin typeface="Arial" panose="020B0604020202020204" pitchFamily="34" charset="0"/>
              </a:rPr>
              <a:t>Given a uniform RV on (0,1), find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i="1" dirty="0">
                <a:latin typeface="Times New Roman" panose="02020603050405020304" pitchFamily="18" charset="0"/>
              </a:rPr>
              <a:t>y=g(x)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</a:rPr>
              <a:t>so that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i="1" dirty="0">
                <a:latin typeface="Times New Roman" panose="02020603050405020304" pitchFamily="18" charset="0"/>
              </a:rPr>
              <a:t>Y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</a:rPr>
              <a:t>is distributed as </a:t>
            </a:r>
            <a:r>
              <a:rPr lang="en-US" altLang="en-US" sz="2800" i="1" dirty="0" err="1">
                <a:latin typeface="Times New Roman" panose="02020603050405020304" pitchFamily="18" charset="0"/>
              </a:rPr>
              <a:t>f</a:t>
            </a:r>
            <a:r>
              <a:rPr lang="en-US" altLang="en-US" sz="2800" i="1" baseline="-25000" dirty="0" err="1">
                <a:latin typeface="Times New Roman" panose="02020603050405020304" pitchFamily="18" charset="0"/>
              </a:rPr>
              <a:t>Y</a:t>
            </a:r>
            <a:r>
              <a:rPr lang="en-US" altLang="en-US" sz="2800" i="1" dirty="0">
                <a:latin typeface="Times New Roman" panose="02020603050405020304" pitchFamily="18" charset="0"/>
              </a:rPr>
              <a:t>(y). </a:t>
            </a:r>
            <a:r>
              <a:rPr lang="en-US" altLang="en-US" sz="2800" dirty="0">
                <a:latin typeface="Arial" panose="020B0604020202020204" pitchFamily="34" charset="0"/>
              </a:rPr>
              <a:t>One solution: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i="1" dirty="0">
                <a:latin typeface="Times New Roman" panose="02020603050405020304" pitchFamily="18" charset="0"/>
              </a:rPr>
              <a:t>y=F</a:t>
            </a:r>
            <a:r>
              <a:rPr lang="en-US" altLang="en-US" sz="2800" i="1" baseline="-25000" dirty="0">
                <a:latin typeface="Times New Roman" panose="02020603050405020304" pitchFamily="18" charset="0"/>
              </a:rPr>
              <a:t>Y </a:t>
            </a:r>
            <a:r>
              <a:rPr lang="en-US" altLang="en-US" sz="2800" i="1" baseline="30000" dirty="0">
                <a:latin typeface="Times New Roman" panose="02020603050405020304" pitchFamily="18" charset="0"/>
              </a:rPr>
              <a:t>-1</a:t>
            </a:r>
            <a:r>
              <a:rPr lang="en-US" altLang="en-US" sz="2800" i="1" dirty="0">
                <a:latin typeface="Times New Roman" panose="02020603050405020304" pitchFamily="18" charset="0"/>
              </a:rPr>
              <a:t>(x)</a:t>
            </a:r>
            <a:endParaRPr lang="en-US" altLang="en-US" sz="2800" dirty="0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en-US" altLang="en-US" sz="2800" baseline="-25000" dirty="0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en-US" altLang="en-US" sz="2800" i="1" baseline="-250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108D51C-1044-4657-BCF8-378645BB1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id="{294B47D2-C015-4C19-A50D-F770A7DD45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Synthesizing RV’s </a:t>
            </a:r>
            <a:r>
              <a:rPr lang="en-US" altLang="en-US" sz="2400"/>
              <a:t>(cont)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3B45098B-883A-4024-8E43-E5C31A8DE8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2057400"/>
            <a:ext cx="4114800" cy="25336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dirty="0">
                <a:latin typeface="Arial" panose="020B0604020202020204" pitchFamily="34" charset="0"/>
              </a:rPr>
              <a:t>The converse problem: Given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</a:rPr>
              <a:t>f</a:t>
            </a:r>
            <a:r>
              <a:rPr lang="en-US" altLang="en-US" sz="2800" i="1" baseline="-25000" dirty="0" err="1">
                <a:latin typeface="Times New Roman" panose="02020603050405020304" pitchFamily="18" charset="0"/>
              </a:rPr>
              <a:t>X</a:t>
            </a:r>
            <a:r>
              <a:rPr lang="en-US" altLang="en-US" sz="2800" i="1" dirty="0">
                <a:latin typeface="Times New Roman" panose="02020603050405020304" pitchFamily="18" charset="0"/>
              </a:rPr>
              <a:t>(x),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</a:rPr>
              <a:t>find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i="1" dirty="0">
                <a:latin typeface="Times New Roman" panose="02020603050405020304" pitchFamily="18" charset="0"/>
              </a:rPr>
              <a:t>y=g(x)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</a:rPr>
              <a:t>so that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i="1" dirty="0">
                <a:latin typeface="Times New Roman" panose="02020603050405020304" pitchFamily="18" charset="0"/>
              </a:rPr>
              <a:t>Y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</a:rPr>
              <a:t>is uniform on</a:t>
            </a:r>
            <a:r>
              <a:rPr lang="en-US" altLang="en-US" sz="2800" dirty="0">
                <a:latin typeface="Times New Roman" panose="02020603050405020304" pitchFamily="18" charset="0"/>
              </a:rPr>
              <a:t> (0,1). </a:t>
            </a:r>
            <a:r>
              <a:rPr lang="en-US" altLang="en-US" sz="2800" dirty="0">
                <a:latin typeface="Arial" panose="020B0604020202020204" pitchFamily="34" charset="0"/>
              </a:rPr>
              <a:t>One solution: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i="1" dirty="0">
                <a:latin typeface="Times New Roman" panose="02020603050405020304" pitchFamily="18" charset="0"/>
              </a:rPr>
              <a:t>y=F</a:t>
            </a:r>
            <a:r>
              <a:rPr lang="en-US" altLang="en-US" sz="2800" i="1" baseline="-25000" dirty="0">
                <a:latin typeface="Times New Roman" panose="02020603050405020304" pitchFamily="18" charset="0"/>
              </a:rPr>
              <a:t>X</a:t>
            </a:r>
            <a:r>
              <a:rPr lang="en-US" altLang="en-US" sz="2800" i="1" dirty="0">
                <a:latin typeface="Times New Roman" panose="02020603050405020304" pitchFamily="18" charset="0"/>
              </a:rPr>
              <a:t>(x).</a:t>
            </a:r>
          </a:p>
          <a:p>
            <a:pPr>
              <a:lnSpc>
                <a:spcPct val="90000"/>
              </a:lnSpc>
            </a:pPr>
            <a:r>
              <a:rPr lang="en-US" altLang="en-US" sz="2800" dirty="0">
                <a:latin typeface="Times New Roman" panose="02020603050405020304" pitchFamily="18" charset="0"/>
              </a:rPr>
              <a:t>These solutions are not unique.</a:t>
            </a:r>
          </a:p>
          <a:p>
            <a:pPr>
              <a:lnSpc>
                <a:spcPct val="90000"/>
              </a:lnSpc>
            </a:pPr>
            <a:endParaRPr lang="en-US" altLang="en-US" sz="2800" baseline="-25000" dirty="0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en-US" altLang="en-US" sz="2800" i="1" baseline="-250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7139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1D706355-7E8E-43A4-A3B6-E4009CBA9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pic>
        <p:nvPicPr>
          <p:cNvPr id="5131" name="Picture 11">
            <a:extLst>
              <a:ext uri="{FF2B5EF4-FFF2-40B4-BE49-F238E27FC236}">
                <a16:creationId xmlns:a16="http://schemas.microsoft.com/office/drawing/2014/main" id="{F4D2D9A6-35F8-4467-883E-1172910893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0750" y="1676400"/>
            <a:ext cx="1841500" cy="445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2" name="Rectangle 2">
            <a:extLst>
              <a:ext uri="{FF2B5EF4-FFF2-40B4-BE49-F238E27FC236}">
                <a16:creationId xmlns:a16="http://schemas.microsoft.com/office/drawing/2014/main" id="{40B2CAA7-5843-4D4C-9F46-BE7E3E0D08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/>
              <a:t>RV Expected Values</a:t>
            </a:r>
          </a:p>
        </p:txBody>
      </p:sp>
      <p:graphicFrame>
        <p:nvGraphicFramePr>
          <p:cNvPr id="5125" name="Object 5">
            <a:extLst>
              <a:ext uri="{FF2B5EF4-FFF2-40B4-BE49-F238E27FC236}">
                <a16:creationId xmlns:a16="http://schemas.microsoft.com/office/drawing/2014/main" id="{CA0C6CDA-E4C2-45FF-A9CC-C24540C32E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1669049"/>
              </p:ext>
            </p:extLst>
          </p:nvPr>
        </p:nvGraphicFramePr>
        <p:xfrm>
          <a:off x="990600" y="1447800"/>
          <a:ext cx="4659313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701720" imgH="330120" progId="Equation.3">
                  <p:embed/>
                </p:oleObj>
              </mc:Choice>
              <mc:Fallback>
                <p:oleObj name="Equation" r:id="rId3" imgW="1701720" imgH="33012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447800"/>
                        <a:ext cx="4659313" cy="903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6" name="Rectangle 6">
            <a:extLst>
              <a:ext uri="{FF2B5EF4-FFF2-40B4-BE49-F238E27FC236}">
                <a16:creationId xmlns:a16="http://schemas.microsoft.com/office/drawing/2014/main" id="{6966B766-BF43-4E03-9D7C-99484721FA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8178800" cy="1485900"/>
          </a:xfrm>
        </p:spPr>
        <p:txBody>
          <a:bodyPr/>
          <a:lstStyle/>
          <a:p>
            <a:r>
              <a:rPr lang="en-US" altLang="en-US" sz="2800" i="1">
                <a:latin typeface="Times New Roman" panose="02020603050405020304" pitchFamily="18" charset="0"/>
              </a:rPr>
              <a:t>n</a:t>
            </a:r>
            <a:r>
              <a:rPr lang="en-US" altLang="en-US" sz="2800">
                <a:latin typeface="Times New Roman" panose="02020603050405020304" pitchFamily="18" charset="0"/>
              </a:rPr>
              <a:t>th</a:t>
            </a:r>
            <a:r>
              <a:rPr lang="en-US" altLang="en-US" sz="2800"/>
              <a:t> moment</a:t>
            </a:r>
          </a:p>
          <a:p>
            <a:endParaRPr lang="en-US" altLang="en-US" sz="2800"/>
          </a:p>
          <a:p>
            <a:endParaRPr lang="en-US" altLang="en-US" sz="2800"/>
          </a:p>
          <a:p>
            <a:r>
              <a:rPr lang="en-US" altLang="en-US" sz="2800"/>
              <a:t>mean (center of mass)</a:t>
            </a:r>
          </a:p>
          <a:p>
            <a:endParaRPr lang="en-US" altLang="en-US" sz="2800"/>
          </a:p>
          <a:p>
            <a:endParaRPr lang="en-US" altLang="en-US" sz="2800"/>
          </a:p>
          <a:p>
            <a:r>
              <a:rPr lang="en-US" altLang="en-US" sz="2800"/>
              <a:t>variance (measure of dispersion)</a:t>
            </a:r>
            <a:endParaRPr lang="en-US" altLang="en-US"/>
          </a:p>
        </p:txBody>
      </p:sp>
      <p:graphicFrame>
        <p:nvGraphicFramePr>
          <p:cNvPr id="5127" name="Object 7">
            <a:extLst>
              <a:ext uri="{FF2B5EF4-FFF2-40B4-BE49-F238E27FC236}">
                <a16:creationId xmlns:a16="http://schemas.microsoft.com/office/drawing/2014/main" id="{47CE977C-82BC-4DE7-85F5-DF756E6A70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5336849"/>
              </p:ext>
            </p:extLst>
          </p:nvPr>
        </p:nvGraphicFramePr>
        <p:xfrm>
          <a:off x="1047750" y="2770188"/>
          <a:ext cx="3824288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96800" imgH="330120" progId="Equation.3">
                  <p:embed/>
                </p:oleObj>
              </mc:Choice>
              <mc:Fallback>
                <p:oleObj name="Equation" r:id="rId5" imgW="1396800" imgH="33012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7750" y="2770188"/>
                        <a:ext cx="3824288" cy="903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>
            <a:extLst>
              <a:ext uri="{FF2B5EF4-FFF2-40B4-BE49-F238E27FC236}">
                <a16:creationId xmlns:a16="http://schemas.microsoft.com/office/drawing/2014/main" id="{D7393046-CFB1-4F1A-AA4C-01762260F7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4350619"/>
              </p:ext>
            </p:extLst>
          </p:nvPr>
        </p:nvGraphicFramePr>
        <p:xfrm>
          <a:off x="1146969" y="4368006"/>
          <a:ext cx="3614738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20480" imgH="330120" progId="Equation.3">
                  <p:embed/>
                </p:oleObj>
              </mc:Choice>
              <mc:Fallback>
                <p:oleObj name="Equation" r:id="rId7" imgW="1320480" imgH="33012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6969" y="4368006"/>
                        <a:ext cx="3614738" cy="903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>
            <a:extLst>
              <a:ext uri="{FF2B5EF4-FFF2-40B4-BE49-F238E27FC236}">
                <a16:creationId xmlns:a16="http://schemas.microsoft.com/office/drawing/2014/main" id="{D3FAC2DB-BAF0-4608-B326-8BD601B4B9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9823546"/>
              </p:ext>
            </p:extLst>
          </p:nvPr>
        </p:nvGraphicFramePr>
        <p:xfrm>
          <a:off x="1443038" y="5872162"/>
          <a:ext cx="4206875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536480" imgH="228600" progId="Equation.3">
                  <p:embed/>
                </p:oleObj>
              </mc:Choice>
              <mc:Fallback>
                <p:oleObj name="Equation" r:id="rId9" imgW="1536480" imgH="2286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3038" y="5872162"/>
                        <a:ext cx="4206875" cy="62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3" name="Text Box 13">
            <a:extLst>
              <a:ext uri="{FF2B5EF4-FFF2-40B4-BE49-F238E27FC236}">
                <a16:creationId xmlns:a16="http://schemas.microsoft.com/office/drawing/2014/main" id="{772EDDBB-EBA1-42BB-B741-5941989085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6030912"/>
            <a:ext cx="838200" cy="466725"/>
          </a:xfrm>
          <a:prstGeom prst="rect">
            <a:avLst/>
          </a:prstGeom>
          <a:solidFill>
            <a:schemeClr val="tx1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i="1" dirty="0">
                <a:solidFill>
                  <a:schemeClr val="accent2"/>
                </a:solidFill>
              </a:rPr>
              <a:t>E</a:t>
            </a:r>
            <a:r>
              <a:rPr lang="en-US" altLang="en-US" b="1" dirty="0">
                <a:solidFill>
                  <a:schemeClr val="accent2"/>
                </a:solidFill>
              </a:rPr>
              <a:t>(</a:t>
            </a:r>
            <a:r>
              <a:rPr lang="en-US" altLang="en-US" b="1" i="1" dirty="0">
                <a:solidFill>
                  <a:schemeClr val="accent2"/>
                </a:solidFill>
              </a:rPr>
              <a:t>x</a:t>
            </a:r>
            <a:r>
              <a:rPr lang="en-US" altLang="en-US" b="1" dirty="0">
                <a:solidFill>
                  <a:schemeClr val="accent2"/>
                </a:solidFill>
              </a:rPr>
              <a:t>)</a:t>
            </a:r>
            <a:endParaRPr lang="en-US" altLang="en-US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EA97208-A3E5-4FB9-A9C9-7008E8F44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CDD1244A-B4A0-4F52-BDF0-90FDE5CA8C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6400" y="609600"/>
            <a:ext cx="8356600" cy="762000"/>
          </a:xfrm>
        </p:spPr>
        <p:txBody>
          <a:bodyPr/>
          <a:lstStyle/>
          <a:p>
            <a:pPr algn="ctr"/>
            <a:r>
              <a:rPr lang="en-US" altLang="en-US"/>
              <a:t>RV Expected Values </a:t>
            </a:r>
            <a:r>
              <a:rPr lang="en-US" altLang="en-US" sz="2400"/>
              <a:t>(cont.)</a:t>
            </a:r>
          </a:p>
        </p:txBody>
      </p:sp>
      <p:graphicFrame>
        <p:nvGraphicFramePr>
          <p:cNvPr id="32772" name="Object 4">
            <a:extLst>
              <a:ext uri="{FF2B5EF4-FFF2-40B4-BE49-F238E27FC236}">
                <a16:creationId xmlns:a16="http://schemas.microsoft.com/office/drawing/2014/main" id="{D33D2165-0011-46C8-86B8-CD2F34D7EF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1600200"/>
          <a:ext cx="4659313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01720" imgH="330120" progId="Equation.3">
                  <p:embed/>
                </p:oleObj>
              </mc:Choice>
              <mc:Fallback>
                <p:oleObj name="Equation" r:id="rId2" imgW="1701720" imgH="33012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600200"/>
                        <a:ext cx="4659313" cy="903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7" name="Text Box 9">
            <a:extLst>
              <a:ext uri="{FF2B5EF4-FFF2-40B4-BE49-F238E27FC236}">
                <a16:creationId xmlns:a16="http://schemas.microsoft.com/office/drawing/2014/main" id="{FC286D47-4BDA-4B11-8064-929C3F9410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5943600"/>
            <a:ext cx="838200" cy="466725"/>
          </a:xfrm>
          <a:prstGeom prst="rect">
            <a:avLst/>
          </a:prstGeom>
          <a:solidFill>
            <a:schemeClr val="tx1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i="1">
                <a:solidFill>
                  <a:schemeClr val="accent2"/>
                </a:solidFill>
              </a:rPr>
              <a:t>E</a:t>
            </a:r>
            <a:r>
              <a:rPr lang="en-US" altLang="en-US" b="1">
                <a:solidFill>
                  <a:schemeClr val="accent2"/>
                </a:solidFill>
              </a:rPr>
              <a:t>(</a:t>
            </a:r>
            <a:r>
              <a:rPr lang="en-US" altLang="en-US" b="1" i="1">
                <a:solidFill>
                  <a:schemeClr val="accent2"/>
                </a:solidFill>
              </a:rPr>
              <a:t>x</a:t>
            </a:r>
            <a:r>
              <a:rPr lang="en-US" altLang="en-US" b="1">
                <a:solidFill>
                  <a:schemeClr val="accent2"/>
                </a:solidFill>
              </a:rPr>
              <a:t>)</a:t>
            </a:r>
            <a:endParaRPr lang="en-US" altLang="en-US" b="1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EA97208-A3E5-4FB9-A9C9-7008E8F44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CDD1244A-B4A0-4F52-BDF0-90FDE5CA8C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6400" y="609600"/>
            <a:ext cx="8356600" cy="762000"/>
          </a:xfrm>
        </p:spPr>
        <p:txBody>
          <a:bodyPr/>
          <a:lstStyle/>
          <a:p>
            <a:pPr algn="ctr"/>
            <a:r>
              <a:rPr lang="en-US" altLang="en-US"/>
              <a:t>RV Expected Values </a:t>
            </a:r>
            <a:r>
              <a:rPr lang="en-US" altLang="en-US" sz="2400"/>
              <a:t>(cont.)</a:t>
            </a:r>
          </a:p>
        </p:txBody>
      </p:sp>
      <p:graphicFrame>
        <p:nvGraphicFramePr>
          <p:cNvPr id="32772" name="Object 4">
            <a:extLst>
              <a:ext uri="{FF2B5EF4-FFF2-40B4-BE49-F238E27FC236}">
                <a16:creationId xmlns:a16="http://schemas.microsoft.com/office/drawing/2014/main" id="{D33D2165-0011-46C8-86B8-CD2F34D7EF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1600200"/>
          <a:ext cx="4659313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01720" imgH="330120" progId="Equation.3">
                  <p:embed/>
                </p:oleObj>
              </mc:Choice>
              <mc:Fallback>
                <p:oleObj name="Equation" r:id="rId2" imgW="1701720" imgH="330120" progId="Equation.3">
                  <p:embed/>
                  <p:pic>
                    <p:nvPicPr>
                      <p:cNvPr id="32772" name="Object 4">
                        <a:extLst>
                          <a:ext uri="{FF2B5EF4-FFF2-40B4-BE49-F238E27FC236}">
                            <a16:creationId xmlns:a16="http://schemas.microsoft.com/office/drawing/2014/main" id="{D33D2165-0011-46C8-86B8-CD2F34D7EFB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600200"/>
                        <a:ext cx="4659313" cy="903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3" name="Rectangle 5">
            <a:extLst>
              <a:ext uri="{FF2B5EF4-FFF2-40B4-BE49-F238E27FC236}">
                <a16:creationId xmlns:a16="http://schemas.microsoft.com/office/drawing/2014/main" id="{6B8AABD9-412A-405E-9659-B0ADE6F411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3675" y="2590800"/>
            <a:ext cx="4419600" cy="14859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dirty="0">
                <a:latin typeface="Times New Roman" panose="02020603050405020304" pitchFamily="18" charset="0"/>
              </a:rPr>
              <a:t>Some random variables have means = </a:t>
            </a:r>
            <a:r>
              <a:rPr lang="en-US" altLang="en-US" sz="2800" dirty="0">
                <a:latin typeface="Times New Roman" panose="02020603050405020304" pitchFamily="18" charset="0"/>
                <a:sym typeface="Symbol" panose="05050102010706020507" pitchFamily="18" charset="2"/>
              </a:rPr>
              <a:t>. For example</a:t>
            </a:r>
          </a:p>
          <a:p>
            <a:pPr algn="ctr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800" dirty="0"/>
              <a:t>	</a:t>
            </a:r>
            <a:r>
              <a:rPr lang="en-US" altLang="en-US" sz="2800" i="1" dirty="0">
                <a:latin typeface="Times New Roman" panose="02020603050405020304" pitchFamily="18" charset="0"/>
              </a:rPr>
              <a:t>F</a:t>
            </a:r>
            <a:r>
              <a:rPr lang="en-US" altLang="en-US" sz="2800" i="1" baseline="-25000" dirty="0">
                <a:latin typeface="Times New Roman" panose="02020603050405020304" pitchFamily="18" charset="0"/>
              </a:rPr>
              <a:t>X</a:t>
            </a:r>
            <a:r>
              <a:rPr lang="en-US" altLang="en-US" sz="2800" i="1" dirty="0">
                <a:latin typeface="Times New Roman" panose="02020603050405020304" pitchFamily="18" charset="0"/>
              </a:rPr>
              <a:t>(x)=</a:t>
            </a:r>
            <a:r>
              <a:rPr lang="en-US" altLang="en-US" sz="2800" dirty="0">
                <a:latin typeface="Times New Roman" panose="02020603050405020304" pitchFamily="18" charset="0"/>
              </a:rPr>
              <a:t>1 - </a:t>
            </a:r>
            <a:r>
              <a:rPr lang="en-US" altLang="en-US" sz="2800" baseline="30000" dirty="0">
                <a:latin typeface="Times New Roman" panose="02020603050405020304" pitchFamily="18" charset="0"/>
              </a:rPr>
              <a:t>1</a:t>
            </a:r>
            <a:r>
              <a:rPr lang="en-US" altLang="en-US" sz="2800" i="1" dirty="0">
                <a:latin typeface="Times New Roman" panose="02020603050405020304" pitchFamily="18" charset="0"/>
              </a:rPr>
              <a:t>/</a:t>
            </a:r>
            <a:r>
              <a:rPr lang="en-US" altLang="en-US" sz="2800" i="1" baseline="-25000" dirty="0">
                <a:latin typeface="Times New Roman" panose="02020603050405020304" pitchFamily="18" charset="0"/>
              </a:rPr>
              <a:t>x </a:t>
            </a:r>
            <a:r>
              <a:rPr lang="en-US" altLang="en-US" sz="2800" i="1" dirty="0">
                <a:latin typeface="Times New Roman" panose="02020603050405020304" pitchFamily="18" charset="0"/>
              </a:rPr>
              <a:t>;  x&gt;</a:t>
            </a:r>
            <a:r>
              <a:rPr lang="en-US" altLang="en-US" sz="2800" dirty="0">
                <a:latin typeface="Times New Roman" panose="02020603050405020304" pitchFamily="18" charset="0"/>
              </a:rPr>
              <a:t>1</a:t>
            </a:r>
            <a:endParaRPr lang="en-US" altLang="en-US" sz="2800" dirty="0"/>
          </a:p>
          <a:p>
            <a:pPr>
              <a:lnSpc>
                <a:spcPct val="90000"/>
              </a:lnSpc>
            </a:pPr>
            <a:endParaRPr lang="en-US" altLang="en-US" sz="2800" dirty="0"/>
          </a:p>
          <a:p>
            <a:pPr>
              <a:lnSpc>
                <a:spcPct val="90000"/>
              </a:lnSpc>
            </a:pPr>
            <a:endParaRPr lang="en-US" altLang="en-US" sz="2800" dirty="0"/>
          </a:p>
          <a:p>
            <a:pPr>
              <a:lnSpc>
                <a:spcPct val="90000"/>
              </a:lnSpc>
            </a:pPr>
            <a:endParaRPr lang="en-US" altLang="en-US" sz="2800" dirty="0"/>
          </a:p>
        </p:txBody>
      </p:sp>
      <p:sp>
        <p:nvSpPr>
          <p:cNvPr id="32777" name="Text Box 9">
            <a:extLst>
              <a:ext uri="{FF2B5EF4-FFF2-40B4-BE49-F238E27FC236}">
                <a16:creationId xmlns:a16="http://schemas.microsoft.com/office/drawing/2014/main" id="{FC286D47-4BDA-4B11-8064-929C3F9410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5943600"/>
            <a:ext cx="838200" cy="466725"/>
          </a:xfrm>
          <a:prstGeom prst="rect">
            <a:avLst/>
          </a:prstGeom>
          <a:solidFill>
            <a:schemeClr val="tx1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i="1">
                <a:solidFill>
                  <a:schemeClr val="accent2"/>
                </a:solidFill>
              </a:rPr>
              <a:t>E</a:t>
            </a:r>
            <a:r>
              <a:rPr lang="en-US" altLang="en-US" b="1">
                <a:solidFill>
                  <a:schemeClr val="accent2"/>
                </a:solidFill>
              </a:rPr>
              <a:t>(</a:t>
            </a:r>
            <a:r>
              <a:rPr lang="en-US" altLang="en-US" b="1" i="1">
                <a:solidFill>
                  <a:schemeClr val="accent2"/>
                </a:solidFill>
              </a:rPr>
              <a:t>x</a:t>
            </a:r>
            <a:r>
              <a:rPr lang="en-US" altLang="en-US" b="1">
                <a:solidFill>
                  <a:schemeClr val="accent2"/>
                </a:solidFill>
              </a:rPr>
              <a:t>)</a:t>
            </a:r>
            <a:endParaRPr lang="en-US" altLang="en-US" b="1"/>
          </a:p>
        </p:txBody>
      </p:sp>
    </p:spTree>
    <p:extLst>
      <p:ext uri="{BB962C8B-B14F-4D97-AF65-F5344CB8AC3E}">
        <p14:creationId xmlns:p14="http://schemas.microsoft.com/office/powerpoint/2010/main" val="36842411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EA97208-A3E5-4FB9-A9C9-7008E8F44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CDD1244A-B4A0-4F52-BDF0-90FDE5CA8C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6400" y="609600"/>
            <a:ext cx="8356600" cy="762000"/>
          </a:xfrm>
        </p:spPr>
        <p:txBody>
          <a:bodyPr/>
          <a:lstStyle/>
          <a:p>
            <a:pPr algn="ctr"/>
            <a:r>
              <a:rPr lang="en-US" altLang="en-US"/>
              <a:t>RV Expected Values </a:t>
            </a:r>
            <a:r>
              <a:rPr lang="en-US" altLang="en-US" sz="2400"/>
              <a:t>(cont.)</a:t>
            </a:r>
          </a:p>
        </p:txBody>
      </p:sp>
      <p:graphicFrame>
        <p:nvGraphicFramePr>
          <p:cNvPr id="32772" name="Object 4">
            <a:extLst>
              <a:ext uri="{FF2B5EF4-FFF2-40B4-BE49-F238E27FC236}">
                <a16:creationId xmlns:a16="http://schemas.microsoft.com/office/drawing/2014/main" id="{D33D2165-0011-46C8-86B8-CD2F34D7EF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1600200"/>
          <a:ext cx="4659313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01720" imgH="330120" progId="Equation.3">
                  <p:embed/>
                </p:oleObj>
              </mc:Choice>
              <mc:Fallback>
                <p:oleObj name="Equation" r:id="rId2" imgW="1701720" imgH="330120" progId="Equation.3">
                  <p:embed/>
                  <p:pic>
                    <p:nvPicPr>
                      <p:cNvPr id="32772" name="Object 4">
                        <a:extLst>
                          <a:ext uri="{FF2B5EF4-FFF2-40B4-BE49-F238E27FC236}">
                            <a16:creationId xmlns:a16="http://schemas.microsoft.com/office/drawing/2014/main" id="{D33D2165-0011-46C8-86B8-CD2F34D7EFB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600200"/>
                        <a:ext cx="4659313" cy="903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3" name="Rectangle 5">
            <a:extLst>
              <a:ext uri="{FF2B5EF4-FFF2-40B4-BE49-F238E27FC236}">
                <a16:creationId xmlns:a16="http://schemas.microsoft.com/office/drawing/2014/main" id="{6B8AABD9-412A-405E-9659-B0ADE6F411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2286000"/>
            <a:ext cx="4038600" cy="1485900"/>
          </a:xfrm>
        </p:spPr>
        <p:txBody>
          <a:bodyPr/>
          <a:lstStyle/>
          <a:p>
            <a:pPr algn="ctr">
              <a:lnSpc>
                <a:spcPct val="90000"/>
              </a:lnSpc>
              <a:buFont typeface="Monotype Sorts" pitchFamily="2" charset="2"/>
              <a:buNone/>
            </a:pPr>
            <a:endParaRPr lang="en-US" altLang="en-US" sz="2800" i="1" dirty="0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altLang="en-US" sz="2800" dirty="0"/>
              <a:t>Some random variables have infinite second moments (e.g. Cauchy).</a:t>
            </a:r>
          </a:p>
          <a:p>
            <a:pPr>
              <a:lnSpc>
                <a:spcPct val="90000"/>
              </a:lnSpc>
            </a:pPr>
            <a:endParaRPr lang="en-US" altLang="en-US" sz="2800" dirty="0"/>
          </a:p>
          <a:p>
            <a:pPr>
              <a:lnSpc>
                <a:spcPct val="90000"/>
              </a:lnSpc>
            </a:pPr>
            <a:endParaRPr lang="en-US" altLang="en-US" sz="2800" dirty="0"/>
          </a:p>
          <a:p>
            <a:pPr>
              <a:lnSpc>
                <a:spcPct val="90000"/>
              </a:lnSpc>
            </a:pPr>
            <a:endParaRPr lang="en-US" altLang="en-US" sz="2800" dirty="0"/>
          </a:p>
          <a:p>
            <a:pPr>
              <a:lnSpc>
                <a:spcPct val="90000"/>
              </a:lnSpc>
            </a:pPr>
            <a:endParaRPr lang="en-US" altLang="en-US" sz="2800" dirty="0"/>
          </a:p>
        </p:txBody>
      </p:sp>
      <p:sp>
        <p:nvSpPr>
          <p:cNvPr id="32777" name="Text Box 9">
            <a:extLst>
              <a:ext uri="{FF2B5EF4-FFF2-40B4-BE49-F238E27FC236}">
                <a16:creationId xmlns:a16="http://schemas.microsoft.com/office/drawing/2014/main" id="{FC286D47-4BDA-4B11-8064-929C3F9410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5943600"/>
            <a:ext cx="838200" cy="466725"/>
          </a:xfrm>
          <a:prstGeom prst="rect">
            <a:avLst/>
          </a:prstGeom>
          <a:solidFill>
            <a:schemeClr val="tx1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i="1">
                <a:solidFill>
                  <a:schemeClr val="accent2"/>
                </a:solidFill>
              </a:rPr>
              <a:t>E</a:t>
            </a:r>
            <a:r>
              <a:rPr lang="en-US" altLang="en-US" b="1">
                <a:solidFill>
                  <a:schemeClr val="accent2"/>
                </a:solidFill>
              </a:rPr>
              <a:t>(</a:t>
            </a:r>
            <a:r>
              <a:rPr lang="en-US" altLang="en-US" b="1" i="1">
                <a:solidFill>
                  <a:schemeClr val="accent2"/>
                </a:solidFill>
              </a:rPr>
              <a:t>x</a:t>
            </a:r>
            <a:r>
              <a:rPr lang="en-US" altLang="en-US" b="1">
                <a:solidFill>
                  <a:schemeClr val="accent2"/>
                </a:solidFill>
              </a:rPr>
              <a:t>)</a:t>
            </a:r>
            <a:endParaRPr lang="en-US" altLang="en-US" b="1"/>
          </a:p>
        </p:txBody>
      </p:sp>
    </p:spTree>
    <p:extLst>
      <p:ext uri="{BB962C8B-B14F-4D97-AF65-F5344CB8AC3E}">
        <p14:creationId xmlns:p14="http://schemas.microsoft.com/office/powerpoint/2010/main" val="3951956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3F78A781-7FB5-408E-BFF1-2C55E7751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2FC3F3B7-7EE7-468D-9417-4492987BCF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Transformation on a RV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6C3B9333-E57F-446D-A487-27934B9334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885950"/>
            <a:ext cx="8178800" cy="25336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Given </a:t>
            </a:r>
            <a:r>
              <a:rPr lang="en-US" altLang="en-US" sz="2800" i="1">
                <a:latin typeface="Times New Roman" panose="02020603050405020304" pitchFamily="18" charset="0"/>
              </a:rPr>
              <a:t>f</a:t>
            </a:r>
            <a:r>
              <a:rPr lang="en-US" altLang="en-US" sz="2800" i="1" baseline="-25000">
                <a:latin typeface="Times New Roman" panose="02020603050405020304" pitchFamily="18" charset="0"/>
              </a:rPr>
              <a:t>X</a:t>
            </a:r>
            <a:r>
              <a:rPr lang="en-US" altLang="en-US" sz="2800">
                <a:latin typeface="Times New Roman" panose="02020603050405020304" pitchFamily="18" charset="0"/>
              </a:rPr>
              <a:t>(</a:t>
            </a:r>
            <a:r>
              <a:rPr lang="en-US" altLang="en-US" sz="2800" i="1">
                <a:latin typeface="Times New Roman" panose="02020603050405020304" pitchFamily="18" charset="0"/>
              </a:rPr>
              <a:t>x</a:t>
            </a:r>
            <a:r>
              <a:rPr lang="en-US" altLang="en-US" sz="2800">
                <a:latin typeface="Times New Roman" panose="02020603050405020304" pitchFamily="18" charset="0"/>
              </a:rPr>
              <a:t>)</a:t>
            </a:r>
            <a:r>
              <a:rPr lang="en-US" altLang="en-US" sz="2800"/>
              <a:t> and </a:t>
            </a:r>
            <a:r>
              <a:rPr lang="en-US" altLang="en-US" sz="2800" i="1">
                <a:latin typeface="Times New Roman" panose="02020603050405020304" pitchFamily="18" charset="0"/>
              </a:rPr>
              <a:t>Y=g</a:t>
            </a:r>
            <a:r>
              <a:rPr lang="en-US" altLang="en-US" sz="2800">
                <a:latin typeface="Times New Roman" panose="02020603050405020304" pitchFamily="18" charset="0"/>
              </a:rPr>
              <a:t>(</a:t>
            </a:r>
            <a:r>
              <a:rPr lang="en-US" altLang="en-US" sz="2800" i="1">
                <a:latin typeface="Times New Roman" panose="02020603050405020304" pitchFamily="18" charset="0"/>
              </a:rPr>
              <a:t>X</a:t>
            </a:r>
            <a:r>
              <a:rPr lang="en-US" altLang="en-US" sz="2800">
                <a:latin typeface="Times New Roman" panose="02020603050405020304" pitchFamily="18" charset="0"/>
              </a:rPr>
              <a:t>)</a:t>
            </a:r>
            <a:r>
              <a:rPr lang="en-US" altLang="en-US" sz="2800" i="1" baseline="-25000">
                <a:latin typeface="Times New Roman" panose="02020603050405020304" pitchFamily="18" charset="0"/>
              </a:rPr>
              <a:t>  </a:t>
            </a:r>
            <a:r>
              <a:rPr lang="en-US" altLang="en-US" sz="2800"/>
              <a:t>find </a:t>
            </a:r>
            <a:r>
              <a:rPr lang="en-US" altLang="en-US" sz="2800" i="1">
                <a:latin typeface="Times New Roman" panose="02020603050405020304" pitchFamily="18" charset="0"/>
              </a:rPr>
              <a:t>f</a:t>
            </a:r>
            <a:r>
              <a:rPr lang="en-US" altLang="en-US" sz="2800" i="1" baseline="-25000">
                <a:latin typeface="Times New Roman" panose="02020603050405020304" pitchFamily="18" charset="0"/>
              </a:rPr>
              <a:t>Y</a:t>
            </a:r>
            <a:r>
              <a:rPr lang="en-US" altLang="en-US" sz="2800">
                <a:latin typeface="Times New Roman" panose="02020603050405020304" pitchFamily="18" charset="0"/>
              </a:rPr>
              <a:t>(</a:t>
            </a:r>
            <a:r>
              <a:rPr lang="en-US" altLang="en-US" sz="2800" i="1">
                <a:latin typeface="Times New Roman" panose="02020603050405020304" pitchFamily="18" charset="0"/>
              </a:rPr>
              <a:t>x</a:t>
            </a:r>
            <a:r>
              <a:rPr lang="en-US" altLang="en-US" sz="2800">
                <a:latin typeface="Times New Roman" panose="02020603050405020304" pitchFamily="18" charset="0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en-US" altLang="en-US" sz="2800">
                <a:latin typeface="Times New Roman" panose="02020603050405020304" pitchFamily="18" charset="0"/>
              </a:rPr>
              <a:t>Solution: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Solve roots of </a:t>
            </a:r>
            <a:r>
              <a:rPr lang="en-US" altLang="en-US" sz="2800" i="1">
                <a:latin typeface="Times New Roman" panose="02020603050405020304" pitchFamily="18" charset="0"/>
              </a:rPr>
              <a:t>x</a:t>
            </a:r>
            <a:r>
              <a:rPr lang="en-US" altLang="en-US" sz="2800"/>
              <a:t> </a:t>
            </a:r>
            <a:r>
              <a:rPr lang="en-US" altLang="en-US" sz="2400"/>
              <a:t>and</a:t>
            </a:r>
            <a:r>
              <a:rPr lang="en-US" altLang="en-US" sz="2800"/>
              <a:t> </a:t>
            </a:r>
            <a:r>
              <a:rPr lang="en-US" altLang="en-US" sz="2800" i="1">
                <a:latin typeface="Times New Roman" panose="02020603050405020304" pitchFamily="18" charset="0"/>
              </a:rPr>
              <a:t>y=g</a:t>
            </a:r>
            <a:r>
              <a:rPr lang="en-US" altLang="en-US" sz="2800">
                <a:latin typeface="Times New Roman" panose="02020603050405020304" pitchFamily="18" charset="0"/>
              </a:rPr>
              <a:t>(</a:t>
            </a:r>
            <a:r>
              <a:rPr lang="en-US" altLang="en-US" sz="2800" i="1">
                <a:latin typeface="Times New Roman" panose="02020603050405020304" pitchFamily="18" charset="0"/>
              </a:rPr>
              <a:t>x</a:t>
            </a:r>
            <a:r>
              <a:rPr lang="en-US" altLang="en-US" sz="2800">
                <a:latin typeface="Times New Roman" panose="02020603050405020304" pitchFamily="18" charset="0"/>
              </a:rPr>
              <a:t>).</a:t>
            </a:r>
            <a:r>
              <a:rPr lang="en-US" altLang="en-US" sz="2800" i="1" baseline="-25000">
                <a:latin typeface="Times New Roman" panose="02020603050405020304" pitchFamily="18" charset="0"/>
              </a:rPr>
              <a:t> </a:t>
            </a:r>
            <a:r>
              <a:rPr lang="en-US" altLang="en-US" sz="2800">
                <a:latin typeface="Times New Roman" panose="02020603050405020304" pitchFamily="18" charset="0"/>
              </a:rPr>
              <a:t>Call them…</a:t>
            </a:r>
          </a:p>
          <a:p>
            <a:pPr>
              <a:lnSpc>
                <a:spcPct val="90000"/>
              </a:lnSpc>
            </a:pPr>
            <a:endParaRPr lang="en-US" altLang="en-US" sz="2800" i="1" baseline="-25000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Transformation is</a:t>
            </a:r>
            <a:endParaRPr lang="en-US" altLang="en-US" sz="2800" i="1" baseline="-25000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en-US" altLang="en-US" sz="2800" i="1" baseline="-25000">
              <a:latin typeface="Times New Roman" panose="02020603050405020304" pitchFamily="18" charset="0"/>
            </a:endParaRPr>
          </a:p>
        </p:txBody>
      </p:sp>
      <p:graphicFrame>
        <p:nvGraphicFramePr>
          <p:cNvPr id="19460" name="Object 4">
            <a:extLst>
              <a:ext uri="{FF2B5EF4-FFF2-40B4-BE49-F238E27FC236}">
                <a16:creationId xmlns:a16="http://schemas.microsoft.com/office/drawing/2014/main" id="{FC507CBC-15E1-462E-BC5D-8225B74AC0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43200" y="3505200"/>
          <a:ext cx="28956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41120" imgH="228600" progId="Equation.3">
                  <p:embed/>
                </p:oleObj>
              </mc:Choice>
              <mc:Fallback>
                <p:oleObj name="Equation" r:id="rId2" imgW="104112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505200"/>
                        <a:ext cx="28956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>
            <a:extLst>
              <a:ext uri="{FF2B5EF4-FFF2-40B4-BE49-F238E27FC236}">
                <a16:creationId xmlns:a16="http://schemas.microsoft.com/office/drawing/2014/main" id="{77A12F0C-660C-4C03-A726-5916D896525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57600" y="4495800"/>
          <a:ext cx="3581400" cy="173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07880" imgH="634680" progId="Equation.3">
                  <p:embed/>
                </p:oleObj>
              </mc:Choice>
              <mc:Fallback>
                <p:oleObj name="Equation" r:id="rId4" imgW="1307880" imgH="6346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495800"/>
                        <a:ext cx="3581400" cy="1731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1815F6E6-B680-490F-8494-B982DF26CD2C}"/>
                  </a:ext>
                </a:extLst>
              </p14:cNvPr>
              <p14:cNvContentPartPr/>
              <p14:nvPr/>
            </p14:nvContentPartPr>
            <p14:xfrm>
              <a:off x="1884420" y="2367748"/>
              <a:ext cx="535680" cy="1047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1815F6E6-B680-490F-8494-B982DF26CD2C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875420" y="2359108"/>
                <a:ext cx="553320" cy="122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355C0BCF-D0C8-4D6E-937E-637BFE0E972C}"/>
                  </a:ext>
                </a:extLst>
              </p14:cNvPr>
              <p14:cNvContentPartPr/>
              <p14:nvPr/>
            </p14:nvContentPartPr>
            <p14:xfrm>
              <a:off x="3339180" y="2290348"/>
              <a:ext cx="185400" cy="972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355C0BCF-D0C8-4D6E-937E-637BFE0E972C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330180" y="2281708"/>
                <a:ext cx="203040" cy="114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D25A6C3F-4DE8-4219-9154-4180E34EC999}"/>
                  </a:ext>
                </a:extLst>
              </p14:cNvPr>
              <p14:cNvContentPartPr/>
              <p14:nvPr/>
            </p14:nvContentPartPr>
            <p14:xfrm>
              <a:off x="4061340" y="2413108"/>
              <a:ext cx="221760" cy="8388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D25A6C3F-4DE8-4219-9154-4180E34EC999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4052340" y="2404108"/>
                <a:ext cx="239400" cy="101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105A6761-3F81-43F9-A59F-9C432193A6EB}"/>
                  </a:ext>
                </a:extLst>
              </p14:cNvPr>
              <p14:cNvContentPartPr/>
              <p14:nvPr/>
            </p14:nvContentPartPr>
            <p14:xfrm>
              <a:off x="5058540" y="1791388"/>
              <a:ext cx="952200" cy="81684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105A6761-3F81-43F9-A59F-9C432193A6EB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5049900" y="1782388"/>
                <a:ext cx="969840" cy="834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8310288F-812B-453A-AA69-F88B047999A8}"/>
                  </a:ext>
                </a:extLst>
              </p14:cNvPr>
              <p14:cNvContentPartPr/>
              <p14:nvPr/>
            </p14:nvContentPartPr>
            <p14:xfrm>
              <a:off x="7576380" y="4429108"/>
              <a:ext cx="1032840" cy="96948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8310288F-812B-453A-AA69-F88B047999A8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567740" y="4420108"/>
                <a:ext cx="1050480" cy="9871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24FD7155-AF8E-465D-8D67-77715D7DA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6F5B9E2F-BD1A-4A58-9925-48592B3095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6400" y="609600"/>
            <a:ext cx="8356600" cy="762000"/>
          </a:xfrm>
        </p:spPr>
        <p:txBody>
          <a:bodyPr/>
          <a:lstStyle/>
          <a:p>
            <a:pPr algn="ctr"/>
            <a:r>
              <a:rPr lang="en-US" altLang="en-US"/>
              <a:t>Discrete RV Expected Values</a:t>
            </a:r>
            <a:endParaRPr lang="en-US" altLang="en-US" sz="2400"/>
          </a:p>
        </p:txBody>
      </p:sp>
      <p:sp>
        <p:nvSpPr>
          <p:cNvPr id="34820" name="Rectangle 4">
            <a:extLst>
              <a:ext uri="{FF2B5EF4-FFF2-40B4-BE49-F238E27FC236}">
                <a16:creationId xmlns:a16="http://schemas.microsoft.com/office/drawing/2014/main" id="{CBA9DB00-D0C5-4BD0-93AD-9A8BE2C4F4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3048000"/>
            <a:ext cx="8178800" cy="14859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Char char="o"/>
            </a:pPr>
            <a:r>
              <a:rPr lang="en-US" altLang="en-US" sz="2800"/>
              <a:t>For lattice discrete RV’s, </a:t>
            </a:r>
            <a:r>
              <a:rPr lang="en-US" altLang="en-US" sz="2800" i="1">
                <a:latin typeface="Times New Roman" panose="02020603050405020304" pitchFamily="18" charset="0"/>
              </a:rPr>
              <a:t>k</a:t>
            </a:r>
            <a:r>
              <a:rPr lang="en-US" altLang="en-US" sz="2800" i="1" baseline="-25000">
                <a:latin typeface="Times New Roman" panose="02020603050405020304" pitchFamily="18" charset="0"/>
              </a:rPr>
              <a:t>n</a:t>
            </a:r>
            <a:r>
              <a:rPr lang="en-US" altLang="en-US" sz="2800" i="1">
                <a:latin typeface="Times New Roman" panose="02020603050405020304" pitchFamily="18" charset="0"/>
              </a:rPr>
              <a:t>=n</a:t>
            </a:r>
          </a:p>
          <a:p>
            <a:pPr>
              <a:lnSpc>
                <a:spcPct val="90000"/>
              </a:lnSpc>
              <a:buFontTx/>
              <a:buChar char="o"/>
            </a:pPr>
            <a:endParaRPr lang="en-US" altLang="en-US" sz="2800" i="1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Tx/>
              <a:buChar char="o"/>
            </a:pPr>
            <a:endParaRPr lang="en-US" altLang="en-US" sz="2800" i="1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Tx/>
              <a:buChar char="o"/>
            </a:pPr>
            <a:endParaRPr lang="en-US" altLang="en-US" sz="2800" i="1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Tx/>
              <a:buChar char="o"/>
            </a:pPr>
            <a:r>
              <a:rPr lang="en-US" altLang="en-US" sz="2800"/>
              <a:t>Example lattice discrete RV’s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altLang="en-US" sz="2400"/>
              <a:t>Poisson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altLang="en-US" sz="2400"/>
              <a:t>Binomial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altLang="en-US" sz="2400"/>
              <a:t>Bernoulli</a:t>
            </a:r>
          </a:p>
          <a:p>
            <a:pPr>
              <a:lnSpc>
                <a:spcPct val="90000"/>
              </a:lnSpc>
              <a:buFontTx/>
              <a:buChar char="o"/>
            </a:pPr>
            <a:endParaRPr lang="en-US" altLang="en-US" sz="2800" i="1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en-US" altLang="en-US" sz="2800"/>
          </a:p>
        </p:txBody>
      </p:sp>
      <p:sp>
        <p:nvSpPr>
          <p:cNvPr id="34821" name="Text Box 5">
            <a:extLst>
              <a:ext uri="{FF2B5EF4-FFF2-40B4-BE49-F238E27FC236}">
                <a16:creationId xmlns:a16="http://schemas.microsoft.com/office/drawing/2014/main" id="{926C80BE-65D6-42AB-AB02-B8B3FC4CB9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5943600"/>
            <a:ext cx="838200" cy="466725"/>
          </a:xfrm>
          <a:prstGeom prst="rect">
            <a:avLst/>
          </a:prstGeom>
          <a:solidFill>
            <a:schemeClr val="tx1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i="1">
                <a:solidFill>
                  <a:schemeClr val="accent2"/>
                </a:solidFill>
              </a:rPr>
              <a:t>E</a:t>
            </a:r>
            <a:r>
              <a:rPr lang="en-US" altLang="en-US" b="1">
                <a:solidFill>
                  <a:schemeClr val="accent2"/>
                </a:solidFill>
              </a:rPr>
              <a:t>(</a:t>
            </a:r>
            <a:r>
              <a:rPr lang="en-US" altLang="en-US" b="1" i="1">
                <a:solidFill>
                  <a:schemeClr val="accent2"/>
                </a:solidFill>
              </a:rPr>
              <a:t>x</a:t>
            </a:r>
            <a:r>
              <a:rPr lang="en-US" altLang="en-US" b="1">
                <a:solidFill>
                  <a:schemeClr val="accent2"/>
                </a:solidFill>
              </a:rPr>
              <a:t>)</a:t>
            </a:r>
            <a:endParaRPr lang="en-US" altLang="en-US" b="1"/>
          </a:p>
        </p:txBody>
      </p:sp>
      <p:graphicFrame>
        <p:nvGraphicFramePr>
          <p:cNvPr id="34822" name="Object 6">
            <a:extLst>
              <a:ext uri="{FF2B5EF4-FFF2-40B4-BE49-F238E27FC236}">
                <a16:creationId xmlns:a16="http://schemas.microsoft.com/office/drawing/2014/main" id="{4347759E-045E-4BB1-8549-6AA5325C95B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14425" y="1787525"/>
          <a:ext cx="552767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19240" imgH="431640" progId="Equation.3">
                  <p:embed/>
                </p:oleObj>
              </mc:Choice>
              <mc:Fallback>
                <p:oleObj name="Equation" r:id="rId2" imgW="2019240" imgH="4316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4425" y="1787525"/>
                        <a:ext cx="5527675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3" name="Object 7">
            <a:extLst>
              <a:ext uri="{FF2B5EF4-FFF2-40B4-BE49-F238E27FC236}">
                <a16:creationId xmlns:a16="http://schemas.microsoft.com/office/drawing/2014/main" id="{483DF8BC-C709-4F7B-834C-FF22488BF62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20800" y="3616325"/>
          <a:ext cx="521652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04760" imgH="431640" progId="Equation.3">
                  <p:embed/>
                </p:oleObj>
              </mc:Choice>
              <mc:Fallback>
                <p:oleObj name="Equation" r:id="rId4" imgW="1904760" imgH="4316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3616325"/>
                        <a:ext cx="5216525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2">
            <a:extLst>
              <a:ext uri="{FF2B5EF4-FFF2-40B4-BE49-F238E27FC236}">
                <a16:creationId xmlns:a16="http://schemas.microsoft.com/office/drawing/2014/main" id="{A807C25F-BF3F-4913-B7CD-612C4D135C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9100" y="4836861"/>
            <a:ext cx="457200" cy="1106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026E45D-73CA-42A1-9473-FFF498403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pic>
        <p:nvPicPr>
          <p:cNvPr id="35842" name="Picture 2">
            <a:extLst>
              <a:ext uri="{FF2B5EF4-FFF2-40B4-BE49-F238E27FC236}">
                <a16:creationId xmlns:a16="http://schemas.microsoft.com/office/drawing/2014/main" id="{43A4D2AD-1575-4831-98C0-3002D10F76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9100" y="4836861"/>
            <a:ext cx="457200" cy="1106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843" name="Rectangle 3">
            <a:extLst>
              <a:ext uri="{FF2B5EF4-FFF2-40B4-BE49-F238E27FC236}">
                <a16:creationId xmlns:a16="http://schemas.microsoft.com/office/drawing/2014/main" id="{0E10D34A-48C7-4B41-AF0B-41AB2A049C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6400" y="609600"/>
            <a:ext cx="8356600" cy="762000"/>
          </a:xfrm>
        </p:spPr>
        <p:txBody>
          <a:bodyPr/>
          <a:lstStyle/>
          <a:p>
            <a:pPr algn="ctr"/>
            <a:r>
              <a:rPr lang="en-US" altLang="en-US"/>
              <a:t>Discrete RV Moments</a:t>
            </a:r>
            <a:endParaRPr lang="en-US" altLang="en-US" sz="2400"/>
          </a:p>
        </p:txBody>
      </p:sp>
      <p:sp>
        <p:nvSpPr>
          <p:cNvPr id="35844" name="Rectangle 4">
            <a:extLst>
              <a:ext uri="{FF2B5EF4-FFF2-40B4-BE49-F238E27FC236}">
                <a16:creationId xmlns:a16="http://schemas.microsoft.com/office/drawing/2014/main" id="{2506327A-3F9E-43B0-BB34-D7659D99ED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905000"/>
            <a:ext cx="7010400" cy="16002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Char char="o"/>
            </a:pPr>
            <a:r>
              <a:rPr lang="en-US" altLang="en-US" sz="2800">
                <a:solidFill>
                  <a:srgbClr val="0000CC"/>
                </a:solidFill>
              </a:rPr>
              <a:t>For lattice discrete RV’s</a:t>
            </a:r>
          </a:p>
          <a:p>
            <a:pPr>
              <a:lnSpc>
                <a:spcPct val="90000"/>
              </a:lnSpc>
              <a:buFontTx/>
              <a:buChar char="o"/>
            </a:pPr>
            <a:endParaRPr lang="en-US" altLang="en-US" sz="2800">
              <a:solidFill>
                <a:srgbClr val="0000CC"/>
              </a:solidFill>
            </a:endParaRPr>
          </a:p>
          <a:p>
            <a:pPr>
              <a:lnSpc>
                <a:spcPct val="90000"/>
              </a:lnSpc>
              <a:buFontTx/>
              <a:buChar char="o"/>
            </a:pPr>
            <a:endParaRPr lang="en-US" altLang="en-US" sz="2800"/>
          </a:p>
          <a:p>
            <a:pPr>
              <a:lnSpc>
                <a:spcPct val="90000"/>
              </a:lnSpc>
              <a:buFontTx/>
              <a:buChar char="o"/>
            </a:pPr>
            <a:endParaRPr lang="en-US" altLang="en-US" sz="2800"/>
          </a:p>
          <a:p>
            <a:pPr>
              <a:lnSpc>
                <a:spcPct val="90000"/>
              </a:lnSpc>
              <a:buFontTx/>
              <a:buChar char="o"/>
            </a:pPr>
            <a:r>
              <a:rPr lang="en-US" altLang="en-US" sz="2800">
                <a:solidFill>
                  <a:srgbClr val="0000CC"/>
                </a:solidFill>
              </a:rPr>
              <a:t>50-50 coin flip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altLang="en-US" sz="2400">
                <a:latin typeface="Arial" panose="020B0604020202020204" pitchFamily="34" charset="0"/>
              </a:rPr>
              <a:t>Heads = 0.  Tails = 1.</a:t>
            </a:r>
            <a:endParaRPr lang="en-US" altLang="en-US" sz="2400" i="1">
              <a:latin typeface="Times New Roman" panose="02020603050405020304" pitchFamily="18" charset="0"/>
            </a:endParaRP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altLang="en-US" sz="2400" i="1">
                <a:latin typeface="Times New Roman" panose="02020603050405020304" pitchFamily="18" charset="0"/>
              </a:rPr>
              <a:t>E(X) = </a:t>
            </a:r>
            <a:r>
              <a:rPr lang="en-US" altLang="en-US" sz="2400" baseline="30000">
                <a:latin typeface="Times New Roman" panose="02020603050405020304" pitchFamily="18" charset="0"/>
              </a:rPr>
              <a:t>1</a:t>
            </a:r>
            <a:r>
              <a:rPr lang="en-US" altLang="en-US" sz="2400" i="1">
                <a:latin typeface="Times New Roman" panose="02020603050405020304" pitchFamily="18" charset="0"/>
              </a:rPr>
              <a:t>/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2</a:t>
            </a:r>
            <a:r>
              <a:rPr lang="en-US" altLang="en-US" sz="2400" i="1">
                <a:latin typeface="Times New Roman" panose="02020603050405020304" pitchFamily="18" charset="0"/>
              </a:rPr>
              <a:t> </a:t>
            </a:r>
            <a:r>
              <a:rPr lang="en-US" altLang="en-US" sz="2400">
                <a:latin typeface="Arial" panose="020B0604020202020204" pitchFamily="34" charset="0"/>
              </a:rPr>
              <a:t> 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altLang="en-US" sz="2400">
                <a:latin typeface="Arial" panose="020B0604020202020204" pitchFamily="34" charset="0"/>
              </a:rPr>
              <a:t>The expected value need not be a realizable value of the random variable.</a:t>
            </a:r>
          </a:p>
        </p:txBody>
      </p:sp>
      <p:sp>
        <p:nvSpPr>
          <p:cNvPr id="35845" name="Text Box 5">
            <a:extLst>
              <a:ext uri="{FF2B5EF4-FFF2-40B4-BE49-F238E27FC236}">
                <a16:creationId xmlns:a16="http://schemas.microsoft.com/office/drawing/2014/main" id="{7B6977E1-D1DE-4AF4-8DE8-A0204EB2AE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5943600"/>
            <a:ext cx="838200" cy="466725"/>
          </a:xfrm>
          <a:prstGeom prst="rect">
            <a:avLst/>
          </a:prstGeom>
          <a:solidFill>
            <a:schemeClr val="tx1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i="1">
                <a:solidFill>
                  <a:schemeClr val="accent2"/>
                </a:solidFill>
              </a:rPr>
              <a:t>E</a:t>
            </a:r>
            <a:r>
              <a:rPr lang="en-US" altLang="en-US" b="1">
                <a:solidFill>
                  <a:schemeClr val="accent2"/>
                </a:solidFill>
              </a:rPr>
              <a:t>(</a:t>
            </a:r>
            <a:r>
              <a:rPr lang="en-US" altLang="en-US" b="1" i="1">
                <a:solidFill>
                  <a:schemeClr val="accent2"/>
                </a:solidFill>
              </a:rPr>
              <a:t>x</a:t>
            </a:r>
            <a:r>
              <a:rPr lang="en-US" altLang="en-US" b="1">
                <a:solidFill>
                  <a:schemeClr val="accent2"/>
                </a:solidFill>
              </a:rPr>
              <a:t>)</a:t>
            </a:r>
            <a:endParaRPr lang="en-US" altLang="en-US" b="1"/>
          </a:p>
        </p:txBody>
      </p:sp>
      <p:graphicFrame>
        <p:nvGraphicFramePr>
          <p:cNvPr id="35846" name="Object 6">
            <a:extLst>
              <a:ext uri="{FF2B5EF4-FFF2-40B4-BE49-F238E27FC236}">
                <a16:creationId xmlns:a16="http://schemas.microsoft.com/office/drawing/2014/main" id="{484EB42F-1FF2-44AD-8160-FCC44B3A7B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9707612"/>
              </p:ext>
            </p:extLst>
          </p:nvPr>
        </p:nvGraphicFramePr>
        <p:xfrm>
          <a:off x="990600" y="2513680"/>
          <a:ext cx="4484688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38000" imgH="431640" progId="Equation.3">
                  <p:embed/>
                </p:oleObj>
              </mc:Choice>
              <mc:Fallback>
                <p:oleObj name="Equation" r:id="rId3" imgW="1638000" imgH="4316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513680"/>
                        <a:ext cx="4484688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C66DB7D0-F308-4A29-8171-4511A00C0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D92CF6B9-6134-4D97-B505-5AB916D3B5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6400" y="609600"/>
            <a:ext cx="8356600" cy="762000"/>
          </a:xfrm>
        </p:spPr>
        <p:txBody>
          <a:bodyPr/>
          <a:lstStyle/>
          <a:p>
            <a:pPr algn="ctr"/>
            <a:r>
              <a:rPr lang="en-US" altLang="en-US"/>
              <a:t>Discrete RV Moments (cont)</a:t>
            </a:r>
            <a:endParaRPr lang="en-US" altLang="en-US" sz="2400"/>
          </a:p>
        </p:txBody>
      </p:sp>
      <p:sp>
        <p:nvSpPr>
          <p:cNvPr id="36868" name="Rectangle 4">
            <a:extLst>
              <a:ext uri="{FF2B5EF4-FFF2-40B4-BE49-F238E27FC236}">
                <a16:creationId xmlns:a16="http://schemas.microsoft.com/office/drawing/2014/main" id="{043500F0-70DB-41B2-82BE-AB119B0D58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676400"/>
            <a:ext cx="3810000" cy="16002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Char char="o"/>
            </a:pPr>
            <a:r>
              <a:rPr lang="en-US" altLang="en-US" sz="2400" dirty="0">
                <a:solidFill>
                  <a:srgbClr val="0000CC"/>
                </a:solidFill>
                <a:latin typeface="Arial" panose="020B0604020202020204" pitchFamily="34" charset="0"/>
              </a:rPr>
              <a:t>Saint Petersburg Gambling</a:t>
            </a:r>
          </a:p>
          <a:p>
            <a:pPr>
              <a:lnSpc>
                <a:spcPct val="90000"/>
              </a:lnSpc>
              <a:buFontTx/>
              <a:buChar char="o"/>
            </a:pPr>
            <a:r>
              <a:rPr lang="en-US" altLang="en-US" sz="2400" dirty="0">
                <a:latin typeface="Arial" panose="020B0604020202020204" pitchFamily="34" charset="0"/>
              </a:rPr>
              <a:t>Rules: Let</a:t>
            </a:r>
            <a:r>
              <a:rPr lang="en-US" altLang="en-US" sz="2400" i="1" dirty="0">
                <a:latin typeface="Times New Roman" panose="02020603050405020304" pitchFamily="18" charset="0"/>
              </a:rPr>
              <a:t> X </a:t>
            </a:r>
            <a:r>
              <a:rPr lang="en-US" altLang="en-US" sz="2400" dirty="0">
                <a:latin typeface="Times New Roman" panose="02020603050405020304" pitchFamily="18" charset="0"/>
              </a:rPr>
              <a:t>be the number of coin flips before the first head.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altLang="en-US" sz="2400" i="1" dirty="0">
                <a:latin typeface="Times New Roman" panose="02020603050405020304" pitchFamily="18" charset="0"/>
              </a:rPr>
              <a:t>	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Pr</a:t>
            </a:r>
            <a:r>
              <a:rPr lang="en-US" altLang="en-US" sz="2400" i="1" dirty="0">
                <a:latin typeface="Times New Roman" panose="02020603050405020304" pitchFamily="18" charset="0"/>
              </a:rPr>
              <a:t>[X = k]=2</a:t>
            </a:r>
            <a:r>
              <a:rPr lang="en-US" altLang="en-US" sz="2400" i="1" baseline="30000" dirty="0">
                <a:latin typeface="Times New Roman" panose="02020603050405020304" pitchFamily="18" charset="0"/>
              </a:rPr>
              <a:t>-k</a:t>
            </a:r>
            <a:r>
              <a:rPr lang="en-US" altLang="en-US" sz="2400" i="1" dirty="0">
                <a:latin typeface="Times New Roman" panose="02020603050405020304" pitchFamily="18" charset="0"/>
              </a:rPr>
              <a:t>.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Payoff:</a:t>
            </a:r>
            <a:r>
              <a:rPr lang="en-US" altLang="en-US" sz="2400" i="1" dirty="0">
                <a:latin typeface="Times New Roman" panose="02020603050405020304" pitchFamily="18" charset="0"/>
              </a:rPr>
              <a:t> Y=2</a:t>
            </a:r>
            <a:r>
              <a:rPr lang="en-US" altLang="en-US" sz="2400" i="1" baseline="30000" dirty="0">
                <a:latin typeface="Times New Roman" panose="02020603050405020304" pitchFamily="18" charset="0"/>
              </a:rPr>
              <a:t>k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>
                <a:latin typeface="Arial" panose="020B0604020202020204" pitchFamily="34" charset="0"/>
              </a:rPr>
              <a:t>dollars.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Q: If you ran this game in Las Vegas, what would you charge to play?  What is </a:t>
            </a:r>
            <a:r>
              <a:rPr lang="en-US" altLang="en-US" sz="2400" i="1" dirty="0">
                <a:latin typeface="Times New Roman" panose="02020603050405020304" pitchFamily="18" charset="0"/>
              </a:rPr>
              <a:t>E(Y)</a:t>
            </a:r>
            <a:r>
              <a:rPr lang="en-US" altLang="en-US" sz="2400" dirty="0">
                <a:latin typeface="Arial" panose="020B0604020202020204" pitchFamily="34" charset="0"/>
              </a:rPr>
              <a:t>?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A: </a:t>
            </a:r>
            <a:r>
              <a:rPr lang="en-US" altLang="en-US" sz="2400" dirty="0">
                <a:latin typeface="Arial" panose="020B0604020202020204" pitchFamily="34" charset="0"/>
                <a:sym typeface="Symbol" panose="05050102010706020507" pitchFamily="18" charset="2"/>
              </a:rPr>
              <a:t></a:t>
            </a:r>
            <a:r>
              <a:rPr lang="en-US" altLang="en-US" sz="2400" i="1" dirty="0">
                <a:latin typeface="Times New Roman" panose="02020603050405020304" pitchFamily="18" charset="0"/>
              </a:rPr>
              <a:t>.  </a:t>
            </a:r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B6833AE-1F0A-478D-9AD4-6512DA647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7B41BB2C-1C0C-4D5A-A270-163030A869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/>
              <a:t>Characteristic Function</a:t>
            </a:r>
          </a:p>
        </p:txBody>
      </p:sp>
      <p:graphicFrame>
        <p:nvGraphicFramePr>
          <p:cNvPr id="7171" name="Object 3">
            <a:extLst>
              <a:ext uri="{FF2B5EF4-FFF2-40B4-BE49-F238E27FC236}">
                <a16:creationId xmlns:a16="http://schemas.microsoft.com/office/drawing/2014/main" id="{8897A30C-A5E6-4DD3-B57B-29082D820B4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95450" y="1524000"/>
          <a:ext cx="5842000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33360" imgH="330120" progId="Equation.3">
                  <p:embed/>
                </p:oleObj>
              </mc:Choice>
              <mc:Fallback>
                <p:oleObj name="Equation" r:id="rId2" imgW="2133360" imgH="33012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5450" y="1524000"/>
                        <a:ext cx="5842000" cy="903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2" name="Rectangle 4">
            <a:extLst>
              <a:ext uri="{FF2B5EF4-FFF2-40B4-BE49-F238E27FC236}">
                <a16:creationId xmlns:a16="http://schemas.microsoft.com/office/drawing/2014/main" id="{497D8550-896E-4E17-9B6C-F68C0FC102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743200"/>
            <a:ext cx="8178800" cy="1485900"/>
          </a:xfrm>
        </p:spPr>
        <p:txBody>
          <a:bodyPr/>
          <a:lstStyle/>
          <a:p>
            <a:r>
              <a:rPr lang="en-US" altLang="en-US" sz="2800"/>
              <a:t>Properties</a:t>
            </a:r>
            <a:endParaRPr lang="en-US" altLang="en-US"/>
          </a:p>
        </p:txBody>
      </p:sp>
      <p:graphicFrame>
        <p:nvGraphicFramePr>
          <p:cNvPr id="7173" name="Object 5">
            <a:extLst>
              <a:ext uri="{FF2B5EF4-FFF2-40B4-BE49-F238E27FC236}">
                <a16:creationId xmlns:a16="http://schemas.microsoft.com/office/drawing/2014/main" id="{CBBDFAD1-11B4-4569-B848-B6BBE16C28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8827227"/>
              </p:ext>
            </p:extLst>
          </p:nvPr>
        </p:nvGraphicFramePr>
        <p:xfrm>
          <a:off x="838200" y="4545012"/>
          <a:ext cx="3352800" cy="9342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26920" imgH="482400" progId="Equation.3">
                  <p:embed/>
                </p:oleObj>
              </mc:Choice>
              <mc:Fallback>
                <p:oleObj name="Equation" r:id="rId4" imgW="1726920" imgH="4824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545012"/>
                        <a:ext cx="3352800" cy="93424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>
            <a:extLst>
              <a:ext uri="{FF2B5EF4-FFF2-40B4-BE49-F238E27FC236}">
                <a16:creationId xmlns:a16="http://schemas.microsoft.com/office/drawing/2014/main" id="{94D7970C-6503-468F-901F-83A61B2FFB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9170736"/>
              </p:ext>
            </p:extLst>
          </p:nvPr>
        </p:nvGraphicFramePr>
        <p:xfrm>
          <a:off x="847725" y="3643312"/>
          <a:ext cx="3038475" cy="5018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95280" imgH="215640" progId="Equation.3">
                  <p:embed/>
                </p:oleObj>
              </mc:Choice>
              <mc:Fallback>
                <p:oleObj name="Equation" r:id="rId6" imgW="1295280" imgH="2156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7725" y="3643312"/>
                        <a:ext cx="3038475" cy="50187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2E0B0336-DEFD-4793-8C8D-2CD7F1615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D178C9D2-8E6D-4010-A7C9-9E2F9E711F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/>
              <a:t>Characteristic Function</a:t>
            </a:r>
          </a:p>
        </p:txBody>
      </p:sp>
      <p:sp>
        <p:nvSpPr>
          <p:cNvPr id="8199" name="Rectangle 7">
            <a:extLst>
              <a:ext uri="{FF2B5EF4-FFF2-40B4-BE49-F238E27FC236}">
                <a16:creationId xmlns:a16="http://schemas.microsoft.com/office/drawing/2014/main" id="{10F6FF9F-F646-4BC5-BC67-FC9F1C5D71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698677"/>
            <a:ext cx="5668963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2800" dirty="0"/>
              <a:t>If </a:t>
            </a:r>
            <a:r>
              <a:rPr lang="en-US" altLang="en-US" sz="2800" i="1" dirty="0">
                <a:latin typeface="Times New Roman" panose="02020603050405020304" pitchFamily="18" charset="0"/>
              </a:rPr>
              <a:t>X</a:t>
            </a:r>
            <a:r>
              <a:rPr lang="en-US" altLang="en-US" sz="2800" dirty="0"/>
              <a:t> and </a:t>
            </a:r>
            <a:r>
              <a:rPr lang="en-US" altLang="en-US" sz="2800" i="1" dirty="0">
                <a:latin typeface="Times New Roman" panose="02020603050405020304" pitchFamily="18" charset="0"/>
              </a:rPr>
              <a:t>Y</a:t>
            </a:r>
            <a:r>
              <a:rPr lang="en-US" altLang="en-US" sz="2800" dirty="0"/>
              <a:t> are independent</a:t>
            </a:r>
          </a:p>
          <a:p>
            <a:endParaRPr lang="en-US" altLang="en-US" sz="2800" dirty="0"/>
          </a:p>
          <a:p>
            <a:r>
              <a:rPr lang="en-US" altLang="en-US" sz="2800" dirty="0"/>
              <a:t>From the convolution theorem of Fourier transforms</a:t>
            </a:r>
          </a:p>
          <a:p>
            <a:endParaRPr lang="en-US" altLang="en-US" sz="2800" dirty="0"/>
          </a:p>
          <a:p>
            <a:endParaRPr lang="en-US" altLang="en-US" sz="2800" dirty="0"/>
          </a:p>
          <a:p>
            <a:endParaRPr lang="en-US" altLang="en-US" sz="2800" dirty="0"/>
          </a:p>
          <a:p>
            <a:r>
              <a:rPr lang="en-US" altLang="en-US" sz="2800" dirty="0"/>
              <a:t>Foundation of Central Limit Theorem</a:t>
            </a:r>
          </a:p>
        </p:txBody>
      </p:sp>
      <p:graphicFrame>
        <p:nvGraphicFramePr>
          <p:cNvPr id="8200" name="Object 8">
            <a:extLst>
              <a:ext uri="{FF2B5EF4-FFF2-40B4-BE49-F238E27FC236}">
                <a16:creationId xmlns:a16="http://schemas.microsoft.com/office/drawing/2014/main" id="{9392E4D2-63B5-4EC8-9BF7-D63194EC26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7813981"/>
              </p:ext>
            </p:extLst>
          </p:nvPr>
        </p:nvGraphicFramePr>
        <p:xfrm>
          <a:off x="1524000" y="2216252"/>
          <a:ext cx="3419704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00200" imgH="215640" progId="Equation.3">
                  <p:embed/>
                </p:oleObj>
              </mc:Choice>
              <mc:Fallback>
                <p:oleObj name="Equation" r:id="rId2" imgW="1600200" imgH="21564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216252"/>
                        <a:ext cx="3419704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>
            <a:extLst>
              <a:ext uri="{FF2B5EF4-FFF2-40B4-BE49-F238E27FC236}">
                <a16:creationId xmlns:a16="http://schemas.microsoft.com/office/drawing/2014/main" id="{BC80D660-CF75-4632-9CFB-ABB91F22CD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1596785"/>
              </p:ext>
            </p:extLst>
          </p:nvPr>
        </p:nvGraphicFramePr>
        <p:xfrm>
          <a:off x="662781" y="3695701"/>
          <a:ext cx="3909219" cy="107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70000" imgH="558720" progId="Equation.3">
                  <p:embed/>
                </p:oleObj>
              </mc:Choice>
              <mc:Fallback>
                <p:oleObj name="Equation" r:id="rId4" imgW="2070000" imgH="55872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781" y="3695701"/>
                        <a:ext cx="3909219" cy="107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CCF70E92-D5A3-4F75-B080-29291F454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AB3B06AD-D4C9-4259-9962-454E87003D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/>
              <a:t>Second Characteristic Function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6251FF02-BBF9-4879-9C2C-F0C16EA45D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6063" y="1451294"/>
            <a:ext cx="358298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2800" dirty="0"/>
              <a:t>Definition</a:t>
            </a:r>
          </a:p>
          <a:p>
            <a:pPr algn="ctr">
              <a:buFont typeface="Monotype Sorts" pitchFamily="2" charset="2"/>
              <a:buNone/>
            </a:pPr>
            <a:r>
              <a:rPr lang="en-US" altLang="en-US" sz="2800" dirty="0">
                <a:latin typeface="Times New Roman" panose="02020603050405020304" pitchFamily="18" charset="0"/>
                <a:sym typeface="Symbol" panose="05050102010706020507" pitchFamily="18" charset="2"/>
              </a:rPr>
              <a:t></a:t>
            </a:r>
            <a:r>
              <a:rPr lang="en-US" altLang="en-US" sz="2800" i="1" baseline="-25000" dirty="0">
                <a:latin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en-US" sz="2800" dirty="0">
                <a:latin typeface="Times New Roman" panose="02020603050405020304" pitchFamily="18" charset="0"/>
                <a:sym typeface="Symbol" panose="05050102010706020507" pitchFamily="18" charset="2"/>
              </a:rPr>
              <a:t>(x)=ln  </a:t>
            </a:r>
            <a:r>
              <a:rPr lang="en-US" altLang="en-US" sz="2800" i="1" baseline="-25000" dirty="0">
                <a:latin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en-US" sz="2800" dirty="0">
                <a:latin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en-US" altLang="en-US" sz="2800" i="1" dirty="0">
                <a:latin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en-US" sz="2800" dirty="0">
                <a:latin typeface="Times New Roman" panose="02020603050405020304" pitchFamily="18" charset="0"/>
                <a:sym typeface="Symbol" panose="05050102010706020507" pitchFamily="18" charset="2"/>
              </a:rPr>
              <a:t>)</a:t>
            </a:r>
            <a:endParaRPr lang="en-US" altLang="en-US" sz="2800" dirty="0">
              <a:latin typeface="Times New Roman" panose="02020603050405020304" pitchFamily="18" charset="0"/>
            </a:endParaRPr>
          </a:p>
          <a:p>
            <a:endParaRPr lang="en-US" altLang="en-US" sz="2800" dirty="0">
              <a:latin typeface="Times New Roman" panose="02020603050405020304" pitchFamily="18" charset="0"/>
            </a:endParaRPr>
          </a:p>
          <a:p>
            <a:r>
              <a:rPr lang="en-US" altLang="en-US" sz="2800" dirty="0"/>
              <a:t>Properties</a:t>
            </a:r>
          </a:p>
          <a:p>
            <a:endParaRPr lang="en-US" altLang="en-US" sz="2800" dirty="0"/>
          </a:p>
          <a:p>
            <a:endParaRPr lang="en-US" altLang="en-US" sz="2800" dirty="0"/>
          </a:p>
        </p:txBody>
      </p:sp>
      <p:graphicFrame>
        <p:nvGraphicFramePr>
          <p:cNvPr id="31749" name="Object 5">
            <a:extLst>
              <a:ext uri="{FF2B5EF4-FFF2-40B4-BE49-F238E27FC236}">
                <a16:creationId xmlns:a16="http://schemas.microsoft.com/office/drawing/2014/main" id="{7221792A-4841-4D31-A1DA-F790810182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1348381"/>
              </p:ext>
            </p:extLst>
          </p:nvPr>
        </p:nvGraphicFramePr>
        <p:xfrm>
          <a:off x="406400" y="3581400"/>
          <a:ext cx="2993231" cy="89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07880" imgH="393480" progId="Equation.3">
                  <p:embed/>
                </p:oleObj>
              </mc:Choice>
              <mc:Fallback>
                <p:oleObj name="Equation" r:id="rId2" imgW="1307880" imgH="393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" y="3581400"/>
                        <a:ext cx="2993231" cy="899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0" name="Object 6">
            <a:extLst>
              <a:ext uri="{FF2B5EF4-FFF2-40B4-BE49-F238E27FC236}">
                <a16:creationId xmlns:a16="http://schemas.microsoft.com/office/drawing/2014/main" id="{1C11C3C6-AF7C-4C1F-A7FB-69A2BD211E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2832806"/>
              </p:ext>
            </p:extLst>
          </p:nvPr>
        </p:nvGraphicFramePr>
        <p:xfrm>
          <a:off x="396875" y="4572000"/>
          <a:ext cx="3143103" cy="975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11280" imgH="469800" progId="Equation.3">
                  <p:embed/>
                </p:oleObj>
              </mc:Choice>
              <mc:Fallback>
                <p:oleObj name="Equation" r:id="rId4" imgW="1511280" imgH="4698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875" y="4572000"/>
                        <a:ext cx="3143103" cy="975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6F5F40F7-9AD8-4857-B4D9-91D79CC1D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74A47EFA-5C31-460A-B715-03C694846F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algn="ctr"/>
            <a:r>
              <a:rPr lang="en-US" altLang="en-US" sz="3600"/>
              <a:t>Moment  Generating Function</a:t>
            </a:r>
            <a:endParaRPr lang="en-US" alt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09FF1A4A-1E44-40ED-BBCA-54F15560E7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676400"/>
            <a:ext cx="8178800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2800"/>
              <a:t>Laplace transform of PDF</a:t>
            </a:r>
          </a:p>
          <a:p>
            <a:endParaRPr lang="en-US" altLang="en-US" sz="2800"/>
          </a:p>
          <a:p>
            <a:endParaRPr lang="en-US" altLang="en-US" sz="2800"/>
          </a:p>
          <a:p>
            <a:endParaRPr lang="en-US" altLang="en-US" sz="2800"/>
          </a:p>
          <a:p>
            <a:endParaRPr lang="en-US" altLang="en-US" sz="2800"/>
          </a:p>
          <a:p>
            <a:r>
              <a:rPr lang="en-US" altLang="en-US" sz="2800"/>
              <a:t>Moment Generating Function</a:t>
            </a:r>
          </a:p>
          <a:p>
            <a:endParaRPr lang="en-US" altLang="en-US" sz="2800"/>
          </a:p>
          <a:p>
            <a:endParaRPr lang="en-US" altLang="en-US" sz="2800"/>
          </a:p>
          <a:p>
            <a:endParaRPr lang="en-US" altLang="en-US" sz="2800"/>
          </a:p>
          <a:p>
            <a:endParaRPr lang="en-US" altLang="en-US" sz="2800"/>
          </a:p>
        </p:txBody>
      </p:sp>
      <p:graphicFrame>
        <p:nvGraphicFramePr>
          <p:cNvPr id="9220" name="Object 4">
            <a:extLst>
              <a:ext uri="{FF2B5EF4-FFF2-40B4-BE49-F238E27FC236}">
                <a16:creationId xmlns:a16="http://schemas.microsoft.com/office/drawing/2014/main" id="{B0A230EA-9FB0-47ED-A7D2-2125FE5F063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2362200"/>
          <a:ext cx="3963988" cy="194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47560" imgH="711000" progId="Equation.3">
                  <p:embed/>
                </p:oleObj>
              </mc:Choice>
              <mc:Fallback>
                <p:oleObj name="Equation" r:id="rId2" imgW="1447560" imgH="711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362200"/>
                        <a:ext cx="3963988" cy="1944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27" name="Picture 11">
            <a:extLst>
              <a:ext uri="{FF2B5EF4-FFF2-40B4-BE49-F238E27FC236}">
                <a16:creationId xmlns:a16="http://schemas.microsoft.com/office/drawing/2014/main" id="{A6CF4361-14CE-48F2-A30D-121B25F312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4724400"/>
            <a:ext cx="1428750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228" name="Object 12">
            <a:extLst>
              <a:ext uri="{FF2B5EF4-FFF2-40B4-BE49-F238E27FC236}">
                <a16:creationId xmlns:a16="http://schemas.microsoft.com/office/drawing/2014/main" id="{D09E9E5F-ACD7-4BEA-848A-6EFE98F59E3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4953000"/>
          <a:ext cx="4171950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23880" imgH="228600" progId="Equation.3">
                  <p:embed/>
                </p:oleObj>
              </mc:Choice>
              <mc:Fallback>
                <p:oleObj name="Equation" r:id="rId5" imgW="1523880" imgH="2286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953000"/>
                        <a:ext cx="4171950" cy="623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29" name="Picture 13">
            <a:extLst>
              <a:ext uri="{FF2B5EF4-FFF2-40B4-BE49-F238E27FC236}">
                <a16:creationId xmlns:a16="http://schemas.microsoft.com/office/drawing/2014/main" id="{28A5E0C6-FF5B-457B-8375-DEEB125A9E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4463" y="1752600"/>
            <a:ext cx="2327275" cy="281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C9F8A1C-8275-4E35-82D6-4362B742D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E27332F5-4E56-44DA-9874-9D09A54937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algn="ctr"/>
            <a:r>
              <a:rPr lang="en-US" altLang="en-US" sz="3600"/>
              <a:t>MGF Properties</a:t>
            </a:r>
            <a:endParaRPr lang="en-US" altLang="en-US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E7E4D5CB-F4D6-4455-93F1-DB891F3FCC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676400"/>
            <a:ext cx="8178800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2800"/>
              <a:t>Moment Generation</a:t>
            </a:r>
          </a:p>
          <a:p>
            <a:endParaRPr lang="en-US" altLang="en-US" sz="2800"/>
          </a:p>
          <a:p>
            <a:endParaRPr lang="en-US" altLang="en-US" sz="2800"/>
          </a:p>
          <a:p>
            <a:r>
              <a:rPr lang="en-US" altLang="en-US" sz="2800"/>
              <a:t>Taylor Series</a:t>
            </a:r>
          </a:p>
          <a:p>
            <a:endParaRPr lang="en-US" altLang="en-US" sz="2800"/>
          </a:p>
          <a:p>
            <a:endParaRPr lang="en-US" altLang="en-US" sz="2800"/>
          </a:p>
          <a:p>
            <a:endParaRPr lang="en-US" altLang="en-US" sz="2800"/>
          </a:p>
          <a:p>
            <a:endParaRPr lang="en-US" altLang="en-US" sz="2800"/>
          </a:p>
          <a:p>
            <a:endParaRPr lang="en-US" altLang="en-US" sz="2800"/>
          </a:p>
        </p:txBody>
      </p:sp>
      <p:graphicFrame>
        <p:nvGraphicFramePr>
          <p:cNvPr id="11271" name="Object 7">
            <a:extLst>
              <a:ext uri="{FF2B5EF4-FFF2-40B4-BE49-F238E27FC236}">
                <a16:creationId xmlns:a16="http://schemas.microsoft.com/office/drawing/2014/main" id="{78701553-5138-4B1A-864B-5DCFB7449C0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01838" y="2039938"/>
          <a:ext cx="4706937" cy="1376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04760" imgH="558720" progId="Equation.3">
                  <p:embed/>
                </p:oleObj>
              </mc:Choice>
              <mc:Fallback>
                <p:oleObj name="Equation" r:id="rId2" imgW="1904760" imgH="55872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1838" y="2039938"/>
                        <a:ext cx="4706937" cy="1376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>
            <a:extLst>
              <a:ext uri="{FF2B5EF4-FFF2-40B4-BE49-F238E27FC236}">
                <a16:creationId xmlns:a16="http://schemas.microsoft.com/office/drawing/2014/main" id="{D511B262-29B4-4E43-A662-C5BDE56BDEA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93938" y="3824288"/>
          <a:ext cx="3860800" cy="1189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62040" imgH="482400" progId="Equation.3">
                  <p:embed/>
                </p:oleObj>
              </mc:Choice>
              <mc:Fallback>
                <p:oleObj name="Equation" r:id="rId4" imgW="1562040" imgH="4824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3938" y="3824288"/>
                        <a:ext cx="3860800" cy="1189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69BCE2CD-A18E-4AB0-8B6D-5251A4C6E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12290" name="Rectangle 2">
            <a:extLst>
              <a:ext uri="{FF2B5EF4-FFF2-40B4-BE49-F238E27FC236}">
                <a16:creationId xmlns:a16="http://schemas.microsoft.com/office/drawing/2014/main" id="{B3EAF485-2D85-46E0-88BB-7AE3AC0600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8153400" cy="1143000"/>
          </a:xfrm>
        </p:spPr>
        <p:txBody>
          <a:bodyPr/>
          <a:lstStyle/>
          <a:p>
            <a:pPr algn="ctr"/>
            <a:r>
              <a:rPr lang="en-US" altLang="en-US" sz="3600"/>
              <a:t>Probability Generating Function</a:t>
            </a:r>
            <a:endParaRPr lang="en-US" altLang="en-US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DC1001A6-9B1F-4A26-A35D-260B7B0DD7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676400"/>
            <a:ext cx="8178800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2800"/>
              <a:t>Z transform probability mass function (pmf) </a:t>
            </a:r>
          </a:p>
          <a:p>
            <a:endParaRPr lang="en-US" altLang="en-US" sz="2800"/>
          </a:p>
          <a:p>
            <a:endParaRPr lang="en-US" altLang="en-US" sz="2800"/>
          </a:p>
          <a:p>
            <a:endParaRPr lang="en-US" altLang="en-US" sz="2800"/>
          </a:p>
          <a:p>
            <a:endParaRPr lang="en-US" altLang="en-US" sz="2800"/>
          </a:p>
          <a:p>
            <a:pPr>
              <a:buFont typeface="Monotype Sorts" pitchFamily="2" charset="2"/>
              <a:buNone/>
            </a:pPr>
            <a:r>
              <a:rPr lang="en-US" altLang="en-US" sz="2800"/>
              <a:t>where</a:t>
            </a:r>
          </a:p>
          <a:p>
            <a:endParaRPr lang="en-US" altLang="en-US" sz="2800"/>
          </a:p>
          <a:p>
            <a:endParaRPr lang="en-US" altLang="en-US" sz="2800"/>
          </a:p>
          <a:p>
            <a:endParaRPr lang="en-US" altLang="en-US" sz="2800"/>
          </a:p>
          <a:p>
            <a:endParaRPr lang="en-US" altLang="en-US" sz="2800"/>
          </a:p>
          <a:p>
            <a:endParaRPr lang="en-US" altLang="en-US" sz="2800"/>
          </a:p>
        </p:txBody>
      </p:sp>
      <p:graphicFrame>
        <p:nvGraphicFramePr>
          <p:cNvPr id="12294" name="Object 6">
            <a:extLst>
              <a:ext uri="{FF2B5EF4-FFF2-40B4-BE49-F238E27FC236}">
                <a16:creationId xmlns:a16="http://schemas.microsoft.com/office/drawing/2014/main" id="{B410E3E3-AF30-4170-BAF0-397FC11FFB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87638" y="2397125"/>
          <a:ext cx="3616325" cy="187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20480" imgH="685800" progId="Equation.3">
                  <p:embed/>
                </p:oleObj>
              </mc:Choice>
              <mc:Fallback>
                <p:oleObj name="Equation" r:id="rId2" imgW="1320480" imgH="6858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7638" y="2397125"/>
                        <a:ext cx="3616325" cy="187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>
            <a:extLst>
              <a:ext uri="{FF2B5EF4-FFF2-40B4-BE49-F238E27FC236}">
                <a16:creationId xmlns:a16="http://schemas.microsoft.com/office/drawing/2014/main" id="{C14A76F6-8011-4789-B0EE-6F0DC9BE461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8000" y="4876800"/>
          <a:ext cx="3233738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80800" imgH="215640" progId="Equation.3">
                  <p:embed/>
                </p:oleObj>
              </mc:Choice>
              <mc:Fallback>
                <p:oleObj name="Equation" r:id="rId4" imgW="1180800" imgH="2156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876800"/>
                        <a:ext cx="3233738" cy="585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F9709A4-6AE3-4C24-9847-91FF3B3F7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797BCB90-BD53-4AE2-8403-71A4F544C6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8153400" cy="1143000"/>
          </a:xfrm>
        </p:spPr>
        <p:txBody>
          <a:bodyPr/>
          <a:lstStyle/>
          <a:p>
            <a:pPr algn="ctr"/>
            <a:r>
              <a:rPr lang="en-US" altLang="en-US" sz="3600"/>
              <a:t>PGF Properties</a:t>
            </a:r>
            <a:endParaRPr lang="en-US" altLang="en-US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ED5CD0EB-0422-4C24-B29F-743C7E89AF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676400"/>
            <a:ext cx="8178800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2800"/>
              <a:t>Mean and Variance</a:t>
            </a:r>
          </a:p>
          <a:p>
            <a:endParaRPr lang="en-US" altLang="en-US" sz="2800"/>
          </a:p>
          <a:p>
            <a:endParaRPr lang="en-US" altLang="en-US" sz="2800"/>
          </a:p>
          <a:p>
            <a:pPr>
              <a:buFont typeface="Monotype Sorts" pitchFamily="2" charset="2"/>
              <a:buNone/>
            </a:pPr>
            <a:r>
              <a:rPr lang="en-US" altLang="en-US" sz="2800"/>
              <a:t> </a:t>
            </a:r>
          </a:p>
          <a:p>
            <a:endParaRPr lang="en-US" altLang="en-US" sz="2800"/>
          </a:p>
          <a:p>
            <a:endParaRPr lang="en-US" altLang="en-US" sz="2800"/>
          </a:p>
          <a:p>
            <a:endParaRPr lang="en-US" altLang="en-US" sz="2800"/>
          </a:p>
          <a:p>
            <a:endParaRPr lang="en-US" altLang="en-US" sz="2800"/>
          </a:p>
          <a:p>
            <a:pPr>
              <a:buFont typeface="Monotype Sorts" pitchFamily="2" charset="2"/>
              <a:buNone/>
            </a:pPr>
            <a:endParaRPr lang="en-US" altLang="en-US" sz="2800"/>
          </a:p>
          <a:p>
            <a:endParaRPr lang="en-US" altLang="en-US" sz="2800"/>
          </a:p>
          <a:p>
            <a:endParaRPr lang="en-US" altLang="en-US" sz="2800"/>
          </a:p>
          <a:p>
            <a:endParaRPr lang="en-US" altLang="en-US" sz="2800"/>
          </a:p>
          <a:p>
            <a:endParaRPr lang="en-US" altLang="en-US" sz="2800"/>
          </a:p>
          <a:p>
            <a:endParaRPr lang="en-US" altLang="en-US" sz="2800"/>
          </a:p>
        </p:txBody>
      </p:sp>
      <p:graphicFrame>
        <p:nvGraphicFramePr>
          <p:cNvPr id="13316" name="Object 4">
            <a:extLst>
              <a:ext uri="{FF2B5EF4-FFF2-40B4-BE49-F238E27FC236}">
                <a16:creationId xmlns:a16="http://schemas.microsoft.com/office/drawing/2014/main" id="{27DCFF48-5EAE-4BBF-BACC-7999F35577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76600" y="2438400"/>
          <a:ext cx="2295525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38080" imgH="203040" progId="Equation.3">
                  <p:embed/>
                </p:oleObj>
              </mc:Choice>
              <mc:Fallback>
                <p:oleObj name="Equation" r:id="rId2" imgW="838080" imgH="2030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438400"/>
                        <a:ext cx="2295525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>
            <a:extLst>
              <a:ext uri="{FF2B5EF4-FFF2-40B4-BE49-F238E27FC236}">
                <a16:creationId xmlns:a16="http://schemas.microsoft.com/office/drawing/2014/main" id="{CEA14167-5F90-41C7-97D7-D1BB54224A4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28800" y="3048000"/>
          <a:ext cx="5668963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70000" imgH="266400" progId="Equation.3">
                  <p:embed/>
                </p:oleObj>
              </mc:Choice>
              <mc:Fallback>
                <p:oleObj name="Equation" r:id="rId4" imgW="2070000" imgH="2664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048000"/>
                        <a:ext cx="5668963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320" name="Picture 8">
            <a:extLst>
              <a:ext uri="{FF2B5EF4-FFF2-40B4-BE49-F238E27FC236}">
                <a16:creationId xmlns:a16="http://schemas.microsoft.com/office/drawing/2014/main" id="{08C59446-0100-47D1-92CC-AF54CE5FE3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4267200"/>
            <a:ext cx="1876425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417D184F-931D-4269-BFC4-C53A80127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21506" name="Rectangle 1026">
            <a:extLst>
              <a:ext uri="{FF2B5EF4-FFF2-40B4-BE49-F238E27FC236}">
                <a16:creationId xmlns:a16="http://schemas.microsoft.com/office/drawing/2014/main" id="{89BC7123-CFFE-4B7D-BD19-75A206F3AA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Transformation on a RV </a:t>
            </a:r>
            <a:r>
              <a:rPr lang="en-US" altLang="en-US" sz="1200"/>
              <a:t>(cont)</a:t>
            </a:r>
          </a:p>
        </p:txBody>
      </p:sp>
      <p:sp>
        <p:nvSpPr>
          <p:cNvPr id="21507" name="Rectangle 1027">
            <a:extLst>
              <a:ext uri="{FF2B5EF4-FFF2-40B4-BE49-F238E27FC236}">
                <a16:creationId xmlns:a16="http://schemas.microsoft.com/office/drawing/2014/main" id="{6AA81C34-BDC3-4B92-836C-5B6559D8E3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178800" cy="2533650"/>
          </a:xfrm>
        </p:spPr>
        <p:txBody>
          <a:bodyPr/>
          <a:lstStyle/>
          <a:p>
            <a:r>
              <a:rPr lang="en-US" altLang="en-US" dirty="0"/>
              <a:t>Special case: </a:t>
            </a:r>
            <a:r>
              <a:rPr lang="en-US" altLang="en-US" i="1" dirty="0">
                <a:latin typeface="Times New Roman" panose="02020603050405020304" pitchFamily="18" charset="0"/>
              </a:rPr>
              <a:t>Y=g</a:t>
            </a:r>
            <a:r>
              <a:rPr lang="en-US" altLang="en-US" dirty="0">
                <a:latin typeface="Times New Roman" panose="02020603050405020304" pitchFamily="18" charset="0"/>
              </a:rPr>
              <a:t>(</a:t>
            </a:r>
            <a:r>
              <a:rPr lang="en-US" altLang="en-US" i="1" dirty="0">
                <a:latin typeface="Times New Roman" panose="02020603050405020304" pitchFamily="18" charset="0"/>
              </a:rPr>
              <a:t>X</a:t>
            </a:r>
            <a:r>
              <a:rPr lang="en-US" altLang="en-US" dirty="0">
                <a:latin typeface="Times New Roman" panose="02020603050405020304" pitchFamily="18" charset="0"/>
              </a:rPr>
              <a:t>)</a:t>
            </a:r>
            <a:r>
              <a:rPr lang="en-US" altLang="en-US" i="1" baseline="-25000" dirty="0">
                <a:latin typeface="Times New Roman" panose="02020603050405020304" pitchFamily="18" charset="0"/>
              </a:rPr>
              <a:t>  </a:t>
            </a:r>
            <a:r>
              <a:rPr lang="en-US" altLang="en-US" dirty="0"/>
              <a:t>where </a:t>
            </a:r>
            <a:r>
              <a:rPr lang="en-US" altLang="en-US" i="1" dirty="0">
                <a:latin typeface="Times New Roman" panose="02020603050405020304" pitchFamily="18" charset="0"/>
              </a:rPr>
              <a:t>y=g</a:t>
            </a:r>
            <a:r>
              <a:rPr lang="en-US" altLang="en-US" dirty="0">
                <a:latin typeface="Times New Roman" panose="02020603050405020304" pitchFamily="18" charset="0"/>
              </a:rPr>
              <a:t>(</a:t>
            </a:r>
            <a:r>
              <a:rPr lang="en-US" altLang="en-US" i="1" dirty="0">
                <a:latin typeface="Times New Roman" panose="02020603050405020304" pitchFamily="18" charset="0"/>
              </a:rPr>
              <a:t>x</a:t>
            </a:r>
            <a:r>
              <a:rPr lang="en-US" altLang="en-US" dirty="0">
                <a:latin typeface="Times New Roman" panose="02020603050405020304" pitchFamily="18" charset="0"/>
              </a:rPr>
              <a:t>)</a:t>
            </a:r>
            <a:r>
              <a:rPr lang="en-US" altLang="en-US" i="1" baseline="-25000" dirty="0">
                <a:latin typeface="Times New Roman" panose="02020603050405020304" pitchFamily="18" charset="0"/>
              </a:rPr>
              <a:t> </a:t>
            </a:r>
            <a:r>
              <a:rPr lang="en-US" altLang="en-US" dirty="0"/>
              <a:t>is strictly increasing.</a:t>
            </a:r>
          </a:p>
          <a:p>
            <a:r>
              <a:rPr lang="en-US" altLang="en-US" dirty="0"/>
              <a:t>Notes</a:t>
            </a:r>
          </a:p>
          <a:p>
            <a:pPr lvl="1"/>
            <a:r>
              <a:rPr lang="en-US" altLang="en-US" dirty="0"/>
              <a:t>If </a:t>
            </a:r>
            <a:r>
              <a:rPr lang="en-US" altLang="en-US" i="1" dirty="0">
                <a:latin typeface="Times New Roman" panose="02020603050405020304" pitchFamily="18" charset="0"/>
              </a:rPr>
              <a:t>a &lt; b </a:t>
            </a:r>
            <a:r>
              <a:rPr lang="en-US" altLang="en-US" dirty="0">
                <a:latin typeface="Times New Roman" panose="02020603050405020304" pitchFamily="18" charset="0"/>
              </a:rPr>
              <a:t>then g(</a:t>
            </a:r>
            <a:r>
              <a:rPr lang="en-US" altLang="en-US" i="1" dirty="0">
                <a:latin typeface="Times New Roman" panose="02020603050405020304" pitchFamily="18" charset="0"/>
              </a:rPr>
              <a:t>a</a:t>
            </a:r>
            <a:r>
              <a:rPr lang="en-US" altLang="en-US" dirty="0">
                <a:latin typeface="Times New Roman" panose="02020603050405020304" pitchFamily="18" charset="0"/>
              </a:rPr>
              <a:t>) </a:t>
            </a:r>
            <a:r>
              <a:rPr lang="en-US" altLang="en-US" i="1" dirty="0">
                <a:latin typeface="Times New Roman" panose="02020603050405020304" pitchFamily="18" charset="0"/>
              </a:rPr>
              <a:t>&lt; g</a:t>
            </a:r>
            <a:r>
              <a:rPr lang="en-US" altLang="en-US" dirty="0">
                <a:latin typeface="Times New Roman" panose="02020603050405020304" pitchFamily="18" charset="0"/>
              </a:rPr>
              <a:t>(</a:t>
            </a:r>
            <a:r>
              <a:rPr lang="en-US" altLang="en-US" i="1" dirty="0">
                <a:latin typeface="Times New Roman" panose="02020603050405020304" pitchFamily="18" charset="0"/>
              </a:rPr>
              <a:t>b</a:t>
            </a:r>
            <a:r>
              <a:rPr lang="en-US" altLang="en-US" dirty="0">
                <a:latin typeface="Times New Roman" panose="02020603050405020304" pitchFamily="18" charset="0"/>
              </a:rPr>
              <a:t>)</a:t>
            </a:r>
          </a:p>
          <a:p>
            <a:endParaRPr lang="en-US" altLang="en-US" baseline="-25000" dirty="0">
              <a:latin typeface="Times New Roman" panose="02020603050405020304" pitchFamily="18" charset="0"/>
            </a:endParaRPr>
          </a:p>
          <a:p>
            <a:pPr>
              <a:buFont typeface="Monotype Sorts" pitchFamily="2" charset="2"/>
              <a:buNone/>
            </a:pPr>
            <a:endParaRPr lang="en-US" altLang="en-US" dirty="0">
              <a:latin typeface="Times New Roman" panose="02020603050405020304" pitchFamily="18" charset="0"/>
            </a:endParaRPr>
          </a:p>
          <a:p>
            <a:endParaRPr lang="en-US" altLang="en-US" i="1" baseline="-25000" dirty="0">
              <a:latin typeface="Times New Roman" panose="02020603050405020304" pitchFamily="18" charset="0"/>
            </a:endParaRPr>
          </a:p>
        </p:txBody>
      </p:sp>
      <p:grpSp>
        <p:nvGrpSpPr>
          <p:cNvPr id="21523" name="Group 1043">
            <a:extLst>
              <a:ext uri="{FF2B5EF4-FFF2-40B4-BE49-F238E27FC236}">
                <a16:creationId xmlns:a16="http://schemas.microsoft.com/office/drawing/2014/main" id="{82F6C199-5906-4CE5-A370-5177579D0D7B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2743200"/>
            <a:ext cx="7086600" cy="4114800"/>
            <a:chOff x="768" y="1584"/>
            <a:chExt cx="4464" cy="2592"/>
          </a:xfrm>
        </p:grpSpPr>
        <p:sp>
          <p:nvSpPr>
            <p:cNvPr id="21510" name="Line 1030">
              <a:extLst>
                <a:ext uri="{FF2B5EF4-FFF2-40B4-BE49-F238E27FC236}">
                  <a16:creationId xmlns:a16="http://schemas.microsoft.com/office/drawing/2014/main" id="{A65BB9FC-FB92-4C9D-A6DE-D2A115278D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2400"/>
              <a:ext cx="0" cy="16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1" name="Line 1031">
              <a:extLst>
                <a:ext uri="{FF2B5EF4-FFF2-40B4-BE49-F238E27FC236}">
                  <a16:creationId xmlns:a16="http://schemas.microsoft.com/office/drawing/2014/main" id="{B6AD4EE5-671A-4898-AA88-65B5FCFFD4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3840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2" name="Line 1032">
              <a:extLst>
                <a:ext uri="{FF2B5EF4-FFF2-40B4-BE49-F238E27FC236}">
                  <a16:creationId xmlns:a16="http://schemas.microsoft.com/office/drawing/2014/main" id="{BA6FBC56-792F-45D4-8ED2-78E1057C23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2" y="379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3" name="Text Box 1033">
              <a:extLst>
                <a:ext uri="{FF2B5EF4-FFF2-40B4-BE49-F238E27FC236}">
                  <a16:creationId xmlns:a16="http://schemas.microsoft.com/office/drawing/2014/main" id="{57214756-1777-47F3-BAC4-642FA3CD8D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6" y="3888"/>
              <a:ext cx="21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i="1"/>
                <a:t>a                                 b</a:t>
              </a:r>
            </a:p>
          </p:txBody>
        </p:sp>
        <p:sp>
          <p:nvSpPr>
            <p:cNvPr id="21514" name="Line 1034">
              <a:extLst>
                <a:ext uri="{FF2B5EF4-FFF2-40B4-BE49-F238E27FC236}">
                  <a16:creationId xmlns:a16="http://schemas.microsoft.com/office/drawing/2014/main" id="{C21C4F22-6E05-4A45-952E-5B7E31C94D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04" y="379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5" name="Text Box 1035">
              <a:extLst>
                <a:ext uri="{FF2B5EF4-FFF2-40B4-BE49-F238E27FC236}">
                  <a16:creationId xmlns:a16="http://schemas.microsoft.com/office/drawing/2014/main" id="{605DE856-D17D-4960-93DD-684A9ED944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3648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i="1"/>
                <a:t>x                                  </a:t>
              </a:r>
            </a:p>
          </p:txBody>
        </p:sp>
        <p:sp>
          <p:nvSpPr>
            <p:cNvPr id="21516" name="Freeform 1036">
              <a:extLst>
                <a:ext uri="{FF2B5EF4-FFF2-40B4-BE49-F238E27FC236}">
                  <a16:creationId xmlns:a16="http://schemas.microsoft.com/office/drawing/2014/main" id="{2EB69709-0965-4749-845A-4C275DCD425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2" y="1872"/>
              <a:ext cx="3024" cy="1872"/>
            </a:xfrm>
            <a:custGeom>
              <a:avLst/>
              <a:gdLst>
                <a:gd name="T0" fmla="*/ 0 w 3024"/>
                <a:gd name="T1" fmla="*/ 1872 h 1872"/>
                <a:gd name="T2" fmla="*/ 720 w 3024"/>
                <a:gd name="T3" fmla="*/ 1584 h 1872"/>
                <a:gd name="T4" fmla="*/ 1200 w 3024"/>
                <a:gd name="T5" fmla="*/ 1200 h 1872"/>
                <a:gd name="T6" fmla="*/ 1632 w 3024"/>
                <a:gd name="T7" fmla="*/ 864 h 1872"/>
                <a:gd name="T8" fmla="*/ 2304 w 3024"/>
                <a:gd name="T9" fmla="*/ 624 h 1872"/>
                <a:gd name="T10" fmla="*/ 2784 w 3024"/>
                <a:gd name="T11" fmla="*/ 432 h 1872"/>
                <a:gd name="T12" fmla="*/ 3024 w 3024"/>
                <a:gd name="T13" fmla="*/ 0 h 1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24" h="1872">
                  <a:moveTo>
                    <a:pt x="0" y="1872"/>
                  </a:moveTo>
                  <a:cubicBezTo>
                    <a:pt x="260" y="1784"/>
                    <a:pt x="520" y="1696"/>
                    <a:pt x="720" y="1584"/>
                  </a:cubicBezTo>
                  <a:cubicBezTo>
                    <a:pt x="920" y="1472"/>
                    <a:pt x="1048" y="1320"/>
                    <a:pt x="1200" y="1200"/>
                  </a:cubicBezTo>
                  <a:cubicBezTo>
                    <a:pt x="1352" y="1080"/>
                    <a:pt x="1448" y="960"/>
                    <a:pt x="1632" y="864"/>
                  </a:cubicBezTo>
                  <a:cubicBezTo>
                    <a:pt x="1816" y="768"/>
                    <a:pt x="2112" y="696"/>
                    <a:pt x="2304" y="624"/>
                  </a:cubicBezTo>
                  <a:cubicBezTo>
                    <a:pt x="2496" y="552"/>
                    <a:pt x="2664" y="536"/>
                    <a:pt x="2784" y="432"/>
                  </a:cubicBezTo>
                  <a:cubicBezTo>
                    <a:pt x="2904" y="328"/>
                    <a:pt x="2984" y="72"/>
                    <a:pt x="3024" y="0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7" name="Line 1037">
              <a:extLst>
                <a:ext uri="{FF2B5EF4-FFF2-40B4-BE49-F238E27FC236}">
                  <a16:creationId xmlns:a16="http://schemas.microsoft.com/office/drawing/2014/main" id="{BD0C012A-D0EC-4F8E-8EB8-BF4E09F3308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72" y="3456"/>
              <a:ext cx="0" cy="384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8" name="Line 1038">
              <a:extLst>
                <a:ext uri="{FF2B5EF4-FFF2-40B4-BE49-F238E27FC236}">
                  <a16:creationId xmlns:a16="http://schemas.microsoft.com/office/drawing/2014/main" id="{500F8C8F-B156-4552-95DB-DAD20BB62D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04" y="2496"/>
              <a:ext cx="0" cy="1344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9" name="Line 1039">
              <a:extLst>
                <a:ext uri="{FF2B5EF4-FFF2-40B4-BE49-F238E27FC236}">
                  <a16:creationId xmlns:a16="http://schemas.microsoft.com/office/drawing/2014/main" id="{9CB1720C-4F5B-4FAD-8B28-6BDA818193F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52" y="2496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0" name="Line 1040">
              <a:extLst>
                <a:ext uri="{FF2B5EF4-FFF2-40B4-BE49-F238E27FC236}">
                  <a16:creationId xmlns:a16="http://schemas.microsoft.com/office/drawing/2014/main" id="{829F0AA9-881C-4EAF-BBEE-277E3C01FA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52" y="3456"/>
              <a:ext cx="72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1" name="Text Box 1041">
              <a:extLst>
                <a:ext uri="{FF2B5EF4-FFF2-40B4-BE49-F238E27FC236}">
                  <a16:creationId xmlns:a16="http://schemas.microsoft.com/office/drawing/2014/main" id="{C365D33F-DFA0-4AF5-8C8D-30A8CABAB3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8" y="2304"/>
              <a:ext cx="624" cy="13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i="1"/>
                <a:t>g(b )                                </a:t>
              </a:r>
            </a:p>
            <a:p>
              <a:pPr>
                <a:spcBef>
                  <a:spcPct val="50000"/>
                </a:spcBef>
              </a:pPr>
              <a:endParaRPr lang="en-US" altLang="en-US" i="1"/>
            </a:p>
            <a:p>
              <a:pPr>
                <a:spcBef>
                  <a:spcPct val="50000"/>
                </a:spcBef>
              </a:pPr>
              <a:endParaRPr lang="en-US" altLang="en-US" i="1"/>
            </a:p>
            <a:p>
              <a:pPr>
                <a:spcBef>
                  <a:spcPct val="50000"/>
                </a:spcBef>
              </a:pPr>
              <a:r>
                <a:rPr lang="en-US" altLang="en-US" i="1"/>
                <a:t>g(a)</a:t>
              </a:r>
            </a:p>
          </p:txBody>
        </p:sp>
        <p:sp>
          <p:nvSpPr>
            <p:cNvPr id="21522" name="Text Box 1042">
              <a:extLst>
                <a:ext uri="{FF2B5EF4-FFF2-40B4-BE49-F238E27FC236}">
                  <a16:creationId xmlns:a16="http://schemas.microsoft.com/office/drawing/2014/main" id="{ED38B0CA-7964-4F23-8FD4-FC609E3196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80" y="1584"/>
              <a:ext cx="1152" cy="13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i="1"/>
                <a:t>y=g(x )                                </a:t>
              </a:r>
            </a:p>
            <a:p>
              <a:pPr>
                <a:spcBef>
                  <a:spcPct val="50000"/>
                </a:spcBef>
              </a:pPr>
              <a:endParaRPr lang="en-US" altLang="en-US" i="1"/>
            </a:p>
            <a:p>
              <a:pPr>
                <a:spcBef>
                  <a:spcPct val="50000"/>
                </a:spcBef>
              </a:pPr>
              <a:endParaRPr lang="en-US" altLang="en-US" i="1"/>
            </a:p>
            <a:p>
              <a:pPr>
                <a:spcBef>
                  <a:spcPct val="50000"/>
                </a:spcBef>
              </a:pPr>
              <a:endParaRPr lang="en-US" altLang="en-US" i="1"/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3795FCF2-B967-4450-A0A3-0CC3624F05B6}"/>
                  </a:ext>
                </a:extLst>
              </p14:cNvPr>
              <p14:cNvContentPartPr/>
              <p14:nvPr/>
            </p14:nvContentPartPr>
            <p14:xfrm>
              <a:off x="1635300" y="3740220"/>
              <a:ext cx="183960" cy="3564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3795FCF2-B967-4450-A0A3-0CC3624F05B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626300" y="3731220"/>
                <a:ext cx="201600" cy="53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9D7E4811-165D-49BE-AC20-B730A60FA53F}"/>
                  </a:ext>
                </a:extLst>
              </p14:cNvPr>
              <p14:cNvContentPartPr/>
              <p14:nvPr/>
            </p14:nvContentPartPr>
            <p14:xfrm>
              <a:off x="2181060" y="3754260"/>
              <a:ext cx="151920" cy="7308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9D7E4811-165D-49BE-AC20-B730A60FA53F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172060" y="3745620"/>
                <a:ext cx="169560" cy="90720"/>
              </a:xfrm>
              <a:prstGeom prst="rect">
                <a:avLst/>
              </a:prstGeom>
            </p:spPr>
          </p:pic>
        </mc:Fallback>
      </mc:AlternateContent>
      <p:grpSp>
        <p:nvGrpSpPr>
          <p:cNvPr id="7" name="Group 6">
            <a:extLst>
              <a:ext uri="{FF2B5EF4-FFF2-40B4-BE49-F238E27FC236}">
                <a16:creationId xmlns:a16="http://schemas.microsoft.com/office/drawing/2014/main" id="{4B1B8FDE-0D05-4143-A159-922B078B5206}"/>
              </a:ext>
            </a:extLst>
          </p:cNvPr>
          <p:cNvGrpSpPr/>
          <p:nvPr/>
        </p:nvGrpSpPr>
        <p:grpSpPr>
          <a:xfrm>
            <a:off x="3229380" y="6782580"/>
            <a:ext cx="159840" cy="37080"/>
            <a:chOff x="3229380" y="6782580"/>
            <a:chExt cx="159840" cy="370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14AA6265-9C17-457F-BAEF-E5A28343B266}"/>
                    </a:ext>
                  </a:extLst>
                </p14:cNvPr>
                <p14:cNvContentPartPr/>
                <p14:nvPr/>
              </p14:nvContentPartPr>
              <p14:xfrm>
                <a:off x="3310740" y="6791580"/>
                <a:ext cx="21240" cy="26640"/>
              </p14:xfrm>
            </p:contentPart>
          </mc:Choice>
          <mc:Fallback xmlns=""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14AA6265-9C17-457F-BAEF-E5A28343B266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3302100" y="6782580"/>
                  <a:ext cx="38880" cy="4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86899CB8-173B-42D7-AF10-B80812B0AB3B}"/>
                    </a:ext>
                  </a:extLst>
                </p14:cNvPr>
                <p14:cNvContentPartPr/>
                <p14:nvPr/>
              </p14:nvContentPartPr>
              <p14:xfrm>
                <a:off x="3229380" y="6782580"/>
                <a:ext cx="159840" cy="37080"/>
              </p14:xfrm>
            </p:contentPart>
          </mc:Choice>
          <mc:Fallback xmlns=""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86899CB8-173B-42D7-AF10-B80812B0AB3B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3220740" y="6773580"/>
                  <a:ext cx="177480" cy="547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66B0F426-A331-4BE1-9D0C-871E044C58E5}"/>
                  </a:ext>
                </a:extLst>
              </p14:cNvPr>
              <p14:cNvContentPartPr/>
              <p14:nvPr/>
            </p14:nvContentPartPr>
            <p14:xfrm>
              <a:off x="5835420" y="6769620"/>
              <a:ext cx="225360" cy="5544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66B0F426-A331-4BE1-9D0C-871E044C58E5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5826780" y="6760980"/>
                <a:ext cx="243000" cy="73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A8286F1C-9EEA-4D45-AB2D-26CE70C45B65}"/>
                  </a:ext>
                </a:extLst>
              </p14:cNvPr>
              <p14:cNvContentPartPr/>
              <p14:nvPr/>
            </p14:nvContentPartPr>
            <p14:xfrm>
              <a:off x="1530540" y="5922540"/>
              <a:ext cx="433440" cy="10692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A8286F1C-9EEA-4D45-AB2D-26CE70C45B65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521540" y="5913900"/>
                <a:ext cx="451080" cy="124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94B744F6-E5B1-408B-8BF0-335FA6A498A8}"/>
                  </a:ext>
                </a:extLst>
              </p14:cNvPr>
              <p14:cNvContentPartPr/>
              <p14:nvPr/>
            </p14:nvContentPartPr>
            <p14:xfrm>
              <a:off x="1703340" y="4320540"/>
              <a:ext cx="356760" cy="6768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94B744F6-E5B1-408B-8BF0-335FA6A498A8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694700" y="4311540"/>
                <a:ext cx="374400" cy="853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62DF1B28-207F-4014-AAFC-4CABEDD84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B49D2236-E9F0-434C-ADBE-AE000B84B2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Common Models</a:t>
            </a:r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FA951E0A-9BC1-49A3-B3E4-C52C1E2D58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en-US"/>
              <a:t>Bernoulli, </a:t>
            </a:r>
            <a:r>
              <a:rPr lang="en-US" altLang="en-US" i="1">
                <a:latin typeface="Times New Roman" panose="02020603050405020304" pitchFamily="18" charset="0"/>
              </a:rPr>
              <a:t>p</a:t>
            </a:r>
            <a:r>
              <a:rPr lang="en-US" altLang="en-US"/>
              <a:t> = probability of success</a:t>
            </a:r>
          </a:p>
          <a:p>
            <a:endParaRPr lang="en-US" altLang="en-US"/>
          </a:p>
        </p:txBody>
      </p:sp>
      <p:graphicFrame>
        <p:nvGraphicFramePr>
          <p:cNvPr id="37893" name="Object 5">
            <a:extLst>
              <a:ext uri="{FF2B5EF4-FFF2-40B4-BE49-F238E27FC236}">
                <a16:creationId xmlns:a16="http://schemas.microsoft.com/office/drawing/2014/main" id="{94A693E5-CC07-44AB-8D38-DAC7BA41CE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8961830"/>
              </p:ext>
            </p:extLst>
          </p:nvPr>
        </p:nvGraphicFramePr>
        <p:xfrm>
          <a:off x="762000" y="2994025"/>
          <a:ext cx="4059936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44440" imgH="457200" progId="Equation.3">
                  <p:embed/>
                </p:oleObj>
              </mc:Choice>
              <mc:Fallback>
                <p:oleObj name="Equation" r:id="rId2" imgW="2044440" imgH="457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994025"/>
                        <a:ext cx="4059936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4" name="Object 6">
            <a:extLst>
              <a:ext uri="{FF2B5EF4-FFF2-40B4-BE49-F238E27FC236}">
                <a16:creationId xmlns:a16="http://schemas.microsoft.com/office/drawing/2014/main" id="{C9C3BF09-B7EA-4A6D-8266-B3C51AEDD1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1373645"/>
              </p:ext>
            </p:extLst>
          </p:nvPr>
        </p:nvGraphicFramePr>
        <p:xfrm>
          <a:off x="818288" y="4413250"/>
          <a:ext cx="2277337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22360" imgH="787320" progId="Equation.3">
                  <p:embed/>
                </p:oleObj>
              </mc:Choice>
              <mc:Fallback>
                <p:oleObj name="Equation" r:id="rId4" imgW="1422360" imgH="78732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8288" y="4413250"/>
                        <a:ext cx="2277337" cy="127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3B84F921-568C-4524-A2D0-E224FC346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1B9E7F44-2DAD-4D9C-99DA-C9CC4D390E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Common Models </a:t>
            </a:r>
            <a:r>
              <a:rPr lang="en-US" altLang="en-US" sz="2400"/>
              <a:t>(cont)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20304DDE-5665-4FC6-813D-64C0A4093E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en-US"/>
              <a:t>Binomial (</a:t>
            </a:r>
            <a:r>
              <a:rPr lang="en-US" altLang="en-US" i="1">
                <a:latin typeface="Times New Roman" panose="02020603050405020304" pitchFamily="18" charset="0"/>
              </a:rPr>
              <a:t>n</a:t>
            </a:r>
            <a:r>
              <a:rPr lang="en-US" altLang="en-US"/>
              <a:t> repeated Bernoulli trials)</a:t>
            </a:r>
          </a:p>
          <a:p>
            <a:pPr>
              <a:buFont typeface="Monotype Sorts" pitchFamily="2" charset="2"/>
              <a:buNone/>
            </a:pPr>
            <a:endParaRPr lang="en-US" altLang="en-US"/>
          </a:p>
          <a:p>
            <a:endParaRPr lang="en-US" altLang="en-US"/>
          </a:p>
        </p:txBody>
      </p:sp>
      <p:graphicFrame>
        <p:nvGraphicFramePr>
          <p:cNvPr id="38917" name="Object 5">
            <a:extLst>
              <a:ext uri="{FF2B5EF4-FFF2-40B4-BE49-F238E27FC236}">
                <a16:creationId xmlns:a16="http://schemas.microsoft.com/office/drawing/2014/main" id="{7C736AA9-35B5-4075-B145-5E43E47E1F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5936440"/>
              </p:ext>
            </p:extLst>
          </p:nvPr>
        </p:nvGraphicFramePr>
        <p:xfrm>
          <a:off x="495300" y="3505200"/>
          <a:ext cx="2590800" cy="15374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74640" imgH="927000" progId="Equation.3">
                  <p:embed/>
                </p:oleObj>
              </mc:Choice>
              <mc:Fallback>
                <p:oleObj name="Equation" r:id="rId2" imgW="1574640" imgH="9270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" y="3505200"/>
                        <a:ext cx="2590800" cy="153742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8" name="Object 6">
            <a:extLst>
              <a:ext uri="{FF2B5EF4-FFF2-40B4-BE49-F238E27FC236}">
                <a16:creationId xmlns:a16="http://schemas.microsoft.com/office/drawing/2014/main" id="{2C4F2D2B-EE25-4C17-BCF1-BD82CFF98D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4037054"/>
              </p:ext>
            </p:extLst>
          </p:nvPr>
        </p:nvGraphicFramePr>
        <p:xfrm>
          <a:off x="508000" y="2762250"/>
          <a:ext cx="421182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39800" imgH="457200" progId="Equation.3">
                  <p:embed/>
                </p:oleObj>
              </mc:Choice>
              <mc:Fallback>
                <p:oleObj name="Equation" r:id="rId4" imgW="2539800" imgH="457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2762250"/>
                        <a:ext cx="421182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91BC4136-EE08-47A5-B3C1-30B6FA338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A5824205-F24C-4E5D-B3DB-C57C3BF7A4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1" lang="en-US" altLang="en-US" sz="4000">
                <a:solidFill>
                  <a:schemeClr val="tx2"/>
                </a:solidFill>
                <a:latin typeface="Arial Black" panose="020B0A04020102020204" pitchFamily="34" charset="0"/>
              </a:rPr>
              <a:t>Common Models </a:t>
            </a:r>
            <a:r>
              <a:rPr kumimoji="1" lang="en-US" altLang="en-US">
                <a:solidFill>
                  <a:schemeClr val="tx2"/>
                </a:solidFill>
                <a:latin typeface="Arial Black" panose="020B0A04020102020204" pitchFamily="34" charset="0"/>
              </a:rPr>
              <a:t>(cont)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987" name="Rectangle 3">
                <a:extLst>
                  <a:ext uri="{FF2B5EF4-FFF2-40B4-BE49-F238E27FC236}">
                    <a16:creationId xmlns:a16="http://schemas.microsoft.com/office/drawing/2014/main" id="{14F07B11-C138-4D34-9259-6F7D4785C0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1000" y="1905000"/>
                <a:ext cx="8178800" cy="41719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marL="342900" indent="-3429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chemeClr val="accent2"/>
                  </a:buClr>
                  <a:buFont typeface="Monotype Sorts" pitchFamily="2" charset="2"/>
                  <a:buChar char="z"/>
                </a:pPr>
                <a:r>
                  <a:rPr kumimoji="1" lang="en-US" altLang="en-US" sz="3200" dirty="0">
                    <a:latin typeface="Tahoma" panose="020B0604030504040204" pitchFamily="34" charset="0"/>
                  </a:rPr>
                  <a:t>Geometric</a:t>
                </a:r>
              </a:p>
              <a:p>
                <a:pPr marL="0" indent="0">
                  <a:spcBef>
                    <a:spcPct val="20000"/>
                  </a:spcBef>
                  <a:buClr>
                    <a:schemeClr val="accent2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1" lang="en-US" alt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begChr m:val="["/>
                          <m:endChr m:val="]"/>
                          <m:ctrlPr>
                            <a:rPr kumimoji="1" lang="en-US" alt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en-US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kumimoji="1" lang="en-US" alt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kumimoji="1" lang="en-US" alt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  <m:r>
                        <a:rPr kumimoji="1" lang="en-US" alt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kumimoji="1" lang="en-US" altLang="en-US" b="0" i="1" smtClean="0">
                          <a:latin typeface="Cambria Math" panose="02040503050406030204" pitchFamily="18" charset="0"/>
                        </a:rPr>
                        <m:t>𝑝</m:t>
                      </m:r>
                      <m:sSup>
                        <m:sSupPr>
                          <m:ctrlPr>
                            <a:rPr kumimoji="1" lang="en-US" alt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kumimoji="1" lang="en-US" alt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en-US" b="0" i="1" smtClean="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kumimoji="1" lang="en-US" altLang="en-US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</m:d>
                        </m:e>
                        <m:sup>
                          <m:r>
                            <a:rPr kumimoji="1" lang="en-US" alt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kumimoji="1" lang="en-US" alt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kumimoji="1" lang="en-US" altLang="en-US" b="0" i="1" smtClean="0"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kumimoji="1" lang="en-US" altLang="en-US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kumimoji="1" lang="en-US" altLang="en-US" b="0" i="1" smtClean="0">
                          <a:latin typeface="Cambria Math" panose="02040503050406030204" pitchFamily="18" charset="0"/>
                        </a:rPr>
                        <m:t>=1,2,3,⋯</m:t>
                      </m:r>
                    </m:oMath>
                  </m:oMathPara>
                </a14:m>
                <a:endParaRPr kumimoji="1" lang="en-US" altLang="en-US" dirty="0">
                  <a:latin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41987" name="Rectangle 3">
                <a:extLst>
                  <a:ext uri="{FF2B5EF4-FFF2-40B4-BE49-F238E27FC236}">
                    <a16:creationId xmlns:a16="http://schemas.microsoft.com/office/drawing/2014/main" id="{14F07B11-C138-4D34-9259-6F7D4785C08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1000" y="1905000"/>
                <a:ext cx="8178800" cy="4171950"/>
              </a:xfrm>
              <a:prstGeom prst="rect">
                <a:avLst/>
              </a:prstGeom>
              <a:blipFill>
                <a:blip r:embed="rId2"/>
                <a:stretch>
                  <a:fillRect l="-2237" t="-3216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1988" name="Object 4">
            <a:extLst>
              <a:ext uri="{FF2B5EF4-FFF2-40B4-BE49-F238E27FC236}">
                <a16:creationId xmlns:a16="http://schemas.microsoft.com/office/drawing/2014/main" id="{784F0F31-8DB5-4DFC-BC75-7E1B770CA8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4357359"/>
              </p:ext>
            </p:extLst>
          </p:nvPr>
        </p:nvGraphicFramePr>
        <p:xfrm>
          <a:off x="406400" y="3200400"/>
          <a:ext cx="4659284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047760" imgH="939600" progId="Equation.3">
                  <p:embed/>
                </p:oleObj>
              </mc:Choice>
              <mc:Fallback>
                <p:oleObj name="Equation" r:id="rId3" imgW="3047760" imgH="939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" y="3200400"/>
                        <a:ext cx="4659284" cy="144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7C4DC28-5B7A-4D37-BBB6-D8B28A577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45F7CEAC-C048-4436-AB0D-C81DB0880F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Common Models </a:t>
            </a:r>
            <a:r>
              <a:rPr lang="en-US" altLang="en-US" sz="2400"/>
              <a:t>(cont)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F3FC51A6-D8A6-402A-BF9F-546C74D194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178800" cy="4171950"/>
          </a:xfrm>
          <a:noFill/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en-US"/>
              <a:t>Pascal or Negative Binomial</a:t>
            </a:r>
          </a:p>
          <a:p>
            <a:endParaRPr lang="en-US" altLang="en-US"/>
          </a:p>
        </p:txBody>
      </p:sp>
      <p:graphicFrame>
        <p:nvGraphicFramePr>
          <p:cNvPr id="39940" name="Object 4">
            <a:extLst>
              <a:ext uri="{FF2B5EF4-FFF2-40B4-BE49-F238E27FC236}">
                <a16:creationId xmlns:a16="http://schemas.microsoft.com/office/drawing/2014/main" id="{63C12808-BAED-4ABE-930C-11505CCBFF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955559"/>
              </p:ext>
            </p:extLst>
          </p:nvPr>
        </p:nvGraphicFramePr>
        <p:xfrm>
          <a:off x="256070" y="2825750"/>
          <a:ext cx="5354085" cy="174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54200" imgH="1117440" progId="Equation.3">
                  <p:embed/>
                </p:oleObj>
              </mc:Choice>
              <mc:Fallback>
                <p:oleObj name="Equation" r:id="rId2" imgW="3454200" imgH="11174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070" y="2825750"/>
                        <a:ext cx="5354085" cy="174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2" name="Object 6">
            <a:extLst>
              <a:ext uri="{FF2B5EF4-FFF2-40B4-BE49-F238E27FC236}">
                <a16:creationId xmlns:a16="http://schemas.microsoft.com/office/drawing/2014/main" id="{16BA33D0-C07D-417C-AFA2-E67835932E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9134260"/>
              </p:ext>
            </p:extLst>
          </p:nvPr>
        </p:nvGraphicFramePr>
        <p:xfrm>
          <a:off x="256070" y="2139950"/>
          <a:ext cx="437625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33640" imgH="457200" progId="Equation.3">
                  <p:embed/>
                </p:oleObj>
              </mc:Choice>
              <mc:Fallback>
                <p:oleObj name="Equation" r:id="rId4" imgW="2933640" imgH="457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070" y="2139950"/>
                        <a:ext cx="437625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CFCDC086-A97E-4110-B594-7DAE322B2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id="{2CE437E4-4D5F-46FF-AF5D-6F31064CF9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Common Models </a:t>
            </a:r>
            <a:r>
              <a:rPr lang="en-US" altLang="en-US" sz="2400"/>
              <a:t>(cont)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93DE2364-163C-4A3B-B98C-77913D6DB3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178800" cy="4171950"/>
          </a:xfrm>
          <a:noFill/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en-US"/>
              <a:t>Poisson</a:t>
            </a:r>
          </a:p>
          <a:p>
            <a:endParaRPr lang="en-US" altLang="en-US"/>
          </a:p>
        </p:txBody>
      </p:sp>
      <p:graphicFrame>
        <p:nvGraphicFramePr>
          <p:cNvPr id="43012" name="Object 4">
            <a:extLst>
              <a:ext uri="{FF2B5EF4-FFF2-40B4-BE49-F238E27FC236}">
                <a16:creationId xmlns:a16="http://schemas.microsoft.com/office/drawing/2014/main" id="{20F573A6-3B70-4375-94F1-39E237DFF9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0680281"/>
              </p:ext>
            </p:extLst>
          </p:nvPr>
        </p:nvGraphicFramePr>
        <p:xfrm>
          <a:off x="584200" y="2940050"/>
          <a:ext cx="2471738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82680" imgH="901440" progId="Equation.3">
                  <p:embed/>
                </p:oleObj>
              </mc:Choice>
              <mc:Fallback>
                <p:oleObj name="Equation" r:id="rId2" imgW="1282680" imgH="9014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2940050"/>
                        <a:ext cx="2471738" cy="175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4" name="Object 6">
            <a:extLst>
              <a:ext uri="{FF2B5EF4-FFF2-40B4-BE49-F238E27FC236}">
                <a16:creationId xmlns:a16="http://schemas.microsoft.com/office/drawing/2014/main" id="{C42C0CA5-91C9-4D92-A309-3B38AC99F4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9451975"/>
              </p:ext>
            </p:extLst>
          </p:nvPr>
        </p:nvGraphicFramePr>
        <p:xfrm>
          <a:off x="647700" y="2123973"/>
          <a:ext cx="3733800" cy="8160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44440" imgH="444240" progId="Equation.3">
                  <p:embed/>
                </p:oleObj>
              </mc:Choice>
              <mc:Fallback>
                <p:oleObj name="Equation" r:id="rId4" imgW="2044440" imgH="4442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" y="2123973"/>
                        <a:ext cx="3733800" cy="81607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69085420-B11C-4BE2-A256-C35435014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4AA4207B-1C04-44FD-A7CC-7BC76E2FD3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Common Models </a:t>
            </a:r>
            <a:r>
              <a:rPr lang="en-US" altLang="en-US" sz="2400"/>
              <a:t>(cont)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0248E544-B7E3-4464-8675-598D1030C3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178800" cy="4171950"/>
          </a:xfrm>
          <a:noFill/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en-US"/>
              <a:t>Uniform</a:t>
            </a:r>
          </a:p>
          <a:p>
            <a:endParaRPr lang="en-US" altLang="en-US"/>
          </a:p>
        </p:txBody>
      </p:sp>
      <p:graphicFrame>
        <p:nvGraphicFramePr>
          <p:cNvPr id="44036" name="Object 4">
            <a:extLst>
              <a:ext uri="{FF2B5EF4-FFF2-40B4-BE49-F238E27FC236}">
                <a16:creationId xmlns:a16="http://schemas.microsoft.com/office/drawing/2014/main" id="{1DDE02D4-6A6A-4F8B-BEE9-85DD16CAE6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072455"/>
              </p:ext>
            </p:extLst>
          </p:nvPr>
        </p:nvGraphicFramePr>
        <p:xfrm>
          <a:off x="685800" y="2916237"/>
          <a:ext cx="2514600" cy="17066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34960" imgH="965160" progId="Equation.3">
                  <p:embed/>
                </p:oleObj>
              </mc:Choice>
              <mc:Fallback>
                <p:oleObj name="Equation" r:id="rId2" imgW="1434960" imgH="9651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916237"/>
                        <a:ext cx="2514600" cy="17066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9" name="Object 7">
            <a:extLst>
              <a:ext uri="{FF2B5EF4-FFF2-40B4-BE49-F238E27FC236}">
                <a16:creationId xmlns:a16="http://schemas.microsoft.com/office/drawing/2014/main" id="{48883E53-BAE3-4A71-8A83-B8F9897BB2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9221170"/>
              </p:ext>
            </p:extLst>
          </p:nvPr>
        </p:nvGraphicFramePr>
        <p:xfrm>
          <a:off x="762000" y="2105025"/>
          <a:ext cx="2701960" cy="687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49080" imgH="393480" progId="Equation.3">
                  <p:embed/>
                </p:oleObj>
              </mc:Choice>
              <mc:Fallback>
                <p:oleObj name="Equation" r:id="rId4" imgW="1549080" imgH="3934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105025"/>
                        <a:ext cx="2701960" cy="687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F2D008B-E208-4B5A-A7BA-00D4444C8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A67B7190-1FE1-4B21-B127-8B20D814AC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Common Models </a:t>
            </a:r>
            <a:r>
              <a:rPr lang="en-US" altLang="en-US" sz="2400"/>
              <a:t>(cont)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F79DFFF9-2947-49DB-BCD4-7E5A6BB901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178800" cy="4171950"/>
          </a:xfrm>
          <a:noFill/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en-US"/>
              <a:t>Gaussian or Normal</a:t>
            </a:r>
          </a:p>
          <a:p>
            <a:endParaRPr lang="en-US" altLang="en-US"/>
          </a:p>
        </p:txBody>
      </p:sp>
      <p:graphicFrame>
        <p:nvGraphicFramePr>
          <p:cNvPr id="45060" name="Object 4">
            <a:extLst>
              <a:ext uri="{FF2B5EF4-FFF2-40B4-BE49-F238E27FC236}">
                <a16:creationId xmlns:a16="http://schemas.microsoft.com/office/drawing/2014/main" id="{18B83F39-C0EF-4E22-8C7A-21CFDB2275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6970913"/>
              </p:ext>
            </p:extLst>
          </p:nvPr>
        </p:nvGraphicFramePr>
        <p:xfrm>
          <a:off x="838200" y="2971800"/>
          <a:ext cx="3429000" cy="6223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25400" imgH="291960" progId="Equation.3">
                  <p:embed/>
                </p:oleObj>
              </mc:Choice>
              <mc:Fallback>
                <p:oleObj name="Equation" r:id="rId2" imgW="1625400" imgH="2919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971800"/>
                        <a:ext cx="3429000" cy="6223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2" name="Object 6">
            <a:extLst>
              <a:ext uri="{FF2B5EF4-FFF2-40B4-BE49-F238E27FC236}">
                <a16:creationId xmlns:a16="http://schemas.microsoft.com/office/drawing/2014/main" id="{97789AFB-C461-4CD1-BC2F-F602EABABE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9290360"/>
              </p:ext>
            </p:extLst>
          </p:nvPr>
        </p:nvGraphicFramePr>
        <p:xfrm>
          <a:off x="838200" y="2057400"/>
          <a:ext cx="300339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84120" imgH="482400" progId="Equation.3">
                  <p:embed/>
                </p:oleObj>
              </mc:Choice>
              <mc:Fallback>
                <p:oleObj name="Equation" r:id="rId4" imgW="2184120" imgH="4824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057400"/>
                        <a:ext cx="300339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C1A12567-2476-406C-90D3-E9555F53C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EC2CB2AC-1553-4590-9168-59DE9698FA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Common Models </a:t>
            </a:r>
            <a:r>
              <a:rPr lang="en-US" altLang="en-US" sz="2400"/>
              <a:t>(cont)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9989E9E8-29B7-4637-A51F-571C24548E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178800" cy="4171950"/>
          </a:xfrm>
          <a:noFill/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en-US"/>
              <a:t>Exponential</a:t>
            </a:r>
          </a:p>
          <a:p>
            <a:endParaRPr lang="en-US" altLang="en-US"/>
          </a:p>
        </p:txBody>
      </p:sp>
      <p:graphicFrame>
        <p:nvGraphicFramePr>
          <p:cNvPr id="46084" name="Object 4">
            <a:extLst>
              <a:ext uri="{FF2B5EF4-FFF2-40B4-BE49-F238E27FC236}">
                <a16:creationId xmlns:a16="http://schemas.microsoft.com/office/drawing/2014/main" id="{68E73142-B28B-4522-86C4-BAB5FFC89D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1027323"/>
              </p:ext>
            </p:extLst>
          </p:nvPr>
        </p:nvGraphicFramePr>
        <p:xfrm>
          <a:off x="555625" y="2895600"/>
          <a:ext cx="2057400" cy="15587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17440" imgH="838080" progId="Equation.3">
                  <p:embed/>
                </p:oleObj>
              </mc:Choice>
              <mc:Fallback>
                <p:oleObj name="Equation" r:id="rId2" imgW="1117440" imgH="8380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625" y="2895600"/>
                        <a:ext cx="2057400" cy="15587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6" name="Object 6">
            <a:extLst>
              <a:ext uri="{FF2B5EF4-FFF2-40B4-BE49-F238E27FC236}">
                <a16:creationId xmlns:a16="http://schemas.microsoft.com/office/drawing/2014/main" id="{1BCECA58-8F25-4ADA-964E-9417D42326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4966335"/>
              </p:ext>
            </p:extLst>
          </p:nvPr>
        </p:nvGraphicFramePr>
        <p:xfrm>
          <a:off x="555625" y="2219325"/>
          <a:ext cx="268096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55600" imgH="228600" progId="Equation.3">
                  <p:embed/>
                </p:oleObj>
              </mc:Choice>
              <mc:Fallback>
                <p:oleObj name="Equation" r:id="rId4" imgW="1155600" imgH="228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625" y="2219325"/>
                        <a:ext cx="2680962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128F43B-E41F-4694-808E-FCEB8731F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DA91CA97-2C05-48CE-A7BA-849374486A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Common Models </a:t>
            </a:r>
            <a:r>
              <a:rPr lang="en-US" altLang="en-US" sz="2400"/>
              <a:t>(cont)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1AA6AA76-1C3F-48AA-B141-DD935CA4B0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178800" cy="4171950"/>
          </a:xfrm>
          <a:noFill/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en-US"/>
              <a:t>Laplace</a:t>
            </a:r>
          </a:p>
          <a:p>
            <a:endParaRPr lang="en-US" altLang="en-US"/>
          </a:p>
        </p:txBody>
      </p:sp>
      <p:graphicFrame>
        <p:nvGraphicFramePr>
          <p:cNvPr id="47108" name="Object 4">
            <a:extLst>
              <a:ext uri="{FF2B5EF4-FFF2-40B4-BE49-F238E27FC236}">
                <a16:creationId xmlns:a16="http://schemas.microsoft.com/office/drawing/2014/main" id="{7A384BB1-2825-4A2B-AA69-D24A978669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072745"/>
              </p:ext>
            </p:extLst>
          </p:nvPr>
        </p:nvGraphicFramePr>
        <p:xfrm>
          <a:off x="584200" y="3185690"/>
          <a:ext cx="2133599" cy="8485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93760" imgH="469800" progId="Equation.3">
                  <p:embed/>
                </p:oleObj>
              </mc:Choice>
              <mc:Fallback>
                <p:oleObj name="Equation" r:id="rId2" imgW="1193760" imgH="469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3185690"/>
                        <a:ext cx="2133599" cy="84856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0" name="Object 6">
            <a:extLst>
              <a:ext uri="{FF2B5EF4-FFF2-40B4-BE49-F238E27FC236}">
                <a16:creationId xmlns:a16="http://schemas.microsoft.com/office/drawing/2014/main" id="{B2DC1A13-A9AA-4D30-A01D-FD4857766E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2636968"/>
              </p:ext>
            </p:extLst>
          </p:nvPr>
        </p:nvGraphicFramePr>
        <p:xfrm>
          <a:off x="457200" y="2337964"/>
          <a:ext cx="1664158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39600" imgH="393480" progId="Equation.3">
                  <p:embed/>
                </p:oleObj>
              </mc:Choice>
              <mc:Fallback>
                <p:oleObj name="Equation" r:id="rId4" imgW="939600" imgH="3934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337964"/>
                        <a:ext cx="1664158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EDDEB70-BB76-4D90-BA63-52D34F651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C6FEF0B6-FB01-4179-9D32-C56B086327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Common Models </a:t>
            </a:r>
            <a:r>
              <a:rPr lang="en-US" altLang="en-US" sz="2400"/>
              <a:t>(cont)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0663AB8D-2C92-4CFE-8E49-97DD04DF69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178800" cy="4171950"/>
          </a:xfrm>
          <a:noFill/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en-US"/>
              <a:t>Gamma</a:t>
            </a:r>
          </a:p>
          <a:p>
            <a:endParaRPr lang="en-US" altLang="en-US"/>
          </a:p>
        </p:txBody>
      </p:sp>
      <p:graphicFrame>
        <p:nvGraphicFramePr>
          <p:cNvPr id="48132" name="Object 4">
            <a:extLst>
              <a:ext uri="{FF2B5EF4-FFF2-40B4-BE49-F238E27FC236}">
                <a16:creationId xmlns:a16="http://schemas.microsoft.com/office/drawing/2014/main" id="{F1724A20-4878-45C0-AD9A-9D31A2BC57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7877276"/>
              </p:ext>
            </p:extLst>
          </p:nvPr>
        </p:nvGraphicFramePr>
        <p:xfrm>
          <a:off x="685800" y="2876505"/>
          <a:ext cx="1905000" cy="14669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33440" imgH="1015920" progId="Equation.3">
                  <p:embed/>
                </p:oleObj>
              </mc:Choice>
              <mc:Fallback>
                <p:oleObj name="Equation" r:id="rId2" imgW="1333440" imgH="101592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876505"/>
                        <a:ext cx="1905000" cy="14669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4" name="Object 6">
            <a:extLst>
              <a:ext uri="{FF2B5EF4-FFF2-40B4-BE49-F238E27FC236}">
                <a16:creationId xmlns:a16="http://schemas.microsoft.com/office/drawing/2014/main" id="{E9921401-030D-4BC0-B475-695F0678C2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7972187"/>
              </p:ext>
            </p:extLst>
          </p:nvPr>
        </p:nvGraphicFramePr>
        <p:xfrm>
          <a:off x="685800" y="2190705"/>
          <a:ext cx="224898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38000" imgH="444240" progId="Equation.3">
                  <p:embed/>
                </p:oleObj>
              </mc:Choice>
              <mc:Fallback>
                <p:oleObj name="Equation" r:id="rId4" imgW="1638000" imgH="4442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190705"/>
                        <a:ext cx="224898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084E74C7-28AC-4315-8463-E79CCFFA8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765EA252-801F-45CD-8CB7-2CC80328D9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Transformation on a RV </a:t>
            </a:r>
            <a:r>
              <a:rPr lang="en-US" altLang="en-US" sz="1200"/>
              <a:t>(cont)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5D2661A3-98D1-486F-8547-739D41E661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178800" cy="1295400"/>
          </a:xfrm>
        </p:spPr>
        <p:txBody>
          <a:bodyPr/>
          <a:lstStyle/>
          <a:p>
            <a:r>
              <a:rPr lang="en-US" altLang="en-US"/>
              <a:t>Notes (cont)</a:t>
            </a:r>
          </a:p>
          <a:p>
            <a:pPr lvl="1"/>
            <a:r>
              <a:rPr lang="en-US" altLang="en-US"/>
              <a:t>If </a:t>
            </a:r>
            <a:r>
              <a:rPr lang="en-US" altLang="en-US" i="1">
                <a:latin typeface="Times New Roman" panose="02020603050405020304" pitchFamily="18" charset="0"/>
              </a:rPr>
              <a:t> y=g</a:t>
            </a:r>
            <a:r>
              <a:rPr lang="en-US" altLang="en-US">
                <a:latin typeface="Times New Roman" panose="02020603050405020304" pitchFamily="18" charset="0"/>
              </a:rPr>
              <a:t>(</a:t>
            </a:r>
            <a:r>
              <a:rPr lang="en-US" altLang="en-US" i="1">
                <a:latin typeface="Times New Roman" panose="02020603050405020304" pitchFamily="18" charset="0"/>
              </a:rPr>
              <a:t>x</a:t>
            </a:r>
            <a:r>
              <a:rPr lang="en-US" altLang="en-US">
                <a:latin typeface="Times New Roman" panose="02020603050405020304" pitchFamily="18" charset="0"/>
              </a:rPr>
              <a:t>)</a:t>
            </a:r>
            <a:r>
              <a:rPr lang="en-US" altLang="en-US" i="1" baseline="-25000">
                <a:latin typeface="Times New Roman" panose="02020603050405020304" pitchFamily="18" charset="0"/>
              </a:rPr>
              <a:t> </a:t>
            </a:r>
            <a:r>
              <a:rPr lang="en-US" altLang="en-US">
                <a:latin typeface="Times New Roman" panose="02020603050405020304" pitchFamily="18" charset="0"/>
              </a:rPr>
              <a:t>is strictly increasing, so is </a:t>
            </a:r>
            <a:r>
              <a:rPr lang="en-US" altLang="en-US" i="1">
                <a:latin typeface="Times New Roman" panose="02020603050405020304" pitchFamily="18" charset="0"/>
              </a:rPr>
              <a:t>x=g</a:t>
            </a:r>
            <a:r>
              <a:rPr lang="en-US" altLang="en-US" baseline="30000">
                <a:latin typeface="Times New Roman" panose="02020603050405020304" pitchFamily="18" charset="0"/>
              </a:rPr>
              <a:t>-1</a:t>
            </a:r>
            <a:r>
              <a:rPr lang="en-US" altLang="en-US">
                <a:latin typeface="Times New Roman" panose="02020603050405020304" pitchFamily="18" charset="0"/>
              </a:rPr>
              <a:t>(</a:t>
            </a:r>
            <a:r>
              <a:rPr lang="en-US" altLang="en-US" i="1">
                <a:latin typeface="Times New Roman" panose="02020603050405020304" pitchFamily="18" charset="0"/>
              </a:rPr>
              <a:t>y</a:t>
            </a:r>
            <a:r>
              <a:rPr lang="en-US" altLang="en-US">
                <a:latin typeface="Times New Roman" panose="02020603050405020304" pitchFamily="18" charset="0"/>
              </a:rPr>
              <a:t>)</a:t>
            </a:r>
            <a:r>
              <a:rPr lang="en-US" altLang="en-US" i="1" baseline="-25000">
                <a:latin typeface="Times New Roman" panose="02020603050405020304" pitchFamily="18" charset="0"/>
              </a:rPr>
              <a:t> </a:t>
            </a:r>
            <a:endParaRPr lang="en-US" altLang="en-US">
              <a:latin typeface="Times New Roman" panose="02020603050405020304" pitchFamily="18" charset="0"/>
            </a:endParaRPr>
          </a:p>
          <a:p>
            <a:endParaRPr lang="en-US" altLang="en-US" baseline="-25000">
              <a:latin typeface="Times New Roman" panose="02020603050405020304" pitchFamily="18" charset="0"/>
            </a:endParaRPr>
          </a:p>
          <a:p>
            <a:pPr>
              <a:buFont typeface="Monotype Sorts" pitchFamily="2" charset="2"/>
              <a:buNone/>
            </a:pPr>
            <a:endParaRPr lang="en-US" altLang="en-US">
              <a:latin typeface="Times New Roman" panose="02020603050405020304" pitchFamily="18" charset="0"/>
            </a:endParaRPr>
          </a:p>
          <a:p>
            <a:endParaRPr lang="en-US" altLang="en-US" i="1" baseline="-25000">
              <a:latin typeface="Times New Roman" panose="02020603050405020304" pitchFamily="18" charset="0"/>
            </a:endParaRPr>
          </a:p>
        </p:txBody>
      </p:sp>
      <p:grpSp>
        <p:nvGrpSpPr>
          <p:cNvPr id="22558" name="Group 30">
            <a:extLst>
              <a:ext uri="{FF2B5EF4-FFF2-40B4-BE49-F238E27FC236}">
                <a16:creationId xmlns:a16="http://schemas.microsoft.com/office/drawing/2014/main" id="{2B18496D-C3E0-4D16-90AE-2DA12B48188E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2971800"/>
            <a:ext cx="3352800" cy="2438400"/>
            <a:chOff x="480" y="2208"/>
            <a:chExt cx="2112" cy="1536"/>
          </a:xfrm>
        </p:grpSpPr>
        <p:sp>
          <p:nvSpPr>
            <p:cNvPr id="22538" name="Text Box 10">
              <a:extLst>
                <a:ext uri="{FF2B5EF4-FFF2-40B4-BE49-F238E27FC236}">
                  <a16:creationId xmlns:a16="http://schemas.microsoft.com/office/drawing/2014/main" id="{7DCB60B7-CF0A-45D8-9FB3-EB8C0A6425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68" y="3456"/>
              <a:ext cx="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1" lang="en-US" altLang="en-US" i="1"/>
                <a:t>x=g</a:t>
              </a:r>
              <a:r>
                <a:rPr kumimoji="1" lang="en-US" altLang="en-US" baseline="30000"/>
                <a:t>-1</a:t>
              </a:r>
              <a:r>
                <a:rPr kumimoji="1" lang="en-US" altLang="en-US"/>
                <a:t>(</a:t>
              </a:r>
              <a:r>
                <a:rPr kumimoji="1" lang="en-US" altLang="en-US" i="1"/>
                <a:t>y</a:t>
              </a:r>
              <a:r>
                <a:rPr kumimoji="1" lang="en-US" altLang="en-US"/>
                <a:t>)</a:t>
              </a:r>
              <a:r>
                <a:rPr lang="en-US" altLang="en-US" i="1"/>
                <a:t> </a:t>
              </a:r>
            </a:p>
          </p:txBody>
        </p:sp>
        <p:grpSp>
          <p:nvGrpSpPr>
            <p:cNvPr id="22556" name="Group 28">
              <a:extLst>
                <a:ext uri="{FF2B5EF4-FFF2-40B4-BE49-F238E27FC236}">
                  <a16:creationId xmlns:a16="http://schemas.microsoft.com/office/drawing/2014/main" id="{DBA6B6CB-5C61-46EF-9A02-AD247E52A26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0" y="2208"/>
              <a:ext cx="1858" cy="1440"/>
              <a:chOff x="432" y="2064"/>
              <a:chExt cx="1858" cy="1440"/>
            </a:xfrm>
          </p:grpSpPr>
          <p:sp>
            <p:nvSpPr>
              <p:cNvPr id="22533" name="Line 5">
                <a:extLst>
                  <a:ext uri="{FF2B5EF4-FFF2-40B4-BE49-F238E27FC236}">
                    <a16:creationId xmlns:a16="http://schemas.microsoft.com/office/drawing/2014/main" id="{768DC7DB-67F7-4EBF-B8F6-5E86BC70B9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68" y="2208"/>
                <a:ext cx="0" cy="12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34" name="Line 6">
                <a:extLst>
                  <a:ext uri="{FF2B5EF4-FFF2-40B4-BE49-F238E27FC236}">
                    <a16:creationId xmlns:a16="http://schemas.microsoft.com/office/drawing/2014/main" id="{BBF79D67-974D-4463-8A3F-D78AD4E6D3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2" y="3370"/>
                <a:ext cx="185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39" name="Freeform 11">
                <a:extLst>
                  <a:ext uri="{FF2B5EF4-FFF2-40B4-BE49-F238E27FC236}">
                    <a16:creationId xmlns:a16="http://schemas.microsoft.com/office/drawing/2014/main" id="{99C7EC76-13D8-4B91-9BF4-955CF6C104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4" y="2304"/>
                <a:ext cx="1676" cy="1000"/>
              </a:xfrm>
              <a:custGeom>
                <a:avLst/>
                <a:gdLst>
                  <a:gd name="T0" fmla="*/ 0 w 3024"/>
                  <a:gd name="T1" fmla="*/ 1872 h 1872"/>
                  <a:gd name="T2" fmla="*/ 720 w 3024"/>
                  <a:gd name="T3" fmla="*/ 1584 h 1872"/>
                  <a:gd name="T4" fmla="*/ 1200 w 3024"/>
                  <a:gd name="T5" fmla="*/ 1200 h 1872"/>
                  <a:gd name="T6" fmla="*/ 1632 w 3024"/>
                  <a:gd name="T7" fmla="*/ 864 h 1872"/>
                  <a:gd name="T8" fmla="*/ 2304 w 3024"/>
                  <a:gd name="T9" fmla="*/ 624 h 1872"/>
                  <a:gd name="T10" fmla="*/ 2784 w 3024"/>
                  <a:gd name="T11" fmla="*/ 432 h 1872"/>
                  <a:gd name="T12" fmla="*/ 3024 w 3024"/>
                  <a:gd name="T13" fmla="*/ 0 h 18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24" h="1872">
                    <a:moveTo>
                      <a:pt x="0" y="1872"/>
                    </a:moveTo>
                    <a:cubicBezTo>
                      <a:pt x="260" y="1784"/>
                      <a:pt x="520" y="1696"/>
                      <a:pt x="720" y="1584"/>
                    </a:cubicBezTo>
                    <a:cubicBezTo>
                      <a:pt x="920" y="1472"/>
                      <a:pt x="1048" y="1320"/>
                      <a:pt x="1200" y="1200"/>
                    </a:cubicBezTo>
                    <a:cubicBezTo>
                      <a:pt x="1352" y="1080"/>
                      <a:pt x="1448" y="960"/>
                      <a:pt x="1632" y="864"/>
                    </a:cubicBezTo>
                    <a:cubicBezTo>
                      <a:pt x="1816" y="768"/>
                      <a:pt x="2112" y="696"/>
                      <a:pt x="2304" y="624"/>
                    </a:cubicBezTo>
                    <a:cubicBezTo>
                      <a:pt x="2496" y="552"/>
                      <a:pt x="2664" y="536"/>
                      <a:pt x="2784" y="432"/>
                    </a:cubicBezTo>
                    <a:cubicBezTo>
                      <a:pt x="2904" y="328"/>
                      <a:pt x="2984" y="72"/>
                      <a:pt x="3024" y="0"/>
                    </a:cubicBez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45" name="Text Box 17">
                <a:extLst>
                  <a:ext uri="{FF2B5EF4-FFF2-40B4-BE49-F238E27FC236}">
                    <a16:creationId xmlns:a16="http://schemas.microsoft.com/office/drawing/2014/main" id="{85BDDDD8-2F1C-4E44-B196-1075C1862DB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0" y="2064"/>
                <a:ext cx="875" cy="6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i="1"/>
                  <a:t> y=g(x )                                </a:t>
                </a:r>
              </a:p>
              <a:p>
                <a:pPr>
                  <a:spcBef>
                    <a:spcPct val="50000"/>
                  </a:spcBef>
                </a:pPr>
                <a:endParaRPr lang="en-US" altLang="en-US" i="1"/>
              </a:p>
            </p:txBody>
          </p:sp>
        </p:grpSp>
      </p:grpSp>
      <p:grpSp>
        <p:nvGrpSpPr>
          <p:cNvPr id="22557" name="Group 29">
            <a:extLst>
              <a:ext uri="{FF2B5EF4-FFF2-40B4-BE49-F238E27FC236}">
                <a16:creationId xmlns:a16="http://schemas.microsoft.com/office/drawing/2014/main" id="{B5D703E7-FD77-4DA8-A402-273D494C5ED7}"/>
              </a:ext>
            </a:extLst>
          </p:cNvPr>
          <p:cNvGrpSpPr>
            <a:grpSpLocks/>
          </p:cNvGrpSpPr>
          <p:nvPr/>
        </p:nvGrpSpPr>
        <p:grpSpPr bwMode="auto">
          <a:xfrm>
            <a:off x="5029200" y="2667000"/>
            <a:ext cx="2914650" cy="3443288"/>
            <a:chOff x="3503" y="1968"/>
            <a:chExt cx="1836" cy="2169"/>
          </a:xfrm>
        </p:grpSpPr>
        <p:sp>
          <p:nvSpPr>
            <p:cNvPr id="22549" name="Line 21">
              <a:extLst>
                <a:ext uri="{FF2B5EF4-FFF2-40B4-BE49-F238E27FC236}">
                  <a16:creationId xmlns:a16="http://schemas.microsoft.com/office/drawing/2014/main" id="{87924930-5B93-4ED7-A4C9-46E29412065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4151" y="3191"/>
              <a:ext cx="0" cy="12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0" name="Line 22">
              <a:extLst>
                <a:ext uri="{FF2B5EF4-FFF2-40B4-BE49-F238E27FC236}">
                  <a16:creationId xmlns:a16="http://schemas.microsoft.com/office/drawing/2014/main" id="{FB90FE89-8DC1-4752-8A2B-1820FD2EFA8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 flipH="1">
              <a:off x="2708" y="3046"/>
              <a:ext cx="185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2" name="Freeform 24">
              <a:extLst>
                <a:ext uri="{FF2B5EF4-FFF2-40B4-BE49-F238E27FC236}">
                  <a16:creationId xmlns:a16="http://schemas.microsoft.com/office/drawing/2014/main" id="{05E84170-0405-4668-B994-336069910038}"/>
                </a:ext>
              </a:extLst>
            </p:cNvPr>
            <p:cNvSpPr>
              <a:spLocks/>
            </p:cNvSpPr>
            <p:nvPr/>
          </p:nvSpPr>
          <p:spPr bwMode="auto">
            <a:xfrm rot="5400000" flipH="1">
              <a:off x="3365" y="2545"/>
              <a:ext cx="1676" cy="1000"/>
            </a:xfrm>
            <a:custGeom>
              <a:avLst/>
              <a:gdLst>
                <a:gd name="T0" fmla="*/ 0 w 3024"/>
                <a:gd name="T1" fmla="*/ 1872 h 1872"/>
                <a:gd name="T2" fmla="*/ 720 w 3024"/>
                <a:gd name="T3" fmla="*/ 1584 h 1872"/>
                <a:gd name="T4" fmla="*/ 1200 w 3024"/>
                <a:gd name="T5" fmla="*/ 1200 h 1872"/>
                <a:gd name="T6" fmla="*/ 1632 w 3024"/>
                <a:gd name="T7" fmla="*/ 864 h 1872"/>
                <a:gd name="T8" fmla="*/ 2304 w 3024"/>
                <a:gd name="T9" fmla="*/ 624 h 1872"/>
                <a:gd name="T10" fmla="*/ 2784 w 3024"/>
                <a:gd name="T11" fmla="*/ 432 h 1872"/>
                <a:gd name="T12" fmla="*/ 3024 w 3024"/>
                <a:gd name="T13" fmla="*/ 0 h 1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24" h="1872">
                  <a:moveTo>
                    <a:pt x="0" y="1872"/>
                  </a:moveTo>
                  <a:cubicBezTo>
                    <a:pt x="260" y="1784"/>
                    <a:pt x="520" y="1696"/>
                    <a:pt x="720" y="1584"/>
                  </a:cubicBezTo>
                  <a:cubicBezTo>
                    <a:pt x="920" y="1472"/>
                    <a:pt x="1048" y="1320"/>
                    <a:pt x="1200" y="1200"/>
                  </a:cubicBezTo>
                  <a:cubicBezTo>
                    <a:pt x="1352" y="1080"/>
                    <a:pt x="1448" y="960"/>
                    <a:pt x="1632" y="864"/>
                  </a:cubicBezTo>
                  <a:cubicBezTo>
                    <a:pt x="1816" y="768"/>
                    <a:pt x="2112" y="696"/>
                    <a:pt x="2304" y="624"/>
                  </a:cubicBezTo>
                  <a:cubicBezTo>
                    <a:pt x="2496" y="552"/>
                    <a:pt x="2664" y="536"/>
                    <a:pt x="2784" y="432"/>
                  </a:cubicBezTo>
                  <a:cubicBezTo>
                    <a:pt x="2904" y="328"/>
                    <a:pt x="2984" y="72"/>
                    <a:pt x="3024" y="0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4" name="Text Box 26">
              <a:extLst>
                <a:ext uri="{FF2B5EF4-FFF2-40B4-BE49-F238E27FC236}">
                  <a16:creationId xmlns:a16="http://schemas.microsoft.com/office/drawing/2014/main" id="{F79D5039-0B21-4BB6-B663-D0A1E74C16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64" y="3504"/>
              <a:ext cx="875" cy="6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i="1"/>
                <a:t> y=g(x )                                </a:t>
              </a:r>
            </a:p>
            <a:p>
              <a:pPr>
                <a:spcBef>
                  <a:spcPct val="50000"/>
                </a:spcBef>
              </a:pPr>
              <a:endParaRPr lang="en-US" altLang="en-US" i="1"/>
            </a:p>
          </p:txBody>
        </p:sp>
        <p:sp>
          <p:nvSpPr>
            <p:cNvPr id="22555" name="Text Box 27">
              <a:extLst>
                <a:ext uri="{FF2B5EF4-FFF2-40B4-BE49-F238E27FC236}">
                  <a16:creationId xmlns:a16="http://schemas.microsoft.com/office/drawing/2014/main" id="{DF816897-1B08-413F-9D94-B3EE52261A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6" y="1968"/>
              <a:ext cx="14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1" lang="en-US" altLang="en-US" i="1"/>
                <a:t>x=g</a:t>
              </a:r>
              <a:r>
                <a:rPr kumimoji="1" lang="en-US" altLang="en-US" baseline="30000"/>
                <a:t>-1</a:t>
              </a:r>
              <a:r>
                <a:rPr kumimoji="1" lang="en-US" altLang="en-US"/>
                <a:t>(</a:t>
              </a:r>
              <a:r>
                <a:rPr kumimoji="1" lang="en-US" altLang="en-US" i="1"/>
                <a:t>y</a:t>
              </a:r>
              <a:r>
                <a:rPr kumimoji="1" lang="en-US" altLang="en-US"/>
                <a:t>)</a:t>
              </a:r>
              <a:r>
                <a:rPr lang="en-US" altLang="en-US" i="1"/>
                <a:t> </a:t>
              </a:r>
            </a:p>
          </p:txBody>
        </p:sp>
      </p:grpSp>
      <p:sp>
        <p:nvSpPr>
          <p:cNvPr id="22559" name="Text Box 31">
            <a:extLst>
              <a:ext uri="{FF2B5EF4-FFF2-40B4-BE49-F238E27FC236}">
                <a16:creationId xmlns:a16="http://schemas.microsoft.com/office/drawing/2014/main" id="{BE3566A1-15C0-4AD8-8E3D-1A87F678D5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867400"/>
            <a:ext cx="7772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en-US" sz="3200">
                <a:latin typeface="Tahoma" panose="020B0604030504040204" pitchFamily="34" charset="0"/>
              </a:rPr>
              <a:t>Example: </a:t>
            </a:r>
            <a:r>
              <a:rPr kumimoji="1" lang="en-US" altLang="en-US" sz="3200" i="1"/>
              <a:t> y=</a:t>
            </a:r>
            <a:r>
              <a:rPr kumimoji="1" lang="en-US" altLang="en-US" sz="3200"/>
              <a:t>e</a:t>
            </a:r>
            <a:r>
              <a:rPr kumimoji="1" lang="en-US" altLang="en-US" sz="3200" i="1" baseline="30000"/>
              <a:t>x</a:t>
            </a:r>
            <a:r>
              <a:rPr kumimoji="1" lang="en-US" altLang="en-US" sz="3200" i="1"/>
              <a:t>=g(x) </a:t>
            </a:r>
            <a:r>
              <a:rPr kumimoji="1" lang="en-US" altLang="en-US" sz="3200"/>
              <a:t>and </a:t>
            </a:r>
            <a:r>
              <a:rPr kumimoji="1" lang="en-US" altLang="en-US" sz="3200" i="1"/>
              <a:t>x=</a:t>
            </a:r>
            <a:r>
              <a:rPr kumimoji="1" lang="en-US" altLang="en-US" sz="3200"/>
              <a:t>ln </a:t>
            </a:r>
            <a:r>
              <a:rPr kumimoji="1" lang="en-US" altLang="en-US" sz="3200" i="1"/>
              <a:t>(y)=g</a:t>
            </a:r>
            <a:r>
              <a:rPr kumimoji="1" lang="en-US" altLang="en-US" sz="3200" baseline="30000"/>
              <a:t>-1</a:t>
            </a:r>
            <a:r>
              <a:rPr kumimoji="1" lang="en-US" altLang="en-US" sz="3200" i="1"/>
              <a:t>(y).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59" grpId="0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EDDEB70-BB76-4D90-BA63-52D34F651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C6FEF0B6-FB01-4179-9D32-C56B086327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Common Models </a:t>
            </a:r>
            <a:r>
              <a:rPr lang="en-US" altLang="en-US" sz="2400"/>
              <a:t>(cont)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8131" name="Rectangle 3">
                <a:extLst>
                  <a:ext uri="{FF2B5EF4-FFF2-40B4-BE49-F238E27FC236}">
                    <a16:creationId xmlns:a16="http://schemas.microsoft.com/office/drawing/2014/main" id="{0663AB8D-2C92-4CFE-8E49-97DD04DF6928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685800" y="1714500"/>
                <a:ext cx="2971800" cy="4171950"/>
              </a:xfrm>
              <a:noFill/>
              <a:ln/>
              <a:extLs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 altLang="en-US" dirty="0"/>
                  <a:t>Cauchy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en-US" sz="240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altLang="en-US" sz="2400" i="1"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</m:sSub>
                      <m:d>
                        <m:dPr>
                          <m:ctrlPr>
                            <a:rPr lang="en-US" alt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en-US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altLang="en-US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400" i="1">
                              <a:latin typeface="Cambria Math" panose="02040503050406030204" pitchFamily="18" charset="0"/>
                            </a:rPr>
                            <m:t>𝛾</m:t>
                          </m:r>
                        </m:num>
                        <m:den>
                          <m:r>
                            <a:rPr lang="en-US" altLang="en-US" sz="2400" i="1">
                              <a:latin typeface="Cambria Math" panose="02040503050406030204" pitchFamily="18" charset="0"/>
                            </a:rPr>
                            <m:t>𝜋</m:t>
                          </m:r>
                          <m:d>
                            <m:dPr>
                              <m:ctrlPr>
                                <a:rPr lang="en-US" alt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alt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en-US" sz="2400" i="1">
                                      <a:latin typeface="Cambria Math" panose="02040503050406030204" pitchFamily="18" charset="0"/>
                                    </a:rPr>
                                    <m:t>𝛾</m:t>
                                  </m:r>
                                </m:e>
                                <m:sup>
                                  <m:r>
                                    <a:rPr lang="en-US" alt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altLang="en-US" sz="24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alt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en-US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alt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den>
                      </m:f>
                    </m:oMath>
                  </m:oMathPara>
                </a14:m>
                <a:endParaRPr lang="en-US" altLang="en-US" sz="2400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sz="24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altLang="en-US" sz="24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</m:sSub>
                    <m:d>
                      <m:dPr>
                        <m:ctrlPr>
                          <a:rPr lang="en-US" alt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en-US" sz="2400" b="0" i="1" smtClean="0">
                            <a:latin typeface="Cambria Math" panose="02040503050406030204" pitchFamily="18" charset="0"/>
                          </a:rPr>
                          <m:t>𝜋</m:t>
                        </m:r>
                      </m:den>
                    </m:f>
                  </m:oMath>
                </a14:m>
                <a:r>
                  <a:rPr lang="en-US" altLang="en-US" sz="2400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altLang="en-US" sz="2400" b="0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en-US" sz="2400" b="0" i="0" dirty="0" smtClean="0">
                            <a:latin typeface="Cambria Math" panose="02040503050406030204" pitchFamily="18" charset="0"/>
                          </a:rPr>
                          <m:t>arctan</m:t>
                        </m:r>
                      </m:fName>
                      <m:e>
                        <m:d>
                          <m:dPr>
                            <m:ctrlPr>
                              <a:rPr lang="en-US" altLang="en-US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altLang="en-US" sz="24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altLang="en-US" sz="2400" b="0" i="1" dirty="0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num>
                              <m:den>
                                <m:r>
                                  <a:rPr lang="en-US" altLang="en-US" sz="2400" b="0" i="1" dirty="0" smtClean="0">
                                    <a:latin typeface="Cambria Math" panose="02040503050406030204" pitchFamily="18" charset="0"/>
                                  </a:rPr>
                                  <m:t>𝛾</m:t>
                                </m:r>
                              </m:den>
                            </m:f>
                          </m:e>
                        </m:d>
                      </m:e>
                    </m:func>
                  </m:oMath>
                </a14:m>
                <a:endParaRPr lang="en-US" altLang="en-US" sz="2400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altLang="en-US" sz="2400" b="0" i="0" smtClean="0">
                              <a:latin typeface="Cambria Math" panose="02040503050406030204" pitchFamily="18" charset="0"/>
                            </a:rPr>
                            <m:t>Φ</m:t>
                          </m:r>
                        </m:e>
                        <m:sub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</m:sSub>
                      <m:d>
                        <m:dPr>
                          <m:ctrlPr>
                            <a:rPr lang="en-US" alt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</m:d>
                      <m:r>
                        <a:rPr lang="en-US" alt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</a:rPr>
                            <m:t>𝛾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lang="en-US" alt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en-US" sz="2400" b="0" i="1" smtClean="0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</m:d>
                        </m:sup>
                      </m:sSup>
                    </m:oMath>
                  </m:oMathPara>
                </a14:m>
                <a:endParaRPr lang="en-US" altLang="en-US" dirty="0"/>
              </a:p>
              <a:p>
                <a:endParaRPr lang="en-US" altLang="en-US" dirty="0"/>
              </a:p>
            </p:txBody>
          </p:sp>
        </mc:Choice>
        <mc:Fallback>
          <p:sp>
            <p:nvSpPr>
              <p:cNvPr id="48131" name="Rectangle 3">
                <a:extLst>
                  <a:ext uri="{FF2B5EF4-FFF2-40B4-BE49-F238E27FC236}">
                    <a16:creationId xmlns:a16="http://schemas.microsoft.com/office/drawing/2014/main" id="{0663AB8D-2C92-4CFE-8E49-97DD04DF692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685800" y="1714500"/>
                <a:ext cx="2971800" cy="4171950"/>
              </a:xfrm>
              <a:blipFill>
                <a:blip r:embed="rId2"/>
                <a:stretch>
                  <a:fillRect l="-6160" t="-3066"/>
                </a:stretch>
              </a:blipFill>
              <a:ln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6175221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3B75B-5091-404C-A72E-C1E260426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Means &amp; Variance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1E6AB9-F26F-4A70-8CCB-8949592CF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BF1A6CE6-8322-41C2-9494-8B02D62A5AA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9000919"/>
              </p:ext>
            </p:extLst>
          </p:nvPr>
        </p:nvGraphicFramePr>
        <p:xfrm>
          <a:off x="914400" y="2529837"/>
          <a:ext cx="2993231" cy="89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07880" imgH="393480" progId="Equation.3">
                  <p:embed/>
                </p:oleObj>
              </mc:Choice>
              <mc:Fallback>
                <p:oleObj name="Equation" r:id="rId2" imgW="1307880" imgH="393480" progId="Equation.3">
                  <p:embed/>
                  <p:pic>
                    <p:nvPicPr>
                      <p:cNvPr id="31749" name="Object 5">
                        <a:extLst>
                          <a:ext uri="{FF2B5EF4-FFF2-40B4-BE49-F238E27FC236}">
                            <a16:creationId xmlns:a16="http://schemas.microsoft.com/office/drawing/2014/main" id="{7221792A-4841-4D31-A1DA-F790810182E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529837"/>
                        <a:ext cx="2993231" cy="899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>
            <a:extLst>
              <a:ext uri="{FF2B5EF4-FFF2-40B4-BE49-F238E27FC236}">
                <a16:creationId xmlns:a16="http://schemas.microsoft.com/office/drawing/2014/main" id="{FB104D04-E062-4A00-88E2-9B6D07588D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4844668"/>
              </p:ext>
            </p:extLst>
          </p:nvPr>
        </p:nvGraphicFramePr>
        <p:xfrm>
          <a:off x="839463" y="3723317"/>
          <a:ext cx="3143103" cy="975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11280" imgH="469800" progId="Equation.3">
                  <p:embed/>
                </p:oleObj>
              </mc:Choice>
              <mc:Fallback>
                <p:oleObj name="Equation" r:id="rId4" imgW="1511280" imgH="469800" progId="Equation.3">
                  <p:embed/>
                  <p:pic>
                    <p:nvPicPr>
                      <p:cNvPr id="31750" name="Object 6">
                        <a:extLst>
                          <a:ext uri="{FF2B5EF4-FFF2-40B4-BE49-F238E27FC236}">
                            <a16:creationId xmlns:a16="http://schemas.microsoft.com/office/drawing/2014/main" id="{1C11C3C6-AF7C-4C1F-A7FB-69A2BD211E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463" y="3723317"/>
                        <a:ext cx="3143103" cy="975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670EEF1-3A45-47E8-A5CA-A811290558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600" y="1796412"/>
            <a:ext cx="8178800" cy="4171950"/>
          </a:xfrm>
        </p:spPr>
        <p:txBody>
          <a:bodyPr/>
          <a:lstStyle/>
          <a:p>
            <a:r>
              <a:rPr lang="en-US" dirty="0"/>
              <a:t>Recall</a:t>
            </a:r>
          </a:p>
        </p:txBody>
      </p:sp>
    </p:spTree>
    <p:extLst>
      <p:ext uri="{BB962C8B-B14F-4D97-AF65-F5344CB8AC3E}">
        <p14:creationId xmlns:p14="http://schemas.microsoft.com/office/powerpoint/2010/main" val="114934469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3B75B-5091-404C-A72E-C1E260426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Means &amp; Variance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1C83E06-82B4-499D-904A-03887B2B04D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04800" y="1581150"/>
                <a:ext cx="5175250" cy="4648200"/>
              </a:xfrm>
            </p:spPr>
            <p:txBody>
              <a:bodyPr/>
              <a:lstStyle/>
              <a:p>
                <a:r>
                  <a:rPr lang="en-US" dirty="0"/>
                  <a:t>Binomial</a:t>
                </a:r>
              </a:p>
              <a:p>
                <a:pPr marL="0" indent="0" algn="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Φ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</m:sSub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sSup>
                                <m:sSup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𝜔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2000" b="0" dirty="0"/>
              </a:p>
              <a:p>
                <a:pPr marL="0" indent="0" algn="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Ψ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</m:sSub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𝑛</m:t>
                      </m:r>
                      <m:func>
                        <m:func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𝜔</m:t>
                                  </m:r>
                                </m:sup>
                              </m:sSup>
                            </m:e>
                          </m:d>
                        </m:e>
                      </m:func>
                    </m:oMath>
                  </m:oMathPara>
                </a14:m>
                <a:endParaRPr lang="en-US" sz="2000" dirty="0"/>
              </a:p>
              <a:p>
                <a:pPr marL="0" indent="0" algn="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Ψ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  <m:sup>
                          <m: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sup>
                          </m:sSup>
                        </m:num>
                        <m:den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𝜔</m:t>
                                  </m:r>
                                </m:sup>
                              </m:sSup>
                            </m:e>
                          </m:d>
                        </m:den>
                      </m:f>
                      <m:r>
                        <a:rPr lang="en-US" sz="2000" i="1">
                          <a:latin typeface="Cambria Math" panose="02040503050406030204" pitchFamily="18" charset="0"/>
                        </a:rPr>
                        <m:t>⇒</m:t>
                      </m:r>
                      <m:acc>
                        <m:accPr>
                          <m:chr m:val="̅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acc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𝑛𝑝</m:t>
                      </m:r>
                    </m:oMath>
                  </m:oMathPara>
                </a14:m>
                <a:endParaRPr lang="en-US" sz="2000" dirty="0"/>
              </a:p>
              <a:p>
                <a:pPr marL="0" indent="0" algn="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Ψ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  <m:sup>
                          <m: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′′</m:t>
                          </m:r>
                        </m:sup>
                      </m:sSubSup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𝑛𝑝</m:t>
                          </m:r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sup>
                          </m:sSup>
                          <m:d>
                            <m:dPr>
                              <m:ctrlPr>
                                <a:rPr lang="en-US" sz="20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  <m:sSup>
                                    <m:sSupPr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𝜔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𝜔</m:t>
                                  </m:r>
                                </m:sup>
                              </m:sSup>
                            </m:e>
                          </m:d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sSup>
                            <m:sSup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  <m:sSup>
                                    <m:sSupPr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𝜔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000" i="1" dirty="0">
                  <a:latin typeface="Cambria Math" panose="02040503050406030204" pitchFamily="18" charset="0"/>
                </a:endParaRPr>
              </a:p>
              <a:p>
                <a:pPr marL="0" indent="0" algn="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⇒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𝑣𝑎𝑟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)=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𝑛𝑝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(1−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000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1C83E06-82B4-499D-904A-03887B2B04D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581150"/>
                <a:ext cx="5175250" cy="4648200"/>
              </a:xfrm>
              <a:blipFill>
                <a:blip r:embed="rId2"/>
                <a:stretch>
                  <a:fillRect l="-3534" t="-2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1E6AB9-F26F-4A70-8CCB-8949592CF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3F365A2F-E492-4340-8482-48EF490E87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0" y="95250"/>
          <a:ext cx="421182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539800" imgH="457200" progId="Equation.3">
                  <p:embed/>
                </p:oleObj>
              </mc:Choice>
              <mc:Fallback>
                <p:oleObj name="Equation" r:id="rId3" imgW="2539800" imgH="457200" progId="Equation.3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3F365A2F-E492-4340-8482-48EF490E87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95250"/>
                        <a:ext cx="421182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BF1A6CE6-8322-41C2-9494-8B02D62A5AA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45326" y="1752600"/>
          <a:ext cx="2993231" cy="89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07880" imgH="393480" progId="Equation.3">
                  <p:embed/>
                </p:oleObj>
              </mc:Choice>
              <mc:Fallback>
                <p:oleObj name="Equation" r:id="rId5" imgW="1307880" imgH="393480" progId="Equation.3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BF1A6CE6-8322-41C2-9494-8B02D62A5AA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5326" y="1752600"/>
                        <a:ext cx="2993231" cy="899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>
            <a:extLst>
              <a:ext uri="{FF2B5EF4-FFF2-40B4-BE49-F238E27FC236}">
                <a16:creationId xmlns:a16="http://schemas.microsoft.com/office/drawing/2014/main" id="{FB104D04-E062-4A00-88E2-9B6D07588D2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35801" y="2743200"/>
          <a:ext cx="3143103" cy="975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511280" imgH="469800" progId="Equation.3">
                  <p:embed/>
                </p:oleObj>
              </mc:Choice>
              <mc:Fallback>
                <p:oleObj name="Equation" r:id="rId7" imgW="1511280" imgH="469800" progId="Equation.3">
                  <p:embed/>
                  <p:pic>
                    <p:nvPicPr>
                      <p:cNvPr id="8" name="Object 6">
                        <a:extLst>
                          <a:ext uri="{FF2B5EF4-FFF2-40B4-BE49-F238E27FC236}">
                            <a16:creationId xmlns:a16="http://schemas.microsoft.com/office/drawing/2014/main" id="{FB104D04-E062-4A00-88E2-9B6D07588D2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5801" y="2743200"/>
                        <a:ext cx="3143103" cy="975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0789256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3B75B-5091-404C-A72E-C1E260426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Means &amp; Variance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1C83E06-82B4-499D-904A-03887B2B04D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28600" y="1676400"/>
                <a:ext cx="4267200" cy="4648200"/>
              </a:xfrm>
            </p:spPr>
            <p:txBody>
              <a:bodyPr/>
              <a:lstStyle/>
              <a:p>
                <a:r>
                  <a:rPr lang="en-US" dirty="0"/>
                  <a:t>Geometric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800" b="0" i="0" smtClean="0">
                              <a:latin typeface="Cambria Math" panose="02040503050406030204" pitchFamily="18" charset="0"/>
                            </a:rPr>
                            <m:t>Φ</m:t>
                          </m:r>
                        </m:e>
                        <m:sub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</m:sSub>
                      <m:d>
                        <m:d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</m:d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num>
                        <m:den>
                          <m:sSup>
                            <m:sSupPr>
                              <m:ctrlP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sup>
                          </m:sSup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−(1−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  </m:t>
                      </m:r>
                    </m:oMath>
                  </m:oMathPara>
                </a14:m>
                <a:endParaRPr lang="en-US" sz="1800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800" b="0" i="0" smtClean="0">
                              <a:latin typeface="Cambria Math" panose="02040503050406030204" pitchFamily="18" charset="0"/>
                            </a:rPr>
                            <m:t>Ψ</m:t>
                          </m:r>
                        </m:e>
                        <m:sub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</m:sSub>
                      <m:d>
                        <m:d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</m:d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−</m:t>
                      </m:r>
                      <m:func>
                        <m:func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d>
                            <m:dPr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sz="18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1800" b="0" i="1" smtClean="0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𝜔</m:t>
                                  </m:r>
                                </m:sup>
                              </m:sSup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 −(</m:t>
                              </m:r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sz="18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m:rPr>
                              <m:sty m:val="p"/>
                            </m:rPr>
                            <a:rPr lang="en-US" sz="1800" b="0" i="0" smtClean="0">
                              <a:latin typeface="Cambria Math" panose="02040503050406030204" pitchFamily="18" charset="0"/>
                            </a:rPr>
                            <m:t>Ψ</m:t>
                          </m:r>
                        </m:e>
                        <m:sub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  <m:sup>
                          <m:r>
                            <a:rPr lang="en-US" sz="1800" b="0" i="0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d>
                        <m:d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</m:d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num>
                        <m:den>
                          <m:d>
                            <m:dPr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𝜔</m:t>
                                  </m:r>
                                </m:sup>
                              </m:sSup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(1−</m:t>
                              </m:r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den>
                      </m:f>
                      <m:r>
                        <a:rPr lang="en-US" sz="1800" i="1">
                          <a:latin typeface="Cambria Math" panose="02040503050406030204" pitchFamily="18" charset="0"/>
                        </a:rPr>
                        <m:t>⇒</m:t>
                      </m:r>
                      <m:acc>
                        <m:accPr>
                          <m:chr m:val="̅"/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acc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den>
                      </m:f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1800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m:rPr>
                              <m:sty m:val="p"/>
                            </m:rPr>
                            <a:rPr lang="en-US" sz="1800" b="0" i="0" smtClean="0">
                              <a:latin typeface="Cambria Math" panose="02040503050406030204" pitchFamily="18" charset="0"/>
                            </a:rPr>
                            <m:t>Ψ</m:t>
                          </m:r>
                        </m:e>
                        <m:sub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  <m:sup>
                          <m:r>
                            <a:rPr lang="en-US" sz="1800" b="0" i="0" smtClean="0">
                              <a:latin typeface="Cambria Math" panose="02040503050406030204" pitchFamily="18" charset="0"/>
                            </a:rPr>
                            <m:t>′′</m:t>
                          </m:r>
                        </m:sup>
                      </m:sSubSup>
                      <m:d>
                        <m:d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</m:d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sup>
                          </m:sSup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(1−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) </m:t>
                          </m:r>
                        </m:num>
                        <m:den>
                          <m:sSup>
                            <m:sSupPr>
                              <m:ctrlP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sSup>
                                    <m:sSupPr>
                                      <m:ctrlPr>
                                        <a:rPr lang="en-US"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800" i="1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a:rPr lang="en-US" sz="1800" i="1"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  <m:r>
                                        <a:rPr lang="en-US" sz="1800" i="1">
                                          <a:latin typeface="Cambria Math" panose="02040503050406030204" pitchFamily="18" charset="0"/>
                                        </a:rPr>
                                        <m:t>𝜔</m:t>
                                      </m:r>
                                    </m:sup>
                                  </m:sSup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(1−</m:t>
                                  </m:r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180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>
                          <a:latin typeface="Cambria Math" panose="02040503050406030204" pitchFamily="18" charset="0"/>
                        </a:rPr>
                        <m:t>⇒ </m:t>
                      </m:r>
                      <m:r>
                        <a:rPr lang="en-US" sz="1800" i="1">
                          <a:latin typeface="Cambria Math" panose="02040503050406030204" pitchFamily="18" charset="0"/>
                        </a:rPr>
                        <m:t>𝑣𝑎𝑟</m:t>
                      </m:r>
                      <m:d>
                        <m:d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num>
                        <m:den>
                          <m:sSup>
                            <m:sSupPr>
                              <m:ctrlP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p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1C83E06-82B4-499D-904A-03887B2B04D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8600" y="1676400"/>
                <a:ext cx="4267200" cy="4648200"/>
              </a:xfrm>
              <a:blipFill>
                <a:blip r:embed="rId2"/>
                <a:stretch>
                  <a:fillRect l="-4286" t="-2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1E6AB9-F26F-4A70-8CCB-8949592CF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98AB3CC-F36B-4E3A-84F1-A70201B19C60}"/>
                  </a:ext>
                </a:extLst>
              </p:cNvPr>
              <p:cNvSpPr txBox="1"/>
              <p:nvPr/>
            </p:nvSpPr>
            <p:spPr>
              <a:xfrm>
                <a:off x="1828800" y="171450"/>
                <a:ext cx="5867400" cy="46820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indent="0">
                  <a:spcBef>
                    <a:spcPct val="20000"/>
                  </a:spcBef>
                  <a:buClr>
                    <a:schemeClr val="accent2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1" lang="en-US" alt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begChr m:val="["/>
                          <m:endChr m:val="]"/>
                          <m:ctrlPr>
                            <a:rPr kumimoji="1" lang="en-US" alt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en-US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kumimoji="1" lang="en-US" alt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kumimoji="1" lang="en-US" alt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  <m:r>
                        <a:rPr kumimoji="1" lang="en-US" alt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kumimoji="1" lang="en-US" altLang="en-US" b="0" i="1" smtClean="0">
                          <a:latin typeface="Cambria Math" panose="02040503050406030204" pitchFamily="18" charset="0"/>
                        </a:rPr>
                        <m:t>𝑝</m:t>
                      </m:r>
                      <m:sSup>
                        <m:sSupPr>
                          <m:ctrlPr>
                            <a:rPr kumimoji="1" lang="en-US" alt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kumimoji="1" lang="en-US" alt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en-US" b="0" i="1" smtClean="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kumimoji="1" lang="en-US" altLang="en-US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</m:d>
                        </m:e>
                        <m:sup>
                          <m:r>
                            <a:rPr kumimoji="1" lang="en-US" alt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kumimoji="1" lang="en-US" alt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kumimoji="1" lang="en-US" altLang="en-US" b="0" i="1" smtClean="0"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kumimoji="1" lang="en-US" altLang="en-US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kumimoji="1" lang="en-US" altLang="en-US" b="0" i="1" smtClean="0">
                          <a:latin typeface="Cambria Math" panose="02040503050406030204" pitchFamily="18" charset="0"/>
                        </a:rPr>
                        <m:t>=1,2,3,⋯</m:t>
                      </m:r>
                    </m:oMath>
                  </m:oMathPara>
                </a14:m>
                <a:endParaRPr kumimoji="1" lang="en-US" altLang="en-US" dirty="0">
                  <a:latin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98AB3CC-F36B-4E3A-84F1-A70201B19C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8800" y="171450"/>
                <a:ext cx="5867400" cy="46820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0120609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3B75B-5091-404C-A72E-C1E260426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Means &amp; Variance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1C83E06-82B4-499D-904A-03887B2B04D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28600" y="1676400"/>
                <a:ext cx="3429000" cy="4648200"/>
              </a:xfrm>
            </p:spPr>
            <p:txBody>
              <a:bodyPr/>
              <a:lstStyle/>
              <a:p>
                <a:r>
                  <a:rPr lang="en-US" dirty="0"/>
                  <a:t>Poisson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Φ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𝜆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𝜔</m:t>
                                  </m:r>
                                </m:sup>
                              </m:s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  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m:rPr>
                              <m:sty m:val="p"/>
                            </m:rPr>
                            <a:rPr lang="en-US" sz="2400">
                              <a:latin typeface="Cambria Math" panose="02040503050406030204" pitchFamily="18" charset="0"/>
                            </a:rPr>
                            <m:t>Ψ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</m:sSub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</m:d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𝜆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sup>
                          </m:s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Ψ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  <m:sup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𝑗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𝜆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𝜔</m:t>
                          </m:r>
                        </m:sup>
                      </m:sSup>
                      <m:r>
                        <a:rPr lang="en-US" sz="2400" i="1">
                          <a:latin typeface="Cambria Math" panose="02040503050406030204" pitchFamily="18" charset="0"/>
                        </a:rPr>
                        <m:t>⇒</m:t>
                      </m:r>
                      <m:acc>
                        <m:accPr>
                          <m:chr m:val="̅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ac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𝜆</m:t>
                      </m:r>
                    </m:oMath>
                  </m:oMathPara>
                </a14:m>
                <a:endParaRPr lang="en-US" sz="2400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Ψ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  <m:sup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′′</m:t>
                          </m:r>
                        </m:sup>
                      </m:sSubSup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𝜆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𝜔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⇒ 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𝑣𝑎𝑟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𝜆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1C83E06-82B4-499D-904A-03887B2B04D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8600" y="1676400"/>
                <a:ext cx="3429000" cy="4648200"/>
              </a:xfrm>
              <a:blipFill>
                <a:blip r:embed="rId2"/>
                <a:stretch>
                  <a:fillRect l="-5338" t="-2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1E6AB9-F26F-4A70-8CCB-8949592CF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graphicFrame>
        <p:nvGraphicFramePr>
          <p:cNvPr id="11" name="Object 6">
            <a:extLst>
              <a:ext uri="{FF2B5EF4-FFF2-40B4-BE49-F238E27FC236}">
                <a16:creationId xmlns:a16="http://schemas.microsoft.com/office/drawing/2014/main" id="{86DB663E-3906-4C4B-AFCE-0BC322E1BA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5603026"/>
              </p:ext>
            </p:extLst>
          </p:nvPr>
        </p:nvGraphicFramePr>
        <p:xfrm>
          <a:off x="4648200" y="20586"/>
          <a:ext cx="3733800" cy="8160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044440" imgH="444240" progId="Equation.3">
                  <p:embed/>
                </p:oleObj>
              </mc:Choice>
              <mc:Fallback>
                <p:oleObj name="Equation" r:id="rId3" imgW="2044440" imgH="444240" progId="Equation.3">
                  <p:embed/>
                  <p:pic>
                    <p:nvPicPr>
                      <p:cNvPr id="11" name="Object 6">
                        <a:extLst>
                          <a:ext uri="{FF2B5EF4-FFF2-40B4-BE49-F238E27FC236}">
                            <a16:creationId xmlns:a16="http://schemas.microsoft.com/office/drawing/2014/main" id="{86DB663E-3906-4C4B-AFCE-0BC322E1BA3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0586"/>
                        <a:ext cx="3733800" cy="81607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5901354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3B75B-5091-404C-A72E-C1E260426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Means &amp; Variance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1E6AB9-F26F-4A70-8CCB-8949592CF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3">
                <a:extLst>
                  <a:ext uri="{FF2B5EF4-FFF2-40B4-BE49-F238E27FC236}">
                    <a16:creationId xmlns:a16="http://schemas.microsoft.com/office/drawing/2014/main" id="{1B609FB9-361B-4547-9633-6CDB3D585E2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6200" y="1714500"/>
                <a:ext cx="3429000" cy="3162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Monotype Sorts" pitchFamily="2" charset="2"/>
                  <a:buChar char="z"/>
                  <a:defRPr kumimoji="1"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Monotype Sorts" pitchFamily="2" charset="2"/>
                  <a:buChar char="y"/>
                  <a:defRPr kumimoji="1"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Monotype Sorts" pitchFamily="2" charset="2"/>
                  <a:buChar char="x"/>
                  <a:defRPr kumimoji="1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Char char="•"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Char char="–"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altLang="en-US" dirty="0"/>
                  <a:t>Cauchy</a:t>
                </a:r>
              </a:p>
              <a:p>
                <a:pPr marL="0" indent="0" algn="ctr">
                  <a:buFont typeface="Monotype Sort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en-US" sz="240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altLang="en-US" sz="2400" i="1"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</m:sSub>
                      <m:d>
                        <m:dPr>
                          <m:ctrlPr>
                            <a:rPr lang="en-US" alt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en-US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altLang="en-US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400" i="1">
                              <a:latin typeface="Cambria Math" panose="02040503050406030204" pitchFamily="18" charset="0"/>
                            </a:rPr>
                            <m:t>𝛾</m:t>
                          </m:r>
                        </m:num>
                        <m:den>
                          <m:r>
                            <a:rPr lang="en-US" altLang="en-US" sz="2400" i="1">
                              <a:latin typeface="Cambria Math" panose="02040503050406030204" pitchFamily="18" charset="0"/>
                            </a:rPr>
                            <m:t>𝜋</m:t>
                          </m:r>
                          <m:d>
                            <m:dPr>
                              <m:ctrlPr>
                                <a:rPr lang="en-US" alt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alt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en-US" sz="2400" i="1">
                                      <a:latin typeface="Cambria Math" panose="02040503050406030204" pitchFamily="18" charset="0"/>
                                    </a:rPr>
                                    <m:t>𝛾</m:t>
                                  </m:r>
                                </m:e>
                                <m:sup>
                                  <m:r>
                                    <a:rPr lang="en-US" alt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altLang="en-US" sz="24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alt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en-US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alt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den>
                      </m:f>
                    </m:oMath>
                  </m:oMathPara>
                </a14:m>
                <a:endParaRPr lang="en-US" altLang="en-US" sz="2400" dirty="0"/>
              </a:p>
              <a:p>
                <a:pPr marL="0" indent="0" algn="ctr">
                  <a:buFont typeface="Monotype Sorts" pitchFamily="2" charset="2"/>
                  <a:buNone/>
                </a:pPr>
                <a:endParaRPr lang="en-US" altLang="en-US" sz="2400" dirty="0"/>
              </a:p>
              <a:p>
                <a:pPr marL="0" indent="0" algn="ctr">
                  <a:buFont typeface="Monotype Sort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altLang="en-US" sz="2400" smtClean="0">
                              <a:latin typeface="Cambria Math" panose="02040503050406030204" pitchFamily="18" charset="0"/>
                            </a:rPr>
                            <m:t>Φ</m:t>
                          </m:r>
                        </m:e>
                        <m:sub>
                          <m:r>
                            <a:rPr lang="en-US" altLang="en-US" sz="240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</m:sSub>
                      <m:d>
                        <m:dPr>
                          <m:ctrlPr>
                            <a:rPr lang="en-US" alt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en-US" sz="2400" i="1" smtClean="0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</m:d>
                      <m:r>
                        <a:rPr lang="en-US" altLang="en-US" sz="240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en-US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en-US" sz="240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altLang="en-US" sz="240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en-US" sz="2400" i="1" smtClean="0">
                              <a:latin typeface="Cambria Math" panose="02040503050406030204" pitchFamily="18" charset="0"/>
                            </a:rPr>
                            <m:t>𝛾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lang="en-US" alt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en-US" sz="2400" i="1" smtClean="0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</m:d>
                        </m:sup>
                      </m:sSup>
                    </m:oMath>
                  </m:oMathPara>
                </a14:m>
                <a:endParaRPr lang="en-US" altLang="en-US" sz="2400" dirty="0"/>
              </a:p>
              <a:p>
                <a:endParaRPr lang="en-US" altLang="en-US" dirty="0"/>
              </a:p>
            </p:txBody>
          </p:sp>
        </mc:Choice>
        <mc:Fallback xmlns="">
          <p:sp>
            <p:nvSpPr>
              <p:cNvPr id="8" name="Rectangle 3">
                <a:extLst>
                  <a:ext uri="{FF2B5EF4-FFF2-40B4-BE49-F238E27FC236}">
                    <a16:creationId xmlns:a16="http://schemas.microsoft.com/office/drawing/2014/main" id="{1B609FB9-361B-4547-9633-6CDB3D585E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6200" y="1714500"/>
                <a:ext cx="3429000" cy="3162300"/>
              </a:xfrm>
              <a:prstGeom prst="rect">
                <a:avLst/>
              </a:prstGeom>
              <a:blipFill>
                <a:blip r:embed="rId2"/>
                <a:stretch>
                  <a:fillRect l="-5338" t="-404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670834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059B172A-DA34-4C03-98AF-97C1C4C74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10281" name="Freeform 41">
            <a:extLst>
              <a:ext uri="{FF2B5EF4-FFF2-40B4-BE49-F238E27FC236}">
                <a16:creationId xmlns:a16="http://schemas.microsoft.com/office/drawing/2014/main" id="{0CA13D96-6DA0-4BF8-A753-8387BBC93801}"/>
              </a:ext>
            </a:extLst>
          </p:cNvPr>
          <p:cNvSpPr>
            <a:spLocks/>
          </p:cNvSpPr>
          <p:nvPr/>
        </p:nvSpPr>
        <p:spPr bwMode="auto">
          <a:xfrm>
            <a:off x="1676401" y="4664869"/>
            <a:ext cx="2057400" cy="457200"/>
          </a:xfrm>
          <a:custGeom>
            <a:avLst/>
            <a:gdLst>
              <a:gd name="T0" fmla="*/ 0 w 1296"/>
              <a:gd name="T1" fmla="*/ 288 h 288"/>
              <a:gd name="T2" fmla="*/ 0 w 1296"/>
              <a:gd name="T3" fmla="*/ 0 h 288"/>
              <a:gd name="T4" fmla="*/ 432 w 1296"/>
              <a:gd name="T5" fmla="*/ 144 h 288"/>
              <a:gd name="T6" fmla="*/ 960 w 1296"/>
              <a:gd name="T7" fmla="*/ 192 h 288"/>
              <a:gd name="T8" fmla="*/ 1296 w 1296"/>
              <a:gd name="T9" fmla="*/ 240 h 288"/>
              <a:gd name="T10" fmla="*/ 1296 w 1296"/>
              <a:gd name="T11" fmla="*/ 288 h 288"/>
              <a:gd name="T12" fmla="*/ 0 w 1296"/>
              <a:gd name="T13" fmla="*/ 28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296" h="288">
                <a:moveTo>
                  <a:pt x="0" y="288"/>
                </a:moveTo>
                <a:lnTo>
                  <a:pt x="0" y="0"/>
                </a:lnTo>
                <a:lnTo>
                  <a:pt x="432" y="144"/>
                </a:lnTo>
                <a:lnTo>
                  <a:pt x="960" y="192"/>
                </a:lnTo>
                <a:lnTo>
                  <a:pt x="1296" y="240"/>
                </a:lnTo>
                <a:lnTo>
                  <a:pt x="1296" y="288"/>
                </a:lnTo>
                <a:lnTo>
                  <a:pt x="0" y="288"/>
                </a:lnTo>
                <a:close/>
              </a:path>
            </a:pathLst>
          </a:cu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Rectangle 6">
            <a:extLst>
              <a:ext uri="{FF2B5EF4-FFF2-40B4-BE49-F238E27FC236}">
                <a16:creationId xmlns:a16="http://schemas.microsoft.com/office/drawing/2014/main" id="{A94818F8-2D50-4E52-BC43-F0024B751C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8204200" cy="1143000"/>
          </a:xfrm>
        </p:spPr>
        <p:txBody>
          <a:bodyPr/>
          <a:lstStyle/>
          <a:p>
            <a:r>
              <a:rPr lang="en-US" altLang="en-US"/>
              <a:t>Tail Inequalities: Markov</a:t>
            </a:r>
          </a:p>
        </p:txBody>
      </p:sp>
      <p:sp>
        <p:nvSpPr>
          <p:cNvPr id="10251" name="Rectangle 11">
            <a:extLst>
              <a:ext uri="{FF2B5EF4-FFF2-40B4-BE49-F238E27FC236}">
                <a16:creationId xmlns:a16="http://schemas.microsoft.com/office/drawing/2014/main" id="{6C1BEEC2-6145-4285-A6EA-1970DF3B37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3425" y="5993912"/>
            <a:ext cx="3330575" cy="132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sz="2000" b="1" dirty="0">
                <a:solidFill>
                  <a:srgbClr val="009900"/>
                </a:solidFill>
              </a:rPr>
              <a:t>Andrei </a:t>
            </a:r>
            <a:r>
              <a:rPr lang="en-US" altLang="en-US" sz="2000" b="1" dirty="0" err="1">
                <a:solidFill>
                  <a:srgbClr val="009900"/>
                </a:solidFill>
              </a:rPr>
              <a:t>Andreyevich</a:t>
            </a:r>
            <a:r>
              <a:rPr lang="en-US" altLang="en-US" sz="2000" b="1" dirty="0">
                <a:solidFill>
                  <a:srgbClr val="009900"/>
                </a:solidFill>
              </a:rPr>
              <a:t> Markov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sz="1000" b="1" dirty="0"/>
              <a:t>Born:</a:t>
            </a:r>
            <a:r>
              <a:rPr lang="en-US" altLang="en-US" sz="1000" b="1" dirty="0">
                <a:solidFill>
                  <a:srgbClr val="008000"/>
                </a:solidFill>
              </a:rPr>
              <a:t> 14 June 1856 in Ryazan, Russia</a:t>
            </a:r>
            <a:br>
              <a:rPr lang="en-US" altLang="en-US" sz="1000" b="1" dirty="0">
                <a:solidFill>
                  <a:srgbClr val="008000"/>
                </a:solidFill>
              </a:rPr>
            </a:br>
            <a:r>
              <a:rPr lang="en-US" altLang="en-US" sz="1000" b="1" dirty="0"/>
              <a:t>Died:</a:t>
            </a:r>
            <a:r>
              <a:rPr lang="en-US" altLang="en-US" sz="1000" b="1" dirty="0">
                <a:solidFill>
                  <a:srgbClr val="800080"/>
                </a:solidFill>
              </a:rPr>
              <a:t> 20 July 1922 in St Petersburg, Russia</a:t>
            </a:r>
            <a:endParaRPr lang="en-US" altLang="en-US" b="1" dirty="0"/>
          </a:p>
          <a:p>
            <a:pPr lvl="3">
              <a:spcBef>
                <a:spcPts val="500"/>
              </a:spcBef>
              <a:spcAft>
                <a:spcPts val="500"/>
              </a:spcAft>
            </a:pPr>
            <a:endParaRPr lang="en-US" altLang="en-US" b="1" dirty="0">
              <a:solidFill>
                <a:srgbClr val="800080"/>
              </a:solidFill>
            </a:endParaRPr>
          </a:p>
        </p:txBody>
      </p:sp>
      <p:pic>
        <p:nvPicPr>
          <p:cNvPr id="10269" name="Picture 29">
            <a:extLst>
              <a:ext uri="{FF2B5EF4-FFF2-40B4-BE49-F238E27FC236}">
                <a16:creationId xmlns:a16="http://schemas.microsoft.com/office/drawing/2014/main" id="{87D797FB-7AEA-4B68-9418-A076731B37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8826" y="3624446"/>
            <a:ext cx="1903413" cy="239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70" name="Text Box 30">
            <a:extLst>
              <a:ext uri="{FF2B5EF4-FFF2-40B4-BE49-F238E27FC236}">
                <a16:creationId xmlns:a16="http://schemas.microsoft.com/office/drawing/2014/main" id="{ADE3ED2E-FFDA-4BB1-8BD1-FA00100249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752600"/>
            <a:ext cx="327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latin typeface="Arial" panose="020B0604020202020204" pitchFamily="34" charset="0"/>
              </a:rPr>
              <a:t>If</a:t>
            </a:r>
            <a:r>
              <a:rPr lang="en-US" altLang="en-US"/>
              <a:t> </a:t>
            </a:r>
            <a:r>
              <a:rPr lang="en-US" altLang="en-US" i="1"/>
              <a:t>f</a:t>
            </a:r>
            <a:r>
              <a:rPr lang="en-US" altLang="en-US" i="1" baseline="-25000"/>
              <a:t>X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)= </a:t>
            </a:r>
            <a:r>
              <a:rPr lang="en-US" altLang="en-US" i="1"/>
              <a:t>f</a:t>
            </a:r>
            <a:r>
              <a:rPr lang="en-US" altLang="en-US" i="1" baseline="-25000"/>
              <a:t>X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)</a:t>
            </a:r>
            <a:r>
              <a:rPr lang="en-US" altLang="en-US" i="1">
                <a:sym typeface="Symbol" panose="05050102010706020507" pitchFamily="18" charset="2"/>
              </a:rPr>
              <a:t></a:t>
            </a:r>
            <a:r>
              <a:rPr lang="en-US" altLang="en-US">
                <a:sym typeface="Symbol" panose="05050102010706020507" pitchFamily="18" charset="2"/>
              </a:rPr>
              <a:t> 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) </a:t>
            </a:r>
            <a:r>
              <a:rPr lang="en-US" altLang="en-US">
                <a:latin typeface="Arial" panose="020B0604020202020204" pitchFamily="34" charset="0"/>
              </a:rPr>
              <a:t>then</a:t>
            </a:r>
            <a:endParaRPr lang="en-US" altLang="en-US"/>
          </a:p>
        </p:txBody>
      </p:sp>
      <p:graphicFrame>
        <p:nvGraphicFramePr>
          <p:cNvPr id="10271" name="Object 31">
            <a:extLst>
              <a:ext uri="{FF2B5EF4-FFF2-40B4-BE49-F238E27FC236}">
                <a16:creationId xmlns:a16="http://schemas.microsoft.com/office/drawing/2014/main" id="{B5505BA1-0BB8-4101-84B3-39F334C359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8117293"/>
              </p:ext>
            </p:extLst>
          </p:nvPr>
        </p:nvGraphicFramePr>
        <p:xfrm>
          <a:off x="1295401" y="2456656"/>
          <a:ext cx="2060575" cy="874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52200" imgH="406080" progId="Equation.3">
                  <p:embed/>
                </p:oleObj>
              </mc:Choice>
              <mc:Fallback>
                <p:oleObj name="Equation" r:id="rId3" imgW="952200" imgH="40608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1" y="2456656"/>
                        <a:ext cx="2060575" cy="874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2" name="Line 32">
            <a:extLst>
              <a:ext uri="{FF2B5EF4-FFF2-40B4-BE49-F238E27FC236}">
                <a16:creationId xmlns:a16="http://schemas.microsoft.com/office/drawing/2014/main" id="{F85C6CEB-F803-41CB-BD30-0EED5053941B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1" y="3445669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3" name="Line 33">
            <a:extLst>
              <a:ext uri="{FF2B5EF4-FFF2-40B4-BE49-F238E27FC236}">
                <a16:creationId xmlns:a16="http://schemas.microsoft.com/office/drawing/2014/main" id="{AD9FEB44-7BDD-4767-A18E-DEF230CD9480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1" y="5122069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4" name="Freeform 34">
            <a:extLst>
              <a:ext uri="{FF2B5EF4-FFF2-40B4-BE49-F238E27FC236}">
                <a16:creationId xmlns:a16="http://schemas.microsoft.com/office/drawing/2014/main" id="{D4353765-9629-40A4-AF63-02F4B2021927}"/>
              </a:ext>
            </a:extLst>
          </p:cNvPr>
          <p:cNvSpPr>
            <a:spLocks/>
          </p:cNvSpPr>
          <p:nvPr/>
        </p:nvSpPr>
        <p:spPr bwMode="auto">
          <a:xfrm>
            <a:off x="457201" y="3598069"/>
            <a:ext cx="3276600" cy="1447800"/>
          </a:xfrm>
          <a:custGeom>
            <a:avLst/>
            <a:gdLst>
              <a:gd name="T0" fmla="*/ 0 w 2064"/>
              <a:gd name="T1" fmla="*/ 0 h 912"/>
              <a:gd name="T2" fmla="*/ 384 w 2064"/>
              <a:gd name="T3" fmla="*/ 480 h 912"/>
              <a:gd name="T4" fmla="*/ 1056 w 2064"/>
              <a:gd name="T5" fmla="*/ 768 h 912"/>
              <a:gd name="T6" fmla="*/ 1680 w 2064"/>
              <a:gd name="T7" fmla="*/ 864 h 912"/>
              <a:gd name="T8" fmla="*/ 2064 w 2064"/>
              <a:gd name="T9" fmla="*/ 912 h 9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64" h="912">
                <a:moveTo>
                  <a:pt x="0" y="0"/>
                </a:moveTo>
                <a:cubicBezTo>
                  <a:pt x="104" y="176"/>
                  <a:pt x="208" y="352"/>
                  <a:pt x="384" y="480"/>
                </a:cubicBezTo>
                <a:cubicBezTo>
                  <a:pt x="560" y="608"/>
                  <a:pt x="840" y="704"/>
                  <a:pt x="1056" y="768"/>
                </a:cubicBezTo>
                <a:cubicBezTo>
                  <a:pt x="1272" y="832"/>
                  <a:pt x="1512" y="840"/>
                  <a:pt x="1680" y="864"/>
                </a:cubicBezTo>
                <a:cubicBezTo>
                  <a:pt x="1848" y="888"/>
                  <a:pt x="1956" y="900"/>
                  <a:pt x="2064" y="912"/>
                </a:cubicBezTo>
              </a:path>
            </a:pathLst>
          </a:custGeom>
          <a:noFill/>
          <a:ln w="5715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5" name="Line 35">
            <a:extLst>
              <a:ext uri="{FF2B5EF4-FFF2-40B4-BE49-F238E27FC236}">
                <a16:creationId xmlns:a16="http://schemas.microsoft.com/office/drawing/2014/main" id="{60630583-05BC-4B21-9AE8-6A01703F6B76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1" y="5122069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0276" name="Object 36">
            <a:extLst>
              <a:ext uri="{FF2B5EF4-FFF2-40B4-BE49-F238E27FC236}">
                <a16:creationId xmlns:a16="http://schemas.microsoft.com/office/drawing/2014/main" id="{3E7C64E0-CF02-457E-AAB5-096F6D22B9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9443279"/>
              </p:ext>
            </p:extLst>
          </p:nvPr>
        </p:nvGraphicFramePr>
        <p:xfrm>
          <a:off x="914401" y="5198269"/>
          <a:ext cx="381000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77480" imgH="190440" progId="Equation.3">
                  <p:embed/>
                </p:oleObj>
              </mc:Choice>
              <mc:Fallback>
                <p:oleObj name="Equation" r:id="rId5" imgW="177480" imgH="190440" progId="Equation.3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1" y="5198269"/>
                        <a:ext cx="381000" cy="411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7" name="Line 37">
            <a:extLst>
              <a:ext uri="{FF2B5EF4-FFF2-40B4-BE49-F238E27FC236}">
                <a16:creationId xmlns:a16="http://schemas.microsoft.com/office/drawing/2014/main" id="{47260156-A056-4BAA-AC7F-649856929526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1" y="5122069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8" name="Text Box 38">
            <a:extLst>
              <a:ext uri="{FF2B5EF4-FFF2-40B4-BE49-F238E27FC236}">
                <a16:creationId xmlns:a16="http://schemas.microsoft.com/office/drawing/2014/main" id="{03B00482-64D0-4CC5-866A-7A5CEAC485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5122069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i="1"/>
              <a:t>a</a:t>
            </a:r>
            <a:endParaRPr lang="en-US" altLang="en-US"/>
          </a:p>
        </p:txBody>
      </p:sp>
      <p:sp>
        <p:nvSpPr>
          <p:cNvPr id="10282" name="Line 42">
            <a:extLst>
              <a:ext uri="{FF2B5EF4-FFF2-40B4-BE49-F238E27FC236}">
                <a16:creationId xmlns:a16="http://schemas.microsoft.com/office/drawing/2014/main" id="{4DB44DD3-8E77-4ED8-83D7-5C48690F1A3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14605" y="3276600"/>
            <a:ext cx="152395" cy="157718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83" name="Text Box 43">
            <a:extLst>
              <a:ext uri="{FF2B5EF4-FFF2-40B4-BE49-F238E27FC236}">
                <a16:creationId xmlns:a16="http://schemas.microsoft.com/office/drawing/2014/main" id="{ADD2A296-6C51-4529-A584-AFDFEFD579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1" y="3369469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i="1"/>
              <a:t>f</a:t>
            </a:r>
            <a:r>
              <a:rPr lang="en-US" altLang="en-US" i="1" baseline="-25000"/>
              <a:t>X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)</a:t>
            </a:r>
          </a:p>
        </p:txBody>
      </p:sp>
      <p:sp>
        <p:nvSpPr>
          <p:cNvPr id="10284" name="Line 44">
            <a:extLst>
              <a:ext uri="{FF2B5EF4-FFF2-40B4-BE49-F238E27FC236}">
                <a16:creationId xmlns:a16="http://schemas.microsoft.com/office/drawing/2014/main" id="{13B1D49E-A0BE-4E43-99F6-A99725B9560A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1" y="3674269"/>
            <a:ext cx="0" cy="1447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85" name="Text Box 45">
            <a:extLst>
              <a:ext uri="{FF2B5EF4-FFF2-40B4-BE49-F238E27FC236}">
                <a16:creationId xmlns:a16="http://schemas.microsoft.com/office/drawing/2014/main" id="{4D63F4D5-F21A-4AD7-A56B-14FD597B71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1" y="5045869"/>
            <a:ext cx="45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i="1"/>
              <a:t>x</a:t>
            </a:r>
            <a:endParaRPr lang="en-US" altLang="en-US"/>
          </a:p>
        </p:txBody>
      </p:sp>
      <p:sp>
        <p:nvSpPr>
          <p:cNvPr id="10286" name="Text Box 46">
            <a:extLst>
              <a:ext uri="{FF2B5EF4-FFF2-40B4-BE49-F238E27FC236}">
                <a16:creationId xmlns:a16="http://schemas.microsoft.com/office/drawing/2014/main" id="{7771D869-5600-44EA-A2B9-01926C63EB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400800"/>
            <a:ext cx="647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Proof: p. 137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25F96CBD-71C4-45D2-B976-C90646E2C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B8D5F25A-D9A0-4DC8-90A5-4DDC3DACB7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8204200" cy="1143000"/>
          </a:xfrm>
        </p:spPr>
        <p:txBody>
          <a:bodyPr/>
          <a:lstStyle/>
          <a:p>
            <a:r>
              <a:rPr lang="en-US" altLang="en-US"/>
              <a:t>Markov’s Inequality: Proof</a:t>
            </a:r>
          </a:p>
        </p:txBody>
      </p:sp>
      <p:graphicFrame>
        <p:nvGraphicFramePr>
          <p:cNvPr id="52231" name="Object 7">
            <a:extLst>
              <a:ext uri="{FF2B5EF4-FFF2-40B4-BE49-F238E27FC236}">
                <a16:creationId xmlns:a16="http://schemas.microsoft.com/office/drawing/2014/main" id="{E519A990-CAC6-407B-8EF8-DDC045FFEE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5718725"/>
              </p:ext>
            </p:extLst>
          </p:nvPr>
        </p:nvGraphicFramePr>
        <p:xfrm>
          <a:off x="711742" y="1738974"/>
          <a:ext cx="3211750" cy="29820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79480" imgH="2425680" progId="Equation.3">
                  <p:embed/>
                </p:oleObj>
              </mc:Choice>
              <mc:Fallback>
                <p:oleObj name="Equation" r:id="rId2" imgW="2679480" imgH="24256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742" y="1738974"/>
                        <a:ext cx="3211750" cy="298207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2244" name="Group 20">
            <a:extLst>
              <a:ext uri="{FF2B5EF4-FFF2-40B4-BE49-F238E27FC236}">
                <a16:creationId xmlns:a16="http://schemas.microsoft.com/office/drawing/2014/main" id="{DC97B0E9-C471-442B-AEE7-91F6601D8C91}"/>
              </a:ext>
            </a:extLst>
          </p:cNvPr>
          <p:cNvGrpSpPr>
            <a:grpSpLocks/>
          </p:cNvGrpSpPr>
          <p:nvPr/>
        </p:nvGrpSpPr>
        <p:grpSpPr bwMode="auto">
          <a:xfrm>
            <a:off x="2819400" y="3419475"/>
            <a:ext cx="3962400" cy="2620963"/>
            <a:chOff x="816" y="2160"/>
            <a:chExt cx="2256" cy="1411"/>
          </a:xfrm>
        </p:grpSpPr>
        <p:sp>
          <p:nvSpPr>
            <p:cNvPr id="52226" name="Freeform 2">
              <a:extLst>
                <a:ext uri="{FF2B5EF4-FFF2-40B4-BE49-F238E27FC236}">
                  <a16:creationId xmlns:a16="http://schemas.microsoft.com/office/drawing/2014/main" id="{FD913A2E-BA28-494B-81B7-C6906F07A176}"/>
                </a:ext>
              </a:extLst>
            </p:cNvPr>
            <p:cNvSpPr>
              <a:spLocks/>
            </p:cNvSpPr>
            <p:nvPr/>
          </p:nvSpPr>
          <p:spPr bwMode="auto">
            <a:xfrm>
              <a:off x="1584" y="2976"/>
              <a:ext cx="1296" cy="288"/>
            </a:xfrm>
            <a:custGeom>
              <a:avLst/>
              <a:gdLst>
                <a:gd name="T0" fmla="*/ 0 w 1296"/>
                <a:gd name="T1" fmla="*/ 288 h 288"/>
                <a:gd name="T2" fmla="*/ 0 w 1296"/>
                <a:gd name="T3" fmla="*/ 0 h 288"/>
                <a:gd name="T4" fmla="*/ 432 w 1296"/>
                <a:gd name="T5" fmla="*/ 144 h 288"/>
                <a:gd name="T6" fmla="*/ 960 w 1296"/>
                <a:gd name="T7" fmla="*/ 192 h 288"/>
                <a:gd name="T8" fmla="*/ 1296 w 1296"/>
                <a:gd name="T9" fmla="*/ 240 h 288"/>
                <a:gd name="T10" fmla="*/ 1296 w 1296"/>
                <a:gd name="T11" fmla="*/ 288 h 288"/>
                <a:gd name="T12" fmla="*/ 0 w 1296"/>
                <a:gd name="T13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6" h="288">
                  <a:moveTo>
                    <a:pt x="0" y="288"/>
                  </a:moveTo>
                  <a:lnTo>
                    <a:pt x="0" y="0"/>
                  </a:lnTo>
                  <a:lnTo>
                    <a:pt x="432" y="144"/>
                  </a:lnTo>
                  <a:lnTo>
                    <a:pt x="960" y="192"/>
                  </a:lnTo>
                  <a:lnTo>
                    <a:pt x="1296" y="240"/>
                  </a:lnTo>
                  <a:lnTo>
                    <a:pt x="1296" y="288"/>
                  </a:lnTo>
                  <a:lnTo>
                    <a:pt x="0" y="288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32" name="Line 8">
              <a:extLst>
                <a:ext uri="{FF2B5EF4-FFF2-40B4-BE49-F238E27FC236}">
                  <a16:creationId xmlns:a16="http://schemas.microsoft.com/office/drawing/2014/main" id="{E77BD70A-38A9-41BB-AFE0-8C674D767E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2208"/>
              <a:ext cx="0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33" name="Line 9">
              <a:extLst>
                <a:ext uri="{FF2B5EF4-FFF2-40B4-BE49-F238E27FC236}">
                  <a16:creationId xmlns:a16="http://schemas.microsoft.com/office/drawing/2014/main" id="{70A65531-ED18-488D-BDDA-2013B66195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3264"/>
              <a:ext cx="21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34" name="Freeform 10">
              <a:extLst>
                <a:ext uri="{FF2B5EF4-FFF2-40B4-BE49-F238E27FC236}">
                  <a16:creationId xmlns:a16="http://schemas.microsoft.com/office/drawing/2014/main" id="{8CE95A56-F454-4A21-A098-07B59E2F25A4}"/>
                </a:ext>
              </a:extLst>
            </p:cNvPr>
            <p:cNvSpPr>
              <a:spLocks/>
            </p:cNvSpPr>
            <p:nvPr/>
          </p:nvSpPr>
          <p:spPr bwMode="auto">
            <a:xfrm>
              <a:off x="816" y="2304"/>
              <a:ext cx="2064" cy="912"/>
            </a:xfrm>
            <a:custGeom>
              <a:avLst/>
              <a:gdLst>
                <a:gd name="T0" fmla="*/ 0 w 2064"/>
                <a:gd name="T1" fmla="*/ 0 h 912"/>
                <a:gd name="T2" fmla="*/ 384 w 2064"/>
                <a:gd name="T3" fmla="*/ 480 h 912"/>
                <a:gd name="T4" fmla="*/ 1056 w 2064"/>
                <a:gd name="T5" fmla="*/ 768 h 912"/>
                <a:gd name="T6" fmla="*/ 1680 w 2064"/>
                <a:gd name="T7" fmla="*/ 864 h 912"/>
                <a:gd name="T8" fmla="*/ 2064 w 2064"/>
                <a:gd name="T9" fmla="*/ 912 h 9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64" h="912">
                  <a:moveTo>
                    <a:pt x="0" y="0"/>
                  </a:moveTo>
                  <a:cubicBezTo>
                    <a:pt x="104" y="176"/>
                    <a:pt x="208" y="352"/>
                    <a:pt x="384" y="480"/>
                  </a:cubicBezTo>
                  <a:cubicBezTo>
                    <a:pt x="560" y="608"/>
                    <a:pt x="840" y="704"/>
                    <a:pt x="1056" y="768"/>
                  </a:cubicBezTo>
                  <a:cubicBezTo>
                    <a:pt x="1272" y="832"/>
                    <a:pt x="1512" y="840"/>
                    <a:pt x="1680" y="864"/>
                  </a:cubicBezTo>
                  <a:cubicBezTo>
                    <a:pt x="1848" y="888"/>
                    <a:pt x="1956" y="900"/>
                    <a:pt x="2064" y="912"/>
                  </a:cubicBezTo>
                </a:path>
              </a:pathLst>
            </a:custGeom>
            <a:noFill/>
            <a:ln w="5715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35" name="Line 11">
              <a:extLst>
                <a:ext uri="{FF2B5EF4-FFF2-40B4-BE49-F238E27FC236}">
                  <a16:creationId xmlns:a16="http://schemas.microsoft.com/office/drawing/2014/main" id="{4C772965-8684-422B-B791-CA28939182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3264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52236" name="Object 12">
              <a:extLst>
                <a:ext uri="{FF2B5EF4-FFF2-40B4-BE49-F238E27FC236}">
                  <a16:creationId xmlns:a16="http://schemas.microsoft.com/office/drawing/2014/main" id="{193195B7-EB66-41E5-9612-5404C8A4503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104" y="3312"/>
            <a:ext cx="240" cy="2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77480" imgH="190440" progId="Equation.3">
                    <p:embed/>
                  </p:oleObj>
                </mc:Choice>
                <mc:Fallback>
                  <p:oleObj name="Equation" r:id="rId4" imgW="177480" imgH="190440" progId="Equation.3">
                    <p:embed/>
                    <p:pic>
                      <p:nvPicPr>
                        <p:cNvPr id="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04" y="3312"/>
                          <a:ext cx="240" cy="25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2237" name="Line 13">
              <a:extLst>
                <a:ext uri="{FF2B5EF4-FFF2-40B4-BE49-F238E27FC236}">
                  <a16:creationId xmlns:a16="http://schemas.microsoft.com/office/drawing/2014/main" id="{91D910C2-75F4-4DC1-ACC8-3E812B1C45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3264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38" name="Text Box 14">
              <a:extLst>
                <a:ext uri="{FF2B5EF4-FFF2-40B4-BE49-F238E27FC236}">
                  <a16:creationId xmlns:a16="http://schemas.microsoft.com/office/drawing/2014/main" id="{4822EFFB-85FE-41A3-960D-05B845E590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88" y="3264"/>
              <a:ext cx="288" cy="2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i="1"/>
                <a:t>a</a:t>
              </a:r>
              <a:endParaRPr lang="en-US" altLang="en-US"/>
            </a:p>
          </p:txBody>
        </p:sp>
        <p:sp>
          <p:nvSpPr>
            <p:cNvPr id="52240" name="Text Box 16">
              <a:extLst>
                <a:ext uri="{FF2B5EF4-FFF2-40B4-BE49-F238E27FC236}">
                  <a16:creationId xmlns:a16="http://schemas.microsoft.com/office/drawing/2014/main" id="{57D8CE40-D77D-4425-99DC-E88935F262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8" y="2160"/>
              <a:ext cx="480" cy="2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i="1"/>
                <a:t>f</a:t>
              </a:r>
              <a:r>
                <a:rPr lang="en-US" altLang="en-US" i="1" baseline="-25000"/>
                <a:t>X</a:t>
              </a:r>
              <a:r>
                <a:rPr lang="en-US" altLang="en-US"/>
                <a:t>(</a:t>
              </a:r>
              <a:r>
                <a:rPr lang="en-US" altLang="en-US" i="1"/>
                <a:t>x</a:t>
              </a:r>
              <a:r>
                <a:rPr lang="en-US" altLang="en-US"/>
                <a:t>)</a:t>
              </a:r>
            </a:p>
          </p:txBody>
        </p:sp>
        <p:sp>
          <p:nvSpPr>
            <p:cNvPr id="52241" name="Line 17">
              <a:extLst>
                <a:ext uri="{FF2B5EF4-FFF2-40B4-BE49-F238E27FC236}">
                  <a16:creationId xmlns:a16="http://schemas.microsoft.com/office/drawing/2014/main" id="{729DA69E-4DC0-45EC-A691-CB25AC7C62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2352"/>
              <a:ext cx="0" cy="91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42" name="Text Box 18">
              <a:extLst>
                <a:ext uri="{FF2B5EF4-FFF2-40B4-BE49-F238E27FC236}">
                  <a16:creationId xmlns:a16="http://schemas.microsoft.com/office/drawing/2014/main" id="{DB75ADCC-CE15-436F-AA05-581B45120E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4" y="3216"/>
              <a:ext cx="288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 i="1"/>
                <a:t>x</a:t>
              </a:r>
              <a:endParaRPr lang="en-US" altLang="en-US"/>
            </a:p>
          </p:txBody>
        </p:sp>
      </p:grpSp>
      <p:sp>
        <p:nvSpPr>
          <p:cNvPr id="52245" name="Rectangle 21">
            <a:extLst>
              <a:ext uri="{FF2B5EF4-FFF2-40B4-BE49-F238E27FC236}">
                <a16:creationId xmlns:a16="http://schemas.microsoft.com/office/drawing/2014/main" id="{C08FF17F-833A-4CD7-AA10-9617EB3586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6086475"/>
            <a:ext cx="3886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60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quod erat demonstrandum</a:t>
            </a:r>
            <a:r>
              <a:rPr lang="en-US" altLang="en-US"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en-US" sz="4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2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2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45" grpId="0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Footer Placeholder 4">
            <a:extLst>
              <a:ext uri="{FF2B5EF4-FFF2-40B4-BE49-F238E27FC236}">
                <a16:creationId xmlns:a16="http://schemas.microsoft.com/office/drawing/2014/main" id="{CEF762BD-60A8-4818-AF5F-38DDD9985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14338" name="Freeform 2">
            <a:extLst>
              <a:ext uri="{FF2B5EF4-FFF2-40B4-BE49-F238E27FC236}">
                <a16:creationId xmlns:a16="http://schemas.microsoft.com/office/drawing/2014/main" id="{D11369FC-FE9D-4EB3-9397-2240677B05E5}"/>
              </a:ext>
            </a:extLst>
          </p:cNvPr>
          <p:cNvSpPr>
            <a:spLocks/>
          </p:cNvSpPr>
          <p:nvPr/>
        </p:nvSpPr>
        <p:spPr bwMode="auto">
          <a:xfrm flipH="1">
            <a:off x="3429000" y="4343400"/>
            <a:ext cx="1552575" cy="609600"/>
          </a:xfrm>
          <a:custGeom>
            <a:avLst/>
            <a:gdLst>
              <a:gd name="T0" fmla="*/ 978 w 978"/>
              <a:gd name="T1" fmla="*/ 384 h 384"/>
              <a:gd name="T2" fmla="*/ 978 w 978"/>
              <a:gd name="T3" fmla="*/ 0 h 384"/>
              <a:gd name="T4" fmla="*/ 882 w 978"/>
              <a:gd name="T5" fmla="*/ 144 h 384"/>
              <a:gd name="T6" fmla="*/ 786 w 978"/>
              <a:gd name="T7" fmla="*/ 192 h 384"/>
              <a:gd name="T8" fmla="*/ 546 w 978"/>
              <a:gd name="T9" fmla="*/ 288 h 384"/>
              <a:gd name="T10" fmla="*/ 210 w 978"/>
              <a:gd name="T11" fmla="*/ 336 h 384"/>
              <a:gd name="T12" fmla="*/ 0 w 978"/>
              <a:gd name="T13" fmla="*/ 352 h 384"/>
              <a:gd name="T14" fmla="*/ 18 w 978"/>
              <a:gd name="T15" fmla="*/ 384 h 384"/>
              <a:gd name="T16" fmla="*/ 978 w 978"/>
              <a:gd name="T17" fmla="*/ 384 h 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78" h="384">
                <a:moveTo>
                  <a:pt x="978" y="384"/>
                </a:moveTo>
                <a:lnTo>
                  <a:pt x="978" y="0"/>
                </a:lnTo>
                <a:lnTo>
                  <a:pt x="882" y="144"/>
                </a:lnTo>
                <a:lnTo>
                  <a:pt x="786" y="192"/>
                </a:lnTo>
                <a:lnTo>
                  <a:pt x="546" y="288"/>
                </a:lnTo>
                <a:lnTo>
                  <a:pt x="210" y="336"/>
                </a:lnTo>
                <a:cubicBezTo>
                  <a:pt x="140" y="341"/>
                  <a:pt x="70" y="347"/>
                  <a:pt x="0" y="352"/>
                </a:cubicBezTo>
                <a:lnTo>
                  <a:pt x="18" y="384"/>
                </a:lnTo>
                <a:lnTo>
                  <a:pt x="978" y="384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BF957EE1-75B7-467D-9386-29CD0FCBCA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8204200" cy="1143000"/>
          </a:xfrm>
        </p:spPr>
        <p:txBody>
          <a:bodyPr/>
          <a:lstStyle/>
          <a:p>
            <a:r>
              <a:rPr lang="en-US" altLang="en-US"/>
              <a:t>Tail Inequalities: Chebyshev</a:t>
            </a:r>
          </a:p>
        </p:txBody>
      </p:sp>
      <p:pic>
        <p:nvPicPr>
          <p:cNvPr id="14340" name="Picture 4">
            <a:extLst>
              <a:ext uri="{FF2B5EF4-FFF2-40B4-BE49-F238E27FC236}">
                <a16:creationId xmlns:a16="http://schemas.microsoft.com/office/drawing/2014/main" id="{28AB4FAF-4639-4638-9F5F-CFA36E35F2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752600"/>
            <a:ext cx="2066925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1" name="Picture 5">
            <a:extLst>
              <a:ext uri="{FF2B5EF4-FFF2-40B4-BE49-F238E27FC236}">
                <a16:creationId xmlns:a16="http://schemas.microsoft.com/office/drawing/2014/main" id="{B01FF207-4EE4-4AF6-8137-18B6A3C384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5181600"/>
            <a:ext cx="625475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2" name="Picture 6">
            <a:extLst>
              <a:ext uri="{FF2B5EF4-FFF2-40B4-BE49-F238E27FC236}">
                <a16:creationId xmlns:a16="http://schemas.microsoft.com/office/drawing/2014/main" id="{9880B827-7E11-43DB-A99A-FB5C1FCD1A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7075" y="1752600"/>
            <a:ext cx="2066925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4343" name="Object 7">
            <a:extLst>
              <a:ext uri="{FF2B5EF4-FFF2-40B4-BE49-F238E27FC236}">
                <a16:creationId xmlns:a16="http://schemas.microsoft.com/office/drawing/2014/main" id="{6B6D30EA-1643-4482-878F-CAEBBCB43A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4340794"/>
              </p:ext>
            </p:extLst>
          </p:nvPr>
        </p:nvGraphicFramePr>
        <p:xfrm>
          <a:off x="514350" y="1684818"/>
          <a:ext cx="2362200" cy="5864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336760" imgH="583920" progId="Equation.3">
                  <p:embed/>
                </p:oleObj>
              </mc:Choice>
              <mc:Fallback>
                <p:oleObj name="Equation" r:id="rId5" imgW="2336760" imgH="58392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" y="1684818"/>
                        <a:ext cx="2362200" cy="58641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4" name="Rectangle 8">
            <a:extLst>
              <a:ext uri="{FF2B5EF4-FFF2-40B4-BE49-F238E27FC236}">
                <a16:creationId xmlns:a16="http://schemas.microsoft.com/office/drawing/2014/main" id="{9E14260B-CF30-4A5B-A6B0-3B868ABAF2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0663" y="4316413"/>
            <a:ext cx="3232150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sz="2000" b="1">
                <a:solidFill>
                  <a:srgbClr val="FF0000"/>
                </a:solidFill>
              </a:rPr>
              <a:t>Pafnuty Lvovich Chebyshev</a:t>
            </a:r>
            <a:endParaRPr lang="en-US" altLang="en-US" b="1">
              <a:solidFill>
                <a:srgbClr val="FF0000"/>
              </a:solidFill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sz="1000" b="1"/>
              <a:t>Born:</a:t>
            </a:r>
            <a:r>
              <a:rPr lang="en-US" altLang="en-US" sz="1000" b="1">
                <a:solidFill>
                  <a:srgbClr val="008000"/>
                </a:solidFill>
              </a:rPr>
              <a:t> 16 May 1821 in Okatovo, Russia</a:t>
            </a:r>
            <a:br>
              <a:rPr lang="en-US" altLang="en-US" sz="1000" b="1">
                <a:solidFill>
                  <a:srgbClr val="008000"/>
                </a:solidFill>
              </a:rPr>
            </a:br>
            <a:r>
              <a:rPr lang="en-US" altLang="en-US" sz="1000" b="1"/>
              <a:t>Died:</a:t>
            </a:r>
            <a:r>
              <a:rPr lang="en-US" altLang="en-US" sz="1000" b="1">
                <a:solidFill>
                  <a:srgbClr val="800080"/>
                </a:solidFill>
              </a:rPr>
              <a:t> 8 Dec 1894 in St Petersburg, Russia</a:t>
            </a:r>
            <a:endParaRPr lang="en-US" altLang="en-US" b="1">
              <a:solidFill>
                <a:srgbClr val="800080"/>
              </a:solidFill>
            </a:endParaRPr>
          </a:p>
        </p:txBody>
      </p:sp>
      <p:sp>
        <p:nvSpPr>
          <p:cNvPr id="14345" name="Line 9">
            <a:extLst>
              <a:ext uri="{FF2B5EF4-FFF2-40B4-BE49-F238E27FC236}">
                <a16:creationId xmlns:a16="http://schemas.microsoft.com/office/drawing/2014/main" id="{0460B830-1942-43A0-8526-6A8BD8DDDA31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4953000"/>
            <a:ext cx="419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Line 10">
            <a:extLst>
              <a:ext uri="{FF2B5EF4-FFF2-40B4-BE49-F238E27FC236}">
                <a16:creationId xmlns:a16="http://schemas.microsoft.com/office/drawing/2014/main" id="{37B01F78-EFDB-4F5A-B6BA-88794376A29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4953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4347" name="Object 11">
            <a:extLst>
              <a:ext uri="{FF2B5EF4-FFF2-40B4-BE49-F238E27FC236}">
                <a16:creationId xmlns:a16="http://schemas.microsoft.com/office/drawing/2014/main" id="{47055650-AB1C-449E-A58B-A000941703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5562600"/>
          <a:ext cx="4826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77480" imgH="190440" progId="Equation.3">
                  <p:embed/>
                </p:oleObj>
              </mc:Choice>
              <mc:Fallback>
                <p:oleObj name="Equation" r:id="rId7" imgW="177480" imgH="19044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5562600"/>
                        <a:ext cx="4826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8" name="Line 12">
            <a:extLst>
              <a:ext uri="{FF2B5EF4-FFF2-40B4-BE49-F238E27FC236}">
                <a16:creationId xmlns:a16="http://schemas.microsoft.com/office/drawing/2014/main" id="{0E91C9A7-EA18-410A-9918-DBCCFA760E23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33528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9" name="Text Box 13">
            <a:extLst>
              <a:ext uri="{FF2B5EF4-FFF2-40B4-BE49-F238E27FC236}">
                <a16:creationId xmlns:a16="http://schemas.microsoft.com/office/drawing/2014/main" id="{777A199B-CD50-460F-875B-9AD0E17EC4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2895600"/>
            <a:ext cx="83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2</a:t>
            </a:r>
            <a:r>
              <a:rPr lang="en-US" altLang="en-US" i="1"/>
              <a:t>a</a:t>
            </a:r>
            <a:endParaRPr lang="en-US" altLang="en-US"/>
          </a:p>
        </p:txBody>
      </p:sp>
      <p:sp>
        <p:nvSpPr>
          <p:cNvPr id="14350" name="Freeform 14">
            <a:extLst>
              <a:ext uri="{FF2B5EF4-FFF2-40B4-BE49-F238E27FC236}">
                <a16:creationId xmlns:a16="http://schemas.microsoft.com/office/drawing/2014/main" id="{FD9F5050-5473-4C49-9F29-3F72A4C7E43A}"/>
              </a:ext>
            </a:extLst>
          </p:cNvPr>
          <p:cNvSpPr>
            <a:spLocks/>
          </p:cNvSpPr>
          <p:nvPr/>
        </p:nvSpPr>
        <p:spPr bwMode="auto">
          <a:xfrm flipH="1">
            <a:off x="2819400" y="3505200"/>
            <a:ext cx="2209800" cy="1397000"/>
          </a:xfrm>
          <a:custGeom>
            <a:avLst/>
            <a:gdLst>
              <a:gd name="T0" fmla="*/ 0 w 1392"/>
              <a:gd name="T1" fmla="*/ 880 h 880"/>
              <a:gd name="T2" fmla="*/ 816 w 1392"/>
              <a:gd name="T3" fmla="*/ 736 h 880"/>
              <a:gd name="T4" fmla="*/ 1056 w 1392"/>
              <a:gd name="T5" fmla="*/ 400 h 880"/>
              <a:gd name="T6" fmla="*/ 1248 w 1392"/>
              <a:gd name="T7" fmla="*/ 64 h 880"/>
              <a:gd name="T8" fmla="*/ 1392 w 1392"/>
              <a:gd name="T9" fmla="*/ 16 h 8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92" h="880">
                <a:moveTo>
                  <a:pt x="0" y="880"/>
                </a:moveTo>
                <a:cubicBezTo>
                  <a:pt x="320" y="848"/>
                  <a:pt x="640" y="816"/>
                  <a:pt x="816" y="736"/>
                </a:cubicBezTo>
                <a:cubicBezTo>
                  <a:pt x="992" y="656"/>
                  <a:pt x="984" y="512"/>
                  <a:pt x="1056" y="400"/>
                </a:cubicBezTo>
                <a:cubicBezTo>
                  <a:pt x="1128" y="288"/>
                  <a:pt x="1192" y="128"/>
                  <a:pt x="1248" y="64"/>
                </a:cubicBezTo>
                <a:cubicBezTo>
                  <a:pt x="1304" y="0"/>
                  <a:pt x="1348" y="8"/>
                  <a:pt x="1392" y="1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1" name="Freeform 15">
            <a:extLst>
              <a:ext uri="{FF2B5EF4-FFF2-40B4-BE49-F238E27FC236}">
                <a16:creationId xmlns:a16="http://schemas.microsoft.com/office/drawing/2014/main" id="{15592228-F72E-4C97-BC21-D3E8BD651EED}"/>
              </a:ext>
            </a:extLst>
          </p:cNvPr>
          <p:cNvSpPr>
            <a:spLocks/>
          </p:cNvSpPr>
          <p:nvPr/>
        </p:nvSpPr>
        <p:spPr bwMode="auto">
          <a:xfrm>
            <a:off x="733425" y="4343400"/>
            <a:ext cx="1552575" cy="609600"/>
          </a:xfrm>
          <a:custGeom>
            <a:avLst/>
            <a:gdLst>
              <a:gd name="T0" fmla="*/ 978 w 978"/>
              <a:gd name="T1" fmla="*/ 384 h 384"/>
              <a:gd name="T2" fmla="*/ 978 w 978"/>
              <a:gd name="T3" fmla="*/ 0 h 384"/>
              <a:gd name="T4" fmla="*/ 882 w 978"/>
              <a:gd name="T5" fmla="*/ 144 h 384"/>
              <a:gd name="T6" fmla="*/ 786 w 978"/>
              <a:gd name="T7" fmla="*/ 192 h 384"/>
              <a:gd name="T8" fmla="*/ 546 w 978"/>
              <a:gd name="T9" fmla="*/ 288 h 384"/>
              <a:gd name="T10" fmla="*/ 210 w 978"/>
              <a:gd name="T11" fmla="*/ 336 h 384"/>
              <a:gd name="T12" fmla="*/ 0 w 978"/>
              <a:gd name="T13" fmla="*/ 352 h 384"/>
              <a:gd name="T14" fmla="*/ 18 w 978"/>
              <a:gd name="T15" fmla="*/ 384 h 384"/>
              <a:gd name="T16" fmla="*/ 978 w 978"/>
              <a:gd name="T17" fmla="*/ 384 h 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78" h="384">
                <a:moveTo>
                  <a:pt x="978" y="384"/>
                </a:moveTo>
                <a:lnTo>
                  <a:pt x="978" y="0"/>
                </a:lnTo>
                <a:lnTo>
                  <a:pt x="882" y="144"/>
                </a:lnTo>
                <a:lnTo>
                  <a:pt x="786" y="192"/>
                </a:lnTo>
                <a:lnTo>
                  <a:pt x="546" y="288"/>
                </a:lnTo>
                <a:lnTo>
                  <a:pt x="210" y="336"/>
                </a:lnTo>
                <a:cubicBezTo>
                  <a:pt x="140" y="341"/>
                  <a:pt x="70" y="347"/>
                  <a:pt x="0" y="352"/>
                </a:cubicBezTo>
                <a:lnTo>
                  <a:pt x="18" y="384"/>
                </a:lnTo>
                <a:lnTo>
                  <a:pt x="978" y="384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2" name="Freeform 16">
            <a:extLst>
              <a:ext uri="{FF2B5EF4-FFF2-40B4-BE49-F238E27FC236}">
                <a16:creationId xmlns:a16="http://schemas.microsoft.com/office/drawing/2014/main" id="{3F0BEE89-1CE6-48D2-BAEF-F8B3402F5796}"/>
              </a:ext>
            </a:extLst>
          </p:cNvPr>
          <p:cNvSpPr>
            <a:spLocks/>
          </p:cNvSpPr>
          <p:nvPr/>
        </p:nvSpPr>
        <p:spPr bwMode="auto">
          <a:xfrm>
            <a:off x="685800" y="3505200"/>
            <a:ext cx="2209800" cy="1397000"/>
          </a:xfrm>
          <a:custGeom>
            <a:avLst/>
            <a:gdLst>
              <a:gd name="T0" fmla="*/ 0 w 1392"/>
              <a:gd name="T1" fmla="*/ 880 h 880"/>
              <a:gd name="T2" fmla="*/ 816 w 1392"/>
              <a:gd name="T3" fmla="*/ 736 h 880"/>
              <a:gd name="T4" fmla="*/ 1056 w 1392"/>
              <a:gd name="T5" fmla="*/ 400 h 880"/>
              <a:gd name="T6" fmla="*/ 1248 w 1392"/>
              <a:gd name="T7" fmla="*/ 64 h 880"/>
              <a:gd name="T8" fmla="*/ 1392 w 1392"/>
              <a:gd name="T9" fmla="*/ 16 h 8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92" h="880">
                <a:moveTo>
                  <a:pt x="0" y="880"/>
                </a:moveTo>
                <a:cubicBezTo>
                  <a:pt x="320" y="848"/>
                  <a:pt x="640" y="816"/>
                  <a:pt x="816" y="736"/>
                </a:cubicBezTo>
                <a:cubicBezTo>
                  <a:pt x="992" y="656"/>
                  <a:pt x="984" y="512"/>
                  <a:pt x="1056" y="400"/>
                </a:cubicBezTo>
                <a:cubicBezTo>
                  <a:pt x="1128" y="288"/>
                  <a:pt x="1192" y="128"/>
                  <a:pt x="1248" y="64"/>
                </a:cubicBezTo>
                <a:cubicBezTo>
                  <a:pt x="1304" y="0"/>
                  <a:pt x="1348" y="8"/>
                  <a:pt x="1392" y="16"/>
                </a:cubicBezTo>
              </a:path>
            </a:pathLst>
          </a:custGeom>
          <a:noFill/>
          <a:ln w="5715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3" name="Freeform 17">
            <a:extLst>
              <a:ext uri="{FF2B5EF4-FFF2-40B4-BE49-F238E27FC236}">
                <a16:creationId xmlns:a16="http://schemas.microsoft.com/office/drawing/2014/main" id="{9C5EF729-C1E1-4339-B7C6-61364E08F0AC}"/>
              </a:ext>
            </a:extLst>
          </p:cNvPr>
          <p:cNvSpPr>
            <a:spLocks/>
          </p:cNvSpPr>
          <p:nvPr/>
        </p:nvSpPr>
        <p:spPr bwMode="auto">
          <a:xfrm flipH="1">
            <a:off x="2819400" y="3505200"/>
            <a:ext cx="2209800" cy="1397000"/>
          </a:xfrm>
          <a:custGeom>
            <a:avLst/>
            <a:gdLst>
              <a:gd name="T0" fmla="*/ 0 w 1392"/>
              <a:gd name="T1" fmla="*/ 880 h 880"/>
              <a:gd name="T2" fmla="*/ 816 w 1392"/>
              <a:gd name="T3" fmla="*/ 736 h 880"/>
              <a:gd name="T4" fmla="*/ 1056 w 1392"/>
              <a:gd name="T5" fmla="*/ 400 h 880"/>
              <a:gd name="T6" fmla="*/ 1248 w 1392"/>
              <a:gd name="T7" fmla="*/ 64 h 880"/>
              <a:gd name="T8" fmla="*/ 1392 w 1392"/>
              <a:gd name="T9" fmla="*/ 16 h 8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92" h="880">
                <a:moveTo>
                  <a:pt x="0" y="880"/>
                </a:moveTo>
                <a:cubicBezTo>
                  <a:pt x="320" y="848"/>
                  <a:pt x="640" y="816"/>
                  <a:pt x="816" y="736"/>
                </a:cubicBezTo>
                <a:cubicBezTo>
                  <a:pt x="992" y="656"/>
                  <a:pt x="984" y="512"/>
                  <a:pt x="1056" y="400"/>
                </a:cubicBezTo>
                <a:cubicBezTo>
                  <a:pt x="1128" y="288"/>
                  <a:pt x="1192" y="128"/>
                  <a:pt x="1248" y="64"/>
                </a:cubicBezTo>
                <a:cubicBezTo>
                  <a:pt x="1304" y="0"/>
                  <a:pt x="1348" y="8"/>
                  <a:pt x="1392" y="16"/>
                </a:cubicBezTo>
              </a:path>
            </a:pathLst>
          </a:custGeom>
          <a:noFill/>
          <a:ln w="5715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4" name="Line 18">
            <a:extLst>
              <a:ext uri="{FF2B5EF4-FFF2-40B4-BE49-F238E27FC236}">
                <a16:creationId xmlns:a16="http://schemas.microsoft.com/office/drawing/2014/main" id="{CB6988AF-4A55-44AA-B5D4-4D2060C9C1E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86000" y="33528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5" name="Line 19">
            <a:extLst>
              <a:ext uri="{FF2B5EF4-FFF2-40B4-BE49-F238E27FC236}">
                <a16:creationId xmlns:a16="http://schemas.microsoft.com/office/drawing/2014/main" id="{BD6C7AEB-EA1A-41E4-9410-369722248B9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29000" y="32766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4356" name="Picture 20">
            <a:extLst>
              <a:ext uri="{FF2B5EF4-FFF2-40B4-BE49-F238E27FC236}">
                <a16:creationId xmlns:a16="http://schemas.microsoft.com/office/drawing/2014/main" id="{47D47235-1E47-4C8D-8ED0-4806726FC2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5181600"/>
            <a:ext cx="720725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57" name="Picture 21">
            <a:extLst>
              <a:ext uri="{FF2B5EF4-FFF2-40B4-BE49-F238E27FC236}">
                <a16:creationId xmlns:a16="http://schemas.microsoft.com/office/drawing/2014/main" id="{A202DFB2-853F-4BE8-8A1F-873709B69F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181600"/>
            <a:ext cx="682625" cy="92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58" name="Text Box 22">
            <a:extLst>
              <a:ext uri="{FF2B5EF4-FFF2-40B4-BE49-F238E27FC236}">
                <a16:creationId xmlns:a16="http://schemas.microsoft.com/office/drawing/2014/main" id="{FF81CEF8-6327-41E9-A7EA-6FEA391F39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3434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i="1"/>
              <a:t>f</a:t>
            </a:r>
            <a:r>
              <a:rPr lang="en-US" altLang="en-US" i="1" baseline="-25000"/>
              <a:t>X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)</a:t>
            </a:r>
          </a:p>
        </p:txBody>
      </p:sp>
      <p:sp>
        <p:nvSpPr>
          <p:cNvPr id="14359" name="Rectangle 23">
            <a:extLst>
              <a:ext uri="{FF2B5EF4-FFF2-40B4-BE49-F238E27FC236}">
                <a16:creationId xmlns:a16="http://schemas.microsoft.com/office/drawing/2014/main" id="{1EACB49D-C7FB-4D3E-88BA-715040FA8D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4876800"/>
            <a:ext cx="296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i="1"/>
              <a:t>x</a:t>
            </a:r>
          </a:p>
        </p:txBody>
      </p:sp>
      <p:sp>
        <p:nvSpPr>
          <p:cNvPr id="14360" name="Text Box 24">
            <a:extLst>
              <a:ext uri="{FF2B5EF4-FFF2-40B4-BE49-F238E27FC236}">
                <a16:creationId xmlns:a16="http://schemas.microsoft.com/office/drawing/2014/main" id="{99516FD9-C83A-4EB3-BFE9-1874606CC9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24840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p.137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0D86FB4-C23C-4D4D-A024-AC5348969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1C6256F8-B894-44A9-886F-5386203A1D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8585200" cy="1143000"/>
          </a:xfrm>
        </p:spPr>
        <p:txBody>
          <a:bodyPr/>
          <a:lstStyle/>
          <a:p>
            <a:r>
              <a:rPr lang="en-US" altLang="en-US"/>
              <a:t>Chebyshev’s Inequality: Proof</a:t>
            </a:r>
          </a:p>
        </p:txBody>
      </p:sp>
      <p:graphicFrame>
        <p:nvGraphicFramePr>
          <p:cNvPr id="53255" name="Object 7">
            <a:extLst>
              <a:ext uri="{FF2B5EF4-FFF2-40B4-BE49-F238E27FC236}">
                <a16:creationId xmlns:a16="http://schemas.microsoft.com/office/drawing/2014/main" id="{9A591AA3-8096-4172-A354-D1E3571D85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1945176"/>
              </p:ext>
            </p:extLst>
          </p:nvPr>
        </p:nvGraphicFramePr>
        <p:xfrm>
          <a:off x="874712" y="1752600"/>
          <a:ext cx="4498975" cy="3800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87520" imgH="2031840" progId="Equation.3">
                  <p:embed/>
                </p:oleObj>
              </mc:Choice>
              <mc:Fallback>
                <p:oleObj name="Equation" r:id="rId2" imgW="2387520" imgH="20318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2" y="1752600"/>
                        <a:ext cx="4498975" cy="3800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72" name="Text Box 24">
            <a:extLst>
              <a:ext uri="{FF2B5EF4-FFF2-40B4-BE49-F238E27FC236}">
                <a16:creationId xmlns:a16="http://schemas.microsoft.com/office/drawing/2014/main" id="{ADAD001B-E052-4028-9829-2E9E1A40FF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24840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p.137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C6930DD-F3DF-46A2-8DDB-12E70D08B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23554" name="Rectangle 1026">
            <a:extLst>
              <a:ext uri="{FF2B5EF4-FFF2-40B4-BE49-F238E27FC236}">
                <a16:creationId xmlns:a16="http://schemas.microsoft.com/office/drawing/2014/main" id="{EB4E7152-6654-4EA8-A31B-CCED676755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Transformation on a RV </a:t>
            </a:r>
            <a:r>
              <a:rPr lang="en-US" altLang="en-US" sz="1200"/>
              <a:t>(cont)</a:t>
            </a:r>
          </a:p>
        </p:txBody>
      </p:sp>
      <p:sp>
        <p:nvSpPr>
          <p:cNvPr id="23555" name="Rectangle 1027">
            <a:extLst>
              <a:ext uri="{FF2B5EF4-FFF2-40B4-BE49-F238E27FC236}">
                <a16:creationId xmlns:a16="http://schemas.microsoft.com/office/drawing/2014/main" id="{0B123493-F6AD-42B9-B71F-A9118FC58C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178800" cy="1295400"/>
          </a:xfrm>
        </p:spPr>
        <p:txBody>
          <a:bodyPr/>
          <a:lstStyle/>
          <a:p>
            <a:r>
              <a:rPr lang="en-US" altLang="en-US"/>
              <a:t> Transformation when </a:t>
            </a:r>
            <a:r>
              <a:rPr lang="en-US" altLang="en-US" i="1">
                <a:latin typeface="Times New Roman" panose="02020603050405020304" pitchFamily="18" charset="0"/>
              </a:rPr>
              <a:t>y=g(x) </a:t>
            </a:r>
            <a:r>
              <a:rPr lang="en-US" altLang="en-US"/>
              <a:t>is strictly increasing</a:t>
            </a:r>
          </a:p>
          <a:p>
            <a:endParaRPr lang="en-US" altLang="en-US" baseline="-25000">
              <a:latin typeface="Times New Roman" panose="02020603050405020304" pitchFamily="18" charset="0"/>
            </a:endParaRPr>
          </a:p>
          <a:p>
            <a:pPr>
              <a:buFont typeface="Monotype Sorts" pitchFamily="2" charset="2"/>
              <a:buNone/>
            </a:pPr>
            <a:endParaRPr lang="en-US" altLang="en-US">
              <a:latin typeface="Times New Roman" panose="02020603050405020304" pitchFamily="18" charset="0"/>
            </a:endParaRPr>
          </a:p>
          <a:p>
            <a:endParaRPr lang="en-US" altLang="en-US" i="1" baseline="-25000">
              <a:latin typeface="Times New Roman" panose="02020603050405020304" pitchFamily="18" charset="0"/>
            </a:endParaRPr>
          </a:p>
        </p:txBody>
      </p:sp>
      <p:graphicFrame>
        <p:nvGraphicFramePr>
          <p:cNvPr id="23568" name="Object 1040">
            <a:extLst>
              <a:ext uri="{FF2B5EF4-FFF2-40B4-BE49-F238E27FC236}">
                <a16:creationId xmlns:a16="http://schemas.microsoft.com/office/drawing/2014/main" id="{28ABFB5B-7532-4BA0-9036-6917BB1B0F7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8200" y="2514600"/>
          <a:ext cx="7924800" cy="396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33360" imgH="1282680" progId="Equation.3">
                  <p:embed/>
                </p:oleObj>
              </mc:Choice>
              <mc:Fallback>
                <p:oleObj name="Equation" r:id="rId2" imgW="2133360" imgH="1282680" progId="Equation.3">
                  <p:embed/>
                  <p:pic>
                    <p:nvPicPr>
                      <p:cNvPr id="0" name="Object 10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514600"/>
                        <a:ext cx="7924800" cy="396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3590" name="Ink 23589">
                <a:extLst>
                  <a:ext uri="{FF2B5EF4-FFF2-40B4-BE49-F238E27FC236}">
                    <a16:creationId xmlns:a16="http://schemas.microsoft.com/office/drawing/2014/main" id="{E02F2384-5A3E-4719-9667-0A78AE7330CB}"/>
                  </a:ext>
                </a:extLst>
              </p14:cNvPr>
              <p14:cNvContentPartPr/>
              <p14:nvPr/>
            </p14:nvContentPartPr>
            <p14:xfrm>
              <a:off x="2922660" y="5509468"/>
              <a:ext cx="70920" cy="886320"/>
            </p14:xfrm>
          </p:contentPart>
        </mc:Choice>
        <mc:Fallback xmlns="">
          <p:pic>
            <p:nvPicPr>
              <p:cNvPr id="23590" name="Ink 23589">
                <a:extLst>
                  <a:ext uri="{FF2B5EF4-FFF2-40B4-BE49-F238E27FC236}">
                    <a16:creationId xmlns:a16="http://schemas.microsoft.com/office/drawing/2014/main" id="{E02F2384-5A3E-4719-9667-0A78AE7330CB}"/>
                  </a:ext>
                </a:extLst>
              </p:cNvPr>
              <p:cNvPicPr/>
              <p:nvPr/>
            </p:nvPicPr>
            <p:blipFill>
              <a:blip r:embed="rId153"/>
              <a:stretch>
                <a:fillRect/>
              </a:stretch>
            </p:blipFill>
            <p:spPr>
              <a:xfrm>
                <a:off x="2914020" y="5500828"/>
                <a:ext cx="88560" cy="9039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150DF8B6-F5BB-4CE6-9C4C-3B4AC8041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20482" name="Freeform 2">
            <a:extLst>
              <a:ext uri="{FF2B5EF4-FFF2-40B4-BE49-F238E27FC236}">
                <a16:creationId xmlns:a16="http://schemas.microsoft.com/office/drawing/2014/main" id="{8D03F046-7DBE-48E4-9949-B0F88A671E73}"/>
              </a:ext>
            </a:extLst>
          </p:cNvPr>
          <p:cNvSpPr>
            <a:spLocks/>
          </p:cNvSpPr>
          <p:nvPr/>
        </p:nvSpPr>
        <p:spPr bwMode="auto">
          <a:xfrm flipH="1">
            <a:off x="3429000" y="4343400"/>
            <a:ext cx="1552575" cy="609600"/>
          </a:xfrm>
          <a:custGeom>
            <a:avLst/>
            <a:gdLst>
              <a:gd name="T0" fmla="*/ 978 w 978"/>
              <a:gd name="T1" fmla="*/ 384 h 384"/>
              <a:gd name="T2" fmla="*/ 978 w 978"/>
              <a:gd name="T3" fmla="*/ 0 h 384"/>
              <a:gd name="T4" fmla="*/ 882 w 978"/>
              <a:gd name="T5" fmla="*/ 144 h 384"/>
              <a:gd name="T6" fmla="*/ 786 w 978"/>
              <a:gd name="T7" fmla="*/ 192 h 384"/>
              <a:gd name="T8" fmla="*/ 546 w 978"/>
              <a:gd name="T9" fmla="*/ 288 h 384"/>
              <a:gd name="T10" fmla="*/ 210 w 978"/>
              <a:gd name="T11" fmla="*/ 336 h 384"/>
              <a:gd name="T12" fmla="*/ 0 w 978"/>
              <a:gd name="T13" fmla="*/ 352 h 384"/>
              <a:gd name="T14" fmla="*/ 18 w 978"/>
              <a:gd name="T15" fmla="*/ 384 h 384"/>
              <a:gd name="T16" fmla="*/ 978 w 978"/>
              <a:gd name="T17" fmla="*/ 384 h 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78" h="384">
                <a:moveTo>
                  <a:pt x="978" y="384"/>
                </a:moveTo>
                <a:lnTo>
                  <a:pt x="978" y="0"/>
                </a:lnTo>
                <a:lnTo>
                  <a:pt x="882" y="144"/>
                </a:lnTo>
                <a:lnTo>
                  <a:pt x="786" y="192"/>
                </a:lnTo>
                <a:lnTo>
                  <a:pt x="546" y="288"/>
                </a:lnTo>
                <a:lnTo>
                  <a:pt x="210" y="336"/>
                </a:lnTo>
                <a:cubicBezTo>
                  <a:pt x="140" y="341"/>
                  <a:pt x="70" y="347"/>
                  <a:pt x="0" y="352"/>
                </a:cubicBezTo>
                <a:lnTo>
                  <a:pt x="18" y="384"/>
                </a:lnTo>
                <a:lnTo>
                  <a:pt x="978" y="384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7DAF4192-95EA-404E-BD86-84C2A68CCC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8204200" cy="1143000"/>
          </a:xfrm>
        </p:spPr>
        <p:txBody>
          <a:bodyPr/>
          <a:lstStyle/>
          <a:p>
            <a:r>
              <a:rPr lang="en-US" altLang="en-US"/>
              <a:t>Tail Inequalities: Chebyshev</a:t>
            </a:r>
          </a:p>
        </p:txBody>
      </p:sp>
      <p:graphicFrame>
        <p:nvGraphicFramePr>
          <p:cNvPr id="20487" name="Object 7">
            <a:extLst>
              <a:ext uri="{FF2B5EF4-FFF2-40B4-BE49-F238E27FC236}">
                <a16:creationId xmlns:a16="http://schemas.microsoft.com/office/drawing/2014/main" id="{70A560D8-7735-4F7B-BEE9-0A2351DE633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5800" y="1981200"/>
          <a:ext cx="4346575" cy="1071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87240" imgH="393480" progId="Equation.3">
                  <p:embed/>
                </p:oleObj>
              </mc:Choice>
              <mc:Fallback>
                <p:oleObj name="Equation" r:id="rId2" imgW="1587240" imgH="3934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981200"/>
                        <a:ext cx="4346575" cy="1071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9" name="Line 9">
            <a:extLst>
              <a:ext uri="{FF2B5EF4-FFF2-40B4-BE49-F238E27FC236}">
                <a16:creationId xmlns:a16="http://schemas.microsoft.com/office/drawing/2014/main" id="{6429CA5F-C9A2-428A-9E85-F86512E2D772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4953000"/>
            <a:ext cx="419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0" name="Line 10">
            <a:extLst>
              <a:ext uri="{FF2B5EF4-FFF2-40B4-BE49-F238E27FC236}">
                <a16:creationId xmlns:a16="http://schemas.microsoft.com/office/drawing/2014/main" id="{8DF563BA-143E-4B85-8676-1BA61ED036D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4953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0491" name="Object 11">
            <a:extLst>
              <a:ext uri="{FF2B5EF4-FFF2-40B4-BE49-F238E27FC236}">
                <a16:creationId xmlns:a16="http://schemas.microsoft.com/office/drawing/2014/main" id="{27C1F3F8-BBC4-4FFA-B90C-362F76175B0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5562600"/>
          <a:ext cx="4826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7480" imgH="190440" progId="Equation.3">
                  <p:embed/>
                </p:oleObj>
              </mc:Choice>
              <mc:Fallback>
                <p:oleObj name="Equation" r:id="rId4" imgW="177480" imgH="19044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5562600"/>
                        <a:ext cx="4826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2" name="Line 12">
            <a:extLst>
              <a:ext uri="{FF2B5EF4-FFF2-40B4-BE49-F238E27FC236}">
                <a16:creationId xmlns:a16="http://schemas.microsoft.com/office/drawing/2014/main" id="{7185C54D-6652-424F-AFB2-DED3DBBA119A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33528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3" name="Text Box 13">
            <a:extLst>
              <a:ext uri="{FF2B5EF4-FFF2-40B4-BE49-F238E27FC236}">
                <a16:creationId xmlns:a16="http://schemas.microsoft.com/office/drawing/2014/main" id="{18C1C252-2098-4742-8A24-5396EB5898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2895600"/>
            <a:ext cx="83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2</a:t>
            </a:r>
            <a:r>
              <a:rPr lang="en-US" altLang="en-US" i="1"/>
              <a:t>a</a:t>
            </a:r>
            <a:endParaRPr lang="en-US" altLang="en-US"/>
          </a:p>
        </p:txBody>
      </p:sp>
      <p:sp>
        <p:nvSpPr>
          <p:cNvPr id="20494" name="Freeform 14">
            <a:extLst>
              <a:ext uri="{FF2B5EF4-FFF2-40B4-BE49-F238E27FC236}">
                <a16:creationId xmlns:a16="http://schemas.microsoft.com/office/drawing/2014/main" id="{CA73119B-5CCE-40DC-BFB9-4904B069412F}"/>
              </a:ext>
            </a:extLst>
          </p:cNvPr>
          <p:cNvSpPr>
            <a:spLocks/>
          </p:cNvSpPr>
          <p:nvPr/>
        </p:nvSpPr>
        <p:spPr bwMode="auto">
          <a:xfrm flipH="1">
            <a:off x="2819400" y="3505200"/>
            <a:ext cx="2209800" cy="1397000"/>
          </a:xfrm>
          <a:custGeom>
            <a:avLst/>
            <a:gdLst>
              <a:gd name="T0" fmla="*/ 0 w 1392"/>
              <a:gd name="T1" fmla="*/ 880 h 880"/>
              <a:gd name="T2" fmla="*/ 816 w 1392"/>
              <a:gd name="T3" fmla="*/ 736 h 880"/>
              <a:gd name="T4" fmla="*/ 1056 w 1392"/>
              <a:gd name="T5" fmla="*/ 400 h 880"/>
              <a:gd name="T6" fmla="*/ 1248 w 1392"/>
              <a:gd name="T7" fmla="*/ 64 h 880"/>
              <a:gd name="T8" fmla="*/ 1392 w 1392"/>
              <a:gd name="T9" fmla="*/ 16 h 8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92" h="880">
                <a:moveTo>
                  <a:pt x="0" y="880"/>
                </a:moveTo>
                <a:cubicBezTo>
                  <a:pt x="320" y="848"/>
                  <a:pt x="640" y="816"/>
                  <a:pt x="816" y="736"/>
                </a:cubicBezTo>
                <a:cubicBezTo>
                  <a:pt x="992" y="656"/>
                  <a:pt x="984" y="512"/>
                  <a:pt x="1056" y="400"/>
                </a:cubicBezTo>
                <a:cubicBezTo>
                  <a:pt x="1128" y="288"/>
                  <a:pt x="1192" y="128"/>
                  <a:pt x="1248" y="64"/>
                </a:cubicBezTo>
                <a:cubicBezTo>
                  <a:pt x="1304" y="0"/>
                  <a:pt x="1348" y="8"/>
                  <a:pt x="1392" y="1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5" name="Freeform 15">
            <a:extLst>
              <a:ext uri="{FF2B5EF4-FFF2-40B4-BE49-F238E27FC236}">
                <a16:creationId xmlns:a16="http://schemas.microsoft.com/office/drawing/2014/main" id="{11EA80D4-A8B1-4CA8-AD0A-847B79772055}"/>
              </a:ext>
            </a:extLst>
          </p:cNvPr>
          <p:cNvSpPr>
            <a:spLocks/>
          </p:cNvSpPr>
          <p:nvPr/>
        </p:nvSpPr>
        <p:spPr bwMode="auto">
          <a:xfrm>
            <a:off x="733425" y="4343400"/>
            <a:ext cx="1552575" cy="609600"/>
          </a:xfrm>
          <a:custGeom>
            <a:avLst/>
            <a:gdLst>
              <a:gd name="T0" fmla="*/ 978 w 978"/>
              <a:gd name="T1" fmla="*/ 384 h 384"/>
              <a:gd name="T2" fmla="*/ 978 w 978"/>
              <a:gd name="T3" fmla="*/ 0 h 384"/>
              <a:gd name="T4" fmla="*/ 882 w 978"/>
              <a:gd name="T5" fmla="*/ 144 h 384"/>
              <a:gd name="T6" fmla="*/ 786 w 978"/>
              <a:gd name="T7" fmla="*/ 192 h 384"/>
              <a:gd name="T8" fmla="*/ 546 w 978"/>
              <a:gd name="T9" fmla="*/ 288 h 384"/>
              <a:gd name="T10" fmla="*/ 210 w 978"/>
              <a:gd name="T11" fmla="*/ 336 h 384"/>
              <a:gd name="T12" fmla="*/ 0 w 978"/>
              <a:gd name="T13" fmla="*/ 352 h 384"/>
              <a:gd name="T14" fmla="*/ 18 w 978"/>
              <a:gd name="T15" fmla="*/ 384 h 384"/>
              <a:gd name="T16" fmla="*/ 978 w 978"/>
              <a:gd name="T17" fmla="*/ 384 h 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78" h="384">
                <a:moveTo>
                  <a:pt x="978" y="384"/>
                </a:moveTo>
                <a:lnTo>
                  <a:pt x="978" y="0"/>
                </a:lnTo>
                <a:lnTo>
                  <a:pt x="882" y="144"/>
                </a:lnTo>
                <a:lnTo>
                  <a:pt x="786" y="192"/>
                </a:lnTo>
                <a:lnTo>
                  <a:pt x="546" y="288"/>
                </a:lnTo>
                <a:lnTo>
                  <a:pt x="210" y="336"/>
                </a:lnTo>
                <a:cubicBezTo>
                  <a:pt x="140" y="341"/>
                  <a:pt x="70" y="347"/>
                  <a:pt x="0" y="352"/>
                </a:cubicBezTo>
                <a:lnTo>
                  <a:pt x="18" y="384"/>
                </a:lnTo>
                <a:lnTo>
                  <a:pt x="978" y="384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6" name="Freeform 16">
            <a:extLst>
              <a:ext uri="{FF2B5EF4-FFF2-40B4-BE49-F238E27FC236}">
                <a16:creationId xmlns:a16="http://schemas.microsoft.com/office/drawing/2014/main" id="{8B243BAB-B27E-46BE-B869-E358EA1DBF0D}"/>
              </a:ext>
            </a:extLst>
          </p:cNvPr>
          <p:cNvSpPr>
            <a:spLocks/>
          </p:cNvSpPr>
          <p:nvPr/>
        </p:nvSpPr>
        <p:spPr bwMode="auto">
          <a:xfrm>
            <a:off x="685800" y="3505200"/>
            <a:ext cx="2209800" cy="1397000"/>
          </a:xfrm>
          <a:custGeom>
            <a:avLst/>
            <a:gdLst>
              <a:gd name="T0" fmla="*/ 0 w 1392"/>
              <a:gd name="T1" fmla="*/ 880 h 880"/>
              <a:gd name="T2" fmla="*/ 816 w 1392"/>
              <a:gd name="T3" fmla="*/ 736 h 880"/>
              <a:gd name="T4" fmla="*/ 1056 w 1392"/>
              <a:gd name="T5" fmla="*/ 400 h 880"/>
              <a:gd name="T6" fmla="*/ 1248 w 1392"/>
              <a:gd name="T7" fmla="*/ 64 h 880"/>
              <a:gd name="T8" fmla="*/ 1392 w 1392"/>
              <a:gd name="T9" fmla="*/ 16 h 8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92" h="880">
                <a:moveTo>
                  <a:pt x="0" y="880"/>
                </a:moveTo>
                <a:cubicBezTo>
                  <a:pt x="320" y="848"/>
                  <a:pt x="640" y="816"/>
                  <a:pt x="816" y="736"/>
                </a:cubicBezTo>
                <a:cubicBezTo>
                  <a:pt x="992" y="656"/>
                  <a:pt x="984" y="512"/>
                  <a:pt x="1056" y="400"/>
                </a:cubicBezTo>
                <a:cubicBezTo>
                  <a:pt x="1128" y="288"/>
                  <a:pt x="1192" y="128"/>
                  <a:pt x="1248" y="64"/>
                </a:cubicBezTo>
                <a:cubicBezTo>
                  <a:pt x="1304" y="0"/>
                  <a:pt x="1348" y="8"/>
                  <a:pt x="1392" y="16"/>
                </a:cubicBezTo>
              </a:path>
            </a:pathLst>
          </a:custGeom>
          <a:noFill/>
          <a:ln w="5715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7" name="Freeform 17">
            <a:extLst>
              <a:ext uri="{FF2B5EF4-FFF2-40B4-BE49-F238E27FC236}">
                <a16:creationId xmlns:a16="http://schemas.microsoft.com/office/drawing/2014/main" id="{4A5F7F37-A76A-4E2E-A163-CB614B1878A5}"/>
              </a:ext>
            </a:extLst>
          </p:cNvPr>
          <p:cNvSpPr>
            <a:spLocks/>
          </p:cNvSpPr>
          <p:nvPr/>
        </p:nvSpPr>
        <p:spPr bwMode="auto">
          <a:xfrm flipH="1">
            <a:off x="2819400" y="3505200"/>
            <a:ext cx="2209800" cy="1397000"/>
          </a:xfrm>
          <a:custGeom>
            <a:avLst/>
            <a:gdLst>
              <a:gd name="T0" fmla="*/ 0 w 1392"/>
              <a:gd name="T1" fmla="*/ 880 h 880"/>
              <a:gd name="T2" fmla="*/ 816 w 1392"/>
              <a:gd name="T3" fmla="*/ 736 h 880"/>
              <a:gd name="T4" fmla="*/ 1056 w 1392"/>
              <a:gd name="T5" fmla="*/ 400 h 880"/>
              <a:gd name="T6" fmla="*/ 1248 w 1392"/>
              <a:gd name="T7" fmla="*/ 64 h 880"/>
              <a:gd name="T8" fmla="*/ 1392 w 1392"/>
              <a:gd name="T9" fmla="*/ 16 h 8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92" h="880">
                <a:moveTo>
                  <a:pt x="0" y="880"/>
                </a:moveTo>
                <a:cubicBezTo>
                  <a:pt x="320" y="848"/>
                  <a:pt x="640" y="816"/>
                  <a:pt x="816" y="736"/>
                </a:cubicBezTo>
                <a:cubicBezTo>
                  <a:pt x="992" y="656"/>
                  <a:pt x="984" y="512"/>
                  <a:pt x="1056" y="400"/>
                </a:cubicBezTo>
                <a:cubicBezTo>
                  <a:pt x="1128" y="288"/>
                  <a:pt x="1192" y="128"/>
                  <a:pt x="1248" y="64"/>
                </a:cubicBezTo>
                <a:cubicBezTo>
                  <a:pt x="1304" y="0"/>
                  <a:pt x="1348" y="8"/>
                  <a:pt x="1392" y="16"/>
                </a:cubicBezTo>
              </a:path>
            </a:pathLst>
          </a:custGeom>
          <a:noFill/>
          <a:ln w="5715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8" name="Line 18">
            <a:extLst>
              <a:ext uri="{FF2B5EF4-FFF2-40B4-BE49-F238E27FC236}">
                <a16:creationId xmlns:a16="http://schemas.microsoft.com/office/drawing/2014/main" id="{D7B3771A-2CE0-4621-9CDD-B4370FA49B3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86000" y="33528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9" name="Line 19">
            <a:extLst>
              <a:ext uri="{FF2B5EF4-FFF2-40B4-BE49-F238E27FC236}">
                <a16:creationId xmlns:a16="http://schemas.microsoft.com/office/drawing/2014/main" id="{563061EA-B90F-429A-B7FD-5253AFC48FF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29000" y="32766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2" name="Text Box 22">
            <a:extLst>
              <a:ext uri="{FF2B5EF4-FFF2-40B4-BE49-F238E27FC236}">
                <a16:creationId xmlns:a16="http://schemas.microsoft.com/office/drawing/2014/main" id="{347C8A4C-1198-459A-98F9-CC9B28DA32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3434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i="1"/>
              <a:t>f</a:t>
            </a:r>
            <a:r>
              <a:rPr lang="en-US" altLang="en-US" i="1" baseline="-25000"/>
              <a:t>X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)</a:t>
            </a:r>
          </a:p>
        </p:txBody>
      </p:sp>
      <p:sp>
        <p:nvSpPr>
          <p:cNvPr id="20503" name="Rectangle 23">
            <a:extLst>
              <a:ext uri="{FF2B5EF4-FFF2-40B4-BE49-F238E27FC236}">
                <a16:creationId xmlns:a16="http://schemas.microsoft.com/office/drawing/2014/main" id="{317319C2-7BAC-4A9D-BB46-8C9BB0DDC2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4876800"/>
            <a:ext cx="296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i="1"/>
              <a:t>x</a:t>
            </a:r>
          </a:p>
        </p:txBody>
      </p:sp>
      <p:sp>
        <p:nvSpPr>
          <p:cNvPr id="20505" name="Text Box 25">
            <a:extLst>
              <a:ext uri="{FF2B5EF4-FFF2-40B4-BE49-F238E27FC236}">
                <a16:creationId xmlns:a16="http://schemas.microsoft.com/office/drawing/2014/main" id="{710865EF-42E3-43A1-BDF6-FE6ABF5DC1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2133600"/>
            <a:ext cx="3886200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dirty="0">
                <a:latin typeface="Arial" panose="020B0604020202020204" pitchFamily="34" charset="0"/>
              </a:rPr>
              <a:t>Chebyshev’s inequality illustrates the variance as a measure of dispersion.  As the variance increases, the bound noted by the shaded area of the tails, becomes larger and larger suggesting the distribution is spreading out more and more.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75111164-FD67-49A8-B50C-0F575B157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6694897E-3472-4A89-BB29-C049A387B1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8204200" cy="1143000"/>
          </a:xfrm>
        </p:spPr>
        <p:txBody>
          <a:bodyPr/>
          <a:lstStyle/>
          <a:p>
            <a:r>
              <a:rPr lang="en-US" altLang="en-US"/>
              <a:t>The Chernoff Bound</a:t>
            </a:r>
          </a:p>
        </p:txBody>
      </p:sp>
      <p:graphicFrame>
        <p:nvGraphicFramePr>
          <p:cNvPr id="15367" name="Object 7">
            <a:extLst>
              <a:ext uri="{FF2B5EF4-FFF2-40B4-BE49-F238E27FC236}">
                <a16:creationId xmlns:a16="http://schemas.microsoft.com/office/drawing/2014/main" id="{3987C97C-2CB4-483A-AD9F-551EFB1384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4846563"/>
              </p:ext>
            </p:extLst>
          </p:nvPr>
        </p:nvGraphicFramePr>
        <p:xfrm>
          <a:off x="454025" y="2667561"/>
          <a:ext cx="2895600" cy="4058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25400" imgH="228600" progId="Equation.3">
                  <p:embed/>
                </p:oleObj>
              </mc:Choice>
              <mc:Fallback>
                <p:oleObj name="Equation" r:id="rId2" imgW="162540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025" y="2667561"/>
                        <a:ext cx="2895600" cy="4058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384" name="Group 24">
            <a:extLst>
              <a:ext uri="{FF2B5EF4-FFF2-40B4-BE49-F238E27FC236}">
                <a16:creationId xmlns:a16="http://schemas.microsoft.com/office/drawing/2014/main" id="{D08141F2-5A5D-4F68-8113-272E90AF85A8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1524000"/>
            <a:ext cx="4343400" cy="2057400"/>
            <a:chOff x="1200" y="2112"/>
            <a:chExt cx="2736" cy="1296"/>
          </a:xfrm>
        </p:grpSpPr>
        <p:sp>
          <p:nvSpPr>
            <p:cNvPr id="15362" name="Freeform 2">
              <a:extLst>
                <a:ext uri="{FF2B5EF4-FFF2-40B4-BE49-F238E27FC236}">
                  <a16:creationId xmlns:a16="http://schemas.microsoft.com/office/drawing/2014/main" id="{EBFCECBC-5428-42B1-95DD-67739CF17A57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928" y="2736"/>
              <a:ext cx="978" cy="384"/>
            </a:xfrm>
            <a:custGeom>
              <a:avLst/>
              <a:gdLst>
                <a:gd name="T0" fmla="*/ 978 w 978"/>
                <a:gd name="T1" fmla="*/ 384 h 384"/>
                <a:gd name="T2" fmla="*/ 978 w 978"/>
                <a:gd name="T3" fmla="*/ 0 h 384"/>
                <a:gd name="T4" fmla="*/ 882 w 978"/>
                <a:gd name="T5" fmla="*/ 144 h 384"/>
                <a:gd name="T6" fmla="*/ 786 w 978"/>
                <a:gd name="T7" fmla="*/ 192 h 384"/>
                <a:gd name="T8" fmla="*/ 546 w 978"/>
                <a:gd name="T9" fmla="*/ 288 h 384"/>
                <a:gd name="T10" fmla="*/ 210 w 978"/>
                <a:gd name="T11" fmla="*/ 336 h 384"/>
                <a:gd name="T12" fmla="*/ 0 w 978"/>
                <a:gd name="T13" fmla="*/ 352 h 384"/>
                <a:gd name="T14" fmla="*/ 18 w 978"/>
                <a:gd name="T15" fmla="*/ 384 h 384"/>
                <a:gd name="T16" fmla="*/ 978 w 978"/>
                <a:gd name="T17" fmla="*/ 384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78" h="384">
                  <a:moveTo>
                    <a:pt x="978" y="384"/>
                  </a:moveTo>
                  <a:lnTo>
                    <a:pt x="978" y="0"/>
                  </a:lnTo>
                  <a:lnTo>
                    <a:pt x="882" y="144"/>
                  </a:lnTo>
                  <a:lnTo>
                    <a:pt x="786" y="192"/>
                  </a:lnTo>
                  <a:lnTo>
                    <a:pt x="546" y="288"/>
                  </a:lnTo>
                  <a:lnTo>
                    <a:pt x="210" y="336"/>
                  </a:lnTo>
                  <a:cubicBezTo>
                    <a:pt x="140" y="341"/>
                    <a:pt x="70" y="347"/>
                    <a:pt x="0" y="352"/>
                  </a:cubicBezTo>
                  <a:lnTo>
                    <a:pt x="18" y="384"/>
                  </a:lnTo>
                  <a:lnTo>
                    <a:pt x="978" y="384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9" name="Line 9">
              <a:extLst>
                <a:ext uri="{FF2B5EF4-FFF2-40B4-BE49-F238E27FC236}">
                  <a16:creationId xmlns:a16="http://schemas.microsoft.com/office/drawing/2014/main" id="{0FA42E04-9751-4B96-8B1F-1C069830F3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3120"/>
              <a:ext cx="26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3" name="Text Box 13">
              <a:extLst>
                <a:ext uri="{FF2B5EF4-FFF2-40B4-BE49-F238E27FC236}">
                  <a16:creationId xmlns:a16="http://schemas.microsoft.com/office/drawing/2014/main" id="{AAB607AE-38B4-4101-AF4C-D73F0FDBD2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6" y="3120"/>
              <a:ext cx="5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i="1"/>
                <a:t>a</a:t>
              </a:r>
              <a:endParaRPr lang="en-US" altLang="en-US"/>
            </a:p>
          </p:txBody>
        </p:sp>
        <p:sp>
          <p:nvSpPr>
            <p:cNvPr id="15374" name="Freeform 14">
              <a:extLst>
                <a:ext uri="{FF2B5EF4-FFF2-40B4-BE49-F238E27FC236}">
                  <a16:creationId xmlns:a16="http://schemas.microsoft.com/office/drawing/2014/main" id="{BAF4876E-D1B7-49CE-BFD8-FFAC123936F0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544" y="2208"/>
              <a:ext cx="1392" cy="880"/>
            </a:xfrm>
            <a:custGeom>
              <a:avLst/>
              <a:gdLst>
                <a:gd name="T0" fmla="*/ 0 w 1392"/>
                <a:gd name="T1" fmla="*/ 880 h 880"/>
                <a:gd name="T2" fmla="*/ 816 w 1392"/>
                <a:gd name="T3" fmla="*/ 736 h 880"/>
                <a:gd name="T4" fmla="*/ 1056 w 1392"/>
                <a:gd name="T5" fmla="*/ 400 h 880"/>
                <a:gd name="T6" fmla="*/ 1248 w 1392"/>
                <a:gd name="T7" fmla="*/ 64 h 880"/>
                <a:gd name="T8" fmla="*/ 1392 w 1392"/>
                <a:gd name="T9" fmla="*/ 16 h 8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92" h="880">
                  <a:moveTo>
                    <a:pt x="0" y="880"/>
                  </a:moveTo>
                  <a:cubicBezTo>
                    <a:pt x="320" y="848"/>
                    <a:pt x="640" y="816"/>
                    <a:pt x="816" y="736"/>
                  </a:cubicBezTo>
                  <a:cubicBezTo>
                    <a:pt x="992" y="656"/>
                    <a:pt x="984" y="512"/>
                    <a:pt x="1056" y="400"/>
                  </a:cubicBezTo>
                  <a:cubicBezTo>
                    <a:pt x="1128" y="288"/>
                    <a:pt x="1192" y="128"/>
                    <a:pt x="1248" y="64"/>
                  </a:cubicBezTo>
                  <a:cubicBezTo>
                    <a:pt x="1304" y="0"/>
                    <a:pt x="1348" y="8"/>
                    <a:pt x="1392" y="1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6" name="Freeform 16">
              <a:extLst>
                <a:ext uri="{FF2B5EF4-FFF2-40B4-BE49-F238E27FC236}">
                  <a16:creationId xmlns:a16="http://schemas.microsoft.com/office/drawing/2014/main" id="{08A48416-B73B-40E4-A7ED-0F9872B9E92C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0" y="2208"/>
              <a:ext cx="1392" cy="880"/>
            </a:xfrm>
            <a:custGeom>
              <a:avLst/>
              <a:gdLst>
                <a:gd name="T0" fmla="*/ 0 w 1392"/>
                <a:gd name="T1" fmla="*/ 880 h 880"/>
                <a:gd name="T2" fmla="*/ 816 w 1392"/>
                <a:gd name="T3" fmla="*/ 736 h 880"/>
                <a:gd name="T4" fmla="*/ 1056 w 1392"/>
                <a:gd name="T5" fmla="*/ 400 h 880"/>
                <a:gd name="T6" fmla="*/ 1248 w 1392"/>
                <a:gd name="T7" fmla="*/ 64 h 880"/>
                <a:gd name="T8" fmla="*/ 1392 w 1392"/>
                <a:gd name="T9" fmla="*/ 16 h 8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92" h="880">
                  <a:moveTo>
                    <a:pt x="0" y="880"/>
                  </a:moveTo>
                  <a:cubicBezTo>
                    <a:pt x="320" y="848"/>
                    <a:pt x="640" y="816"/>
                    <a:pt x="816" y="736"/>
                  </a:cubicBezTo>
                  <a:cubicBezTo>
                    <a:pt x="992" y="656"/>
                    <a:pt x="984" y="512"/>
                    <a:pt x="1056" y="400"/>
                  </a:cubicBezTo>
                  <a:cubicBezTo>
                    <a:pt x="1128" y="288"/>
                    <a:pt x="1192" y="128"/>
                    <a:pt x="1248" y="64"/>
                  </a:cubicBezTo>
                  <a:cubicBezTo>
                    <a:pt x="1304" y="0"/>
                    <a:pt x="1348" y="8"/>
                    <a:pt x="1392" y="16"/>
                  </a:cubicBezTo>
                </a:path>
              </a:pathLst>
            </a:custGeom>
            <a:noFill/>
            <a:ln w="5715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7" name="Freeform 17">
              <a:extLst>
                <a:ext uri="{FF2B5EF4-FFF2-40B4-BE49-F238E27FC236}">
                  <a16:creationId xmlns:a16="http://schemas.microsoft.com/office/drawing/2014/main" id="{9D26552F-3840-45AF-8C72-F44054FED663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544" y="2208"/>
              <a:ext cx="1392" cy="880"/>
            </a:xfrm>
            <a:custGeom>
              <a:avLst/>
              <a:gdLst>
                <a:gd name="T0" fmla="*/ 0 w 1392"/>
                <a:gd name="T1" fmla="*/ 880 h 880"/>
                <a:gd name="T2" fmla="*/ 816 w 1392"/>
                <a:gd name="T3" fmla="*/ 736 h 880"/>
                <a:gd name="T4" fmla="*/ 1056 w 1392"/>
                <a:gd name="T5" fmla="*/ 400 h 880"/>
                <a:gd name="T6" fmla="*/ 1248 w 1392"/>
                <a:gd name="T7" fmla="*/ 64 h 880"/>
                <a:gd name="T8" fmla="*/ 1392 w 1392"/>
                <a:gd name="T9" fmla="*/ 16 h 8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92" h="880">
                  <a:moveTo>
                    <a:pt x="0" y="880"/>
                  </a:moveTo>
                  <a:cubicBezTo>
                    <a:pt x="320" y="848"/>
                    <a:pt x="640" y="816"/>
                    <a:pt x="816" y="736"/>
                  </a:cubicBezTo>
                  <a:cubicBezTo>
                    <a:pt x="992" y="656"/>
                    <a:pt x="984" y="512"/>
                    <a:pt x="1056" y="400"/>
                  </a:cubicBezTo>
                  <a:cubicBezTo>
                    <a:pt x="1128" y="288"/>
                    <a:pt x="1192" y="128"/>
                    <a:pt x="1248" y="64"/>
                  </a:cubicBezTo>
                  <a:cubicBezTo>
                    <a:pt x="1304" y="0"/>
                    <a:pt x="1348" y="8"/>
                    <a:pt x="1392" y="16"/>
                  </a:cubicBezTo>
                </a:path>
              </a:pathLst>
            </a:custGeom>
            <a:noFill/>
            <a:ln w="5715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82" name="Text Box 22">
              <a:extLst>
                <a:ext uri="{FF2B5EF4-FFF2-40B4-BE49-F238E27FC236}">
                  <a16:creationId xmlns:a16="http://schemas.microsoft.com/office/drawing/2014/main" id="{7989F9C3-AEE7-4322-9FA7-0FFDA35584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2112"/>
              <a:ext cx="4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i="1"/>
                <a:t>f</a:t>
              </a:r>
              <a:r>
                <a:rPr lang="en-US" altLang="en-US" i="1" baseline="-25000"/>
                <a:t>X</a:t>
              </a:r>
              <a:r>
                <a:rPr lang="en-US" altLang="en-US"/>
                <a:t>(</a:t>
              </a:r>
              <a:r>
                <a:rPr lang="en-US" altLang="en-US" i="1"/>
                <a:t>x</a:t>
              </a:r>
              <a:r>
                <a:rPr lang="en-US" altLang="en-US"/>
                <a:t>)</a:t>
              </a:r>
            </a:p>
          </p:txBody>
        </p:sp>
        <p:sp>
          <p:nvSpPr>
            <p:cNvPr id="15383" name="Rectangle 23">
              <a:extLst>
                <a:ext uri="{FF2B5EF4-FFF2-40B4-BE49-F238E27FC236}">
                  <a16:creationId xmlns:a16="http://schemas.microsoft.com/office/drawing/2014/main" id="{B7467C11-86D7-4281-A516-32C086E98C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3072"/>
              <a:ext cx="18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i="1"/>
                <a:t>x</a:t>
              </a:r>
            </a:p>
          </p:txBody>
        </p:sp>
      </p:grpSp>
      <p:pic>
        <p:nvPicPr>
          <p:cNvPr id="15386" name="Picture 26">
            <a:extLst>
              <a:ext uri="{FF2B5EF4-FFF2-40B4-BE49-F238E27FC236}">
                <a16:creationId xmlns:a16="http://schemas.microsoft.com/office/drawing/2014/main" id="{C9BE050C-88E3-42ED-BAD7-C22DEECCDD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304800"/>
            <a:ext cx="879475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5387" name="Object 27">
            <a:extLst>
              <a:ext uri="{FF2B5EF4-FFF2-40B4-BE49-F238E27FC236}">
                <a16:creationId xmlns:a16="http://schemas.microsoft.com/office/drawing/2014/main" id="{6F3E8769-6EDB-4625-99B0-BC5E503876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2518996"/>
              </p:ext>
            </p:extLst>
          </p:nvPr>
        </p:nvGraphicFramePr>
        <p:xfrm>
          <a:off x="454025" y="3079342"/>
          <a:ext cx="4495800" cy="14803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920680" imgH="965160" progId="Equation.3">
                  <p:embed/>
                </p:oleObj>
              </mc:Choice>
              <mc:Fallback>
                <p:oleObj name="Equation" r:id="rId5" imgW="2920680" imgH="96516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025" y="3079342"/>
                        <a:ext cx="4495800" cy="14803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9CBDBAA-DA74-414C-915C-FE57179CA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25602" name="Rectangle 1026">
            <a:extLst>
              <a:ext uri="{FF2B5EF4-FFF2-40B4-BE49-F238E27FC236}">
                <a16:creationId xmlns:a16="http://schemas.microsoft.com/office/drawing/2014/main" id="{A7980A7D-B3BA-4539-91B1-4500DB85EE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Transformation on a RV </a:t>
            </a:r>
            <a:r>
              <a:rPr lang="en-US" altLang="en-US" sz="1200"/>
              <a:t>(cont)</a:t>
            </a:r>
          </a:p>
        </p:txBody>
      </p:sp>
      <p:sp>
        <p:nvSpPr>
          <p:cNvPr id="25603" name="Rectangle 1027">
            <a:extLst>
              <a:ext uri="{FF2B5EF4-FFF2-40B4-BE49-F238E27FC236}">
                <a16:creationId xmlns:a16="http://schemas.microsoft.com/office/drawing/2014/main" id="{AA0D3A6B-0B4B-4502-AFA7-B119007D76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178800" cy="1295400"/>
          </a:xfrm>
        </p:spPr>
        <p:txBody>
          <a:bodyPr/>
          <a:lstStyle/>
          <a:p>
            <a:r>
              <a:rPr lang="en-US" altLang="en-US"/>
              <a:t> Transformation when </a:t>
            </a:r>
            <a:r>
              <a:rPr lang="en-US" altLang="en-US" i="1">
                <a:latin typeface="Times New Roman" panose="02020603050405020304" pitchFamily="18" charset="0"/>
              </a:rPr>
              <a:t>y=g(x) </a:t>
            </a:r>
            <a:r>
              <a:rPr lang="en-US" altLang="en-US"/>
              <a:t>is strictly increasing (cont)</a:t>
            </a:r>
          </a:p>
          <a:p>
            <a:endParaRPr lang="en-US" altLang="en-US" baseline="-25000">
              <a:latin typeface="Times New Roman" panose="02020603050405020304" pitchFamily="18" charset="0"/>
            </a:endParaRPr>
          </a:p>
          <a:p>
            <a:pPr>
              <a:buFont typeface="Monotype Sorts" pitchFamily="2" charset="2"/>
              <a:buNone/>
            </a:pPr>
            <a:endParaRPr lang="en-US" altLang="en-US">
              <a:latin typeface="Times New Roman" panose="02020603050405020304" pitchFamily="18" charset="0"/>
            </a:endParaRPr>
          </a:p>
          <a:p>
            <a:endParaRPr lang="en-US" altLang="en-US" i="1" baseline="-25000">
              <a:latin typeface="Times New Roman" panose="02020603050405020304" pitchFamily="18" charset="0"/>
            </a:endParaRPr>
          </a:p>
        </p:txBody>
      </p:sp>
      <p:graphicFrame>
        <p:nvGraphicFramePr>
          <p:cNvPr id="25604" name="Object 1028">
            <a:extLst>
              <a:ext uri="{FF2B5EF4-FFF2-40B4-BE49-F238E27FC236}">
                <a16:creationId xmlns:a16="http://schemas.microsoft.com/office/drawing/2014/main" id="{27D7AA59-76EC-470E-8C2F-D93C89C01CB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2743200"/>
          <a:ext cx="3733800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46040" imgH="266400" progId="Equation.3">
                  <p:embed/>
                </p:oleObj>
              </mc:Choice>
              <mc:Fallback>
                <p:oleObj name="Equation" r:id="rId2" imgW="1346040" imgH="266400" progId="Equation.3">
                  <p:embed/>
                  <p:pic>
                    <p:nvPicPr>
                      <p:cNvPr id="0" name="Object 10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743200"/>
                        <a:ext cx="3733800" cy="66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1029">
            <a:extLst>
              <a:ext uri="{FF2B5EF4-FFF2-40B4-BE49-F238E27FC236}">
                <a16:creationId xmlns:a16="http://schemas.microsoft.com/office/drawing/2014/main" id="{F7051FB5-0960-47F8-8C46-63CCD8D150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3429000"/>
          <a:ext cx="5334000" cy="310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04760" imgH="1358640" progId="Equation.3">
                  <p:embed/>
                </p:oleObj>
              </mc:Choice>
              <mc:Fallback>
                <p:oleObj name="Equation" r:id="rId4" imgW="1904760" imgH="1358640" progId="Equation.3">
                  <p:embed/>
                  <p:pic>
                    <p:nvPicPr>
                      <p:cNvPr id="0" name="Object 10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429000"/>
                        <a:ext cx="5334000" cy="3106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ooter Placeholder 4">
            <a:extLst>
              <a:ext uri="{FF2B5EF4-FFF2-40B4-BE49-F238E27FC236}">
                <a16:creationId xmlns:a16="http://schemas.microsoft.com/office/drawing/2014/main" id="{EE4BC6E3-3804-4180-920A-66B3BA8A3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4752582F-2B49-418E-8B1F-2DFE5FDF33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Transformation on a RV </a:t>
            </a:r>
            <a:r>
              <a:rPr lang="en-US" altLang="en-US" sz="1200"/>
              <a:t>(cont)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D10C5159-7F4C-478F-88C5-C89F648C6B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178800" cy="1295400"/>
          </a:xfrm>
        </p:spPr>
        <p:txBody>
          <a:bodyPr/>
          <a:lstStyle/>
          <a:p>
            <a:r>
              <a:rPr lang="en-US" altLang="en-US"/>
              <a:t> </a:t>
            </a:r>
            <a:r>
              <a:rPr lang="en-US" altLang="en-US" sz="2000"/>
              <a:t>Transformation when </a:t>
            </a:r>
            <a:r>
              <a:rPr lang="en-US" altLang="en-US" sz="2000" i="1">
                <a:latin typeface="Times New Roman" panose="02020603050405020304" pitchFamily="18" charset="0"/>
              </a:rPr>
              <a:t>y=g(x) </a:t>
            </a:r>
            <a:r>
              <a:rPr lang="en-US" altLang="en-US" sz="2000"/>
              <a:t>is strictly increasing (cont)</a:t>
            </a:r>
          </a:p>
          <a:p>
            <a:endParaRPr lang="en-US" altLang="en-US" sz="2000" baseline="-25000">
              <a:latin typeface="Times New Roman" panose="02020603050405020304" pitchFamily="18" charset="0"/>
            </a:endParaRPr>
          </a:p>
          <a:p>
            <a:pPr>
              <a:buFont typeface="Monotype Sorts" pitchFamily="2" charset="2"/>
              <a:buNone/>
            </a:pPr>
            <a:endParaRPr lang="en-US" altLang="en-US">
              <a:latin typeface="Times New Roman" panose="02020603050405020304" pitchFamily="18" charset="0"/>
            </a:endParaRPr>
          </a:p>
          <a:p>
            <a:endParaRPr lang="en-US" altLang="en-US" i="1" baseline="-25000">
              <a:latin typeface="Times New Roman" panose="02020603050405020304" pitchFamily="18" charset="0"/>
            </a:endParaRPr>
          </a:p>
        </p:txBody>
      </p:sp>
      <p:grpSp>
        <p:nvGrpSpPr>
          <p:cNvPr id="26637" name="Group 13">
            <a:extLst>
              <a:ext uri="{FF2B5EF4-FFF2-40B4-BE49-F238E27FC236}">
                <a16:creationId xmlns:a16="http://schemas.microsoft.com/office/drawing/2014/main" id="{950AE1C8-4881-4066-AB27-44E8B6C2EDAA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3414713"/>
            <a:ext cx="2914650" cy="3443287"/>
            <a:chOff x="3503" y="1968"/>
            <a:chExt cx="1836" cy="2169"/>
          </a:xfrm>
        </p:grpSpPr>
        <p:sp>
          <p:nvSpPr>
            <p:cNvPr id="26638" name="Line 14">
              <a:extLst>
                <a:ext uri="{FF2B5EF4-FFF2-40B4-BE49-F238E27FC236}">
                  <a16:creationId xmlns:a16="http://schemas.microsoft.com/office/drawing/2014/main" id="{64BA143C-98AC-4DFF-B523-6C65FBACD958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4151" y="3191"/>
              <a:ext cx="0" cy="12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9" name="Line 15">
              <a:extLst>
                <a:ext uri="{FF2B5EF4-FFF2-40B4-BE49-F238E27FC236}">
                  <a16:creationId xmlns:a16="http://schemas.microsoft.com/office/drawing/2014/main" id="{7A07651A-6B72-4A27-B3B0-9B3742D4F414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 flipH="1">
              <a:off x="2708" y="3046"/>
              <a:ext cx="185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0" name="Freeform 16">
              <a:extLst>
                <a:ext uri="{FF2B5EF4-FFF2-40B4-BE49-F238E27FC236}">
                  <a16:creationId xmlns:a16="http://schemas.microsoft.com/office/drawing/2014/main" id="{22175377-B1B5-460B-9F18-B43565E6B6A9}"/>
                </a:ext>
              </a:extLst>
            </p:cNvPr>
            <p:cNvSpPr>
              <a:spLocks/>
            </p:cNvSpPr>
            <p:nvPr/>
          </p:nvSpPr>
          <p:spPr bwMode="auto">
            <a:xfrm rot="5400000" flipH="1">
              <a:off x="3365" y="2545"/>
              <a:ext cx="1676" cy="1000"/>
            </a:xfrm>
            <a:custGeom>
              <a:avLst/>
              <a:gdLst>
                <a:gd name="T0" fmla="*/ 0 w 3024"/>
                <a:gd name="T1" fmla="*/ 1872 h 1872"/>
                <a:gd name="T2" fmla="*/ 720 w 3024"/>
                <a:gd name="T3" fmla="*/ 1584 h 1872"/>
                <a:gd name="T4" fmla="*/ 1200 w 3024"/>
                <a:gd name="T5" fmla="*/ 1200 h 1872"/>
                <a:gd name="T6" fmla="*/ 1632 w 3024"/>
                <a:gd name="T7" fmla="*/ 864 h 1872"/>
                <a:gd name="T8" fmla="*/ 2304 w 3024"/>
                <a:gd name="T9" fmla="*/ 624 h 1872"/>
                <a:gd name="T10" fmla="*/ 2784 w 3024"/>
                <a:gd name="T11" fmla="*/ 432 h 1872"/>
                <a:gd name="T12" fmla="*/ 3024 w 3024"/>
                <a:gd name="T13" fmla="*/ 0 h 1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24" h="1872">
                  <a:moveTo>
                    <a:pt x="0" y="1872"/>
                  </a:moveTo>
                  <a:cubicBezTo>
                    <a:pt x="260" y="1784"/>
                    <a:pt x="520" y="1696"/>
                    <a:pt x="720" y="1584"/>
                  </a:cubicBezTo>
                  <a:cubicBezTo>
                    <a:pt x="920" y="1472"/>
                    <a:pt x="1048" y="1320"/>
                    <a:pt x="1200" y="1200"/>
                  </a:cubicBezTo>
                  <a:cubicBezTo>
                    <a:pt x="1352" y="1080"/>
                    <a:pt x="1448" y="960"/>
                    <a:pt x="1632" y="864"/>
                  </a:cubicBezTo>
                  <a:cubicBezTo>
                    <a:pt x="1816" y="768"/>
                    <a:pt x="2112" y="696"/>
                    <a:pt x="2304" y="624"/>
                  </a:cubicBezTo>
                  <a:cubicBezTo>
                    <a:pt x="2496" y="552"/>
                    <a:pt x="2664" y="536"/>
                    <a:pt x="2784" y="432"/>
                  </a:cubicBezTo>
                  <a:cubicBezTo>
                    <a:pt x="2904" y="328"/>
                    <a:pt x="2984" y="72"/>
                    <a:pt x="3024" y="0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1" name="Text Box 17">
              <a:extLst>
                <a:ext uri="{FF2B5EF4-FFF2-40B4-BE49-F238E27FC236}">
                  <a16:creationId xmlns:a16="http://schemas.microsoft.com/office/drawing/2014/main" id="{176787B0-D5BF-48E7-98D2-C2C3567197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64" y="3504"/>
              <a:ext cx="875" cy="6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i="1"/>
                <a:t> y=g(x )                                </a:t>
              </a:r>
            </a:p>
            <a:p>
              <a:pPr>
                <a:spcBef>
                  <a:spcPct val="50000"/>
                </a:spcBef>
              </a:pPr>
              <a:endParaRPr lang="en-US" altLang="en-US" i="1"/>
            </a:p>
          </p:txBody>
        </p:sp>
        <p:sp>
          <p:nvSpPr>
            <p:cNvPr id="26642" name="Text Box 18">
              <a:extLst>
                <a:ext uri="{FF2B5EF4-FFF2-40B4-BE49-F238E27FC236}">
                  <a16:creationId xmlns:a16="http://schemas.microsoft.com/office/drawing/2014/main" id="{2082C242-677C-411B-84A6-5F7CE9258D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6" y="1968"/>
              <a:ext cx="14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1" lang="en-US" altLang="en-US" i="1"/>
                <a:t>x=g</a:t>
              </a:r>
              <a:r>
                <a:rPr kumimoji="1" lang="en-US" altLang="en-US" baseline="30000"/>
                <a:t>-1</a:t>
              </a:r>
              <a:r>
                <a:rPr kumimoji="1" lang="en-US" altLang="en-US"/>
                <a:t>(</a:t>
              </a:r>
              <a:r>
                <a:rPr kumimoji="1" lang="en-US" altLang="en-US" i="1"/>
                <a:t>y</a:t>
              </a:r>
              <a:r>
                <a:rPr kumimoji="1" lang="en-US" altLang="en-US"/>
                <a:t>)</a:t>
              </a:r>
              <a:r>
                <a:rPr lang="en-US" altLang="en-US" i="1"/>
                <a:t> </a:t>
              </a:r>
            </a:p>
          </p:txBody>
        </p:sp>
      </p:grpSp>
      <p:graphicFrame>
        <p:nvGraphicFramePr>
          <p:cNvPr id="26644" name="Object 20">
            <a:extLst>
              <a:ext uri="{FF2B5EF4-FFF2-40B4-BE49-F238E27FC236}">
                <a16:creationId xmlns:a16="http://schemas.microsoft.com/office/drawing/2014/main" id="{314D26DD-A544-441A-A996-8269FBBB680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2057400"/>
          <a:ext cx="3343275" cy="1452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93760" imgH="634680" progId="Equation.3">
                  <p:embed/>
                </p:oleObj>
              </mc:Choice>
              <mc:Fallback>
                <p:oleObj name="Equation" r:id="rId2" imgW="1193760" imgH="63468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057400"/>
                        <a:ext cx="3343275" cy="1452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6649" name="Group 25">
            <a:extLst>
              <a:ext uri="{FF2B5EF4-FFF2-40B4-BE49-F238E27FC236}">
                <a16:creationId xmlns:a16="http://schemas.microsoft.com/office/drawing/2014/main" id="{0F7EADB7-F16D-4370-A1F7-AADF62AC2ACA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419600"/>
            <a:ext cx="1295400" cy="1960563"/>
            <a:chOff x="2880" y="2784"/>
            <a:chExt cx="816" cy="1235"/>
          </a:xfrm>
        </p:grpSpPr>
        <p:sp>
          <p:nvSpPr>
            <p:cNvPr id="26645" name="AutoShape 21">
              <a:extLst>
                <a:ext uri="{FF2B5EF4-FFF2-40B4-BE49-F238E27FC236}">
                  <a16:creationId xmlns:a16="http://schemas.microsoft.com/office/drawing/2014/main" id="{AF840032-64BC-499C-B661-6042F7E4A63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V="1">
              <a:off x="3357" y="2784"/>
              <a:ext cx="339" cy="775"/>
            </a:xfrm>
            <a:prstGeom prst="rtTriangl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6" name="Line 22">
              <a:extLst>
                <a:ext uri="{FF2B5EF4-FFF2-40B4-BE49-F238E27FC236}">
                  <a16:creationId xmlns:a16="http://schemas.microsoft.com/office/drawing/2014/main" id="{62EE93DF-FA05-4F97-BF99-49F70799C7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3120"/>
              <a:ext cx="720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7" name="Line 23">
              <a:extLst>
                <a:ext uri="{FF2B5EF4-FFF2-40B4-BE49-F238E27FC236}">
                  <a16:creationId xmlns:a16="http://schemas.microsoft.com/office/drawing/2014/main" id="{E57D47FC-65CB-4768-BE4B-7BC66B590ED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52" y="3072"/>
              <a:ext cx="0" cy="947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6654" name="Group 30">
            <a:extLst>
              <a:ext uri="{FF2B5EF4-FFF2-40B4-BE49-F238E27FC236}">
                <a16:creationId xmlns:a16="http://schemas.microsoft.com/office/drawing/2014/main" id="{3F7115C1-CB1B-4BFC-B317-BDD6F82206AD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3962400"/>
            <a:ext cx="3289300" cy="2286000"/>
            <a:chOff x="624" y="2496"/>
            <a:chExt cx="2072" cy="1440"/>
          </a:xfrm>
        </p:grpSpPr>
        <p:grpSp>
          <p:nvGrpSpPr>
            <p:cNvPr id="26643" name="Group 19">
              <a:extLst>
                <a:ext uri="{FF2B5EF4-FFF2-40B4-BE49-F238E27FC236}">
                  <a16:creationId xmlns:a16="http://schemas.microsoft.com/office/drawing/2014/main" id="{2C3E6FE6-35B5-4815-904A-F928349D75D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24" y="2496"/>
              <a:ext cx="2072" cy="1440"/>
              <a:chOff x="672" y="2784"/>
              <a:chExt cx="2072" cy="1440"/>
            </a:xfrm>
          </p:grpSpPr>
          <p:sp>
            <p:nvSpPr>
              <p:cNvPr id="26631" name="Text Box 7">
                <a:extLst>
                  <a:ext uri="{FF2B5EF4-FFF2-40B4-BE49-F238E27FC236}">
                    <a16:creationId xmlns:a16="http://schemas.microsoft.com/office/drawing/2014/main" id="{2D9971E6-197B-40FD-8360-85E7A334D9E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20" y="3792"/>
                <a:ext cx="82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kumimoji="1" lang="en-US" altLang="en-US" i="1"/>
                  <a:t>x=g</a:t>
                </a:r>
                <a:r>
                  <a:rPr kumimoji="1" lang="en-US" altLang="en-US" baseline="30000"/>
                  <a:t>-1</a:t>
                </a:r>
                <a:r>
                  <a:rPr kumimoji="1" lang="en-US" altLang="en-US"/>
                  <a:t>(</a:t>
                </a:r>
                <a:r>
                  <a:rPr kumimoji="1" lang="en-US" altLang="en-US" i="1"/>
                  <a:t>y</a:t>
                </a:r>
                <a:r>
                  <a:rPr kumimoji="1" lang="en-US" altLang="en-US"/>
                  <a:t>)</a:t>
                </a:r>
                <a:r>
                  <a:rPr lang="en-US" altLang="en-US" i="1"/>
                  <a:t> </a:t>
                </a:r>
              </a:p>
            </p:txBody>
          </p:sp>
          <p:grpSp>
            <p:nvGrpSpPr>
              <p:cNvPr id="26632" name="Group 8">
                <a:extLst>
                  <a:ext uri="{FF2B5EF4-FFF2-40B4-BE49-F238E27FC236}">
                    <a16:creationId xmlns:a16="http://schemas.microsoft.com/office/drawing/2014/main" id="{19AB3A3F-AFC2-4ECF-9D43-5C680C21C74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72" y="2784"/>
                <a:ext cx="1858" cy="1440"/>
                <a:chOff x="432" y="2064"/>
                <a:chExt cx="1858" cy="1440"/>
              </a:xfrm>
            </p:grpSpPr>
            <p:sp>
              <p:nvSpPr>
                <p:cNvPr id="26633" name="Line 9">
                  <a:extLst>
                    <a:ext uri="{FF2B5EF4-FFF2-40B4-BE49-F238E27FC236}">
                      <a16:creationId xmlns:a16="http://schemas.microsoft.com/office/drawing/2014/main" id="{052D84C6-8000-4FB8-B8B3-F27B32C4C4C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568" y="2208"/>
                  <a:ext cx="0" cy="12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34" name="Line 10">
                  <a:extLst>
                    <a:ext uri="{FF2B5EF4-FFF2-40B4-BE49-F238E27FC236}">
                      <a16:creationId xmlns:a16="http://schemas.microsoft.com/office/drawing/2014/main" id="{F177FC81-049C-4E32-B3D1-1D56C6C0E4B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2" y="3370"/>
                  <a:ext cx="185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35" name="Freeform 11">
                  <a:extLst>
                    <a:ext uri="{FF2B5EF4-FFF2-40B4-BE49-F238E27FC236}">
                      <a16:creationId xmlns:a16="http://schemas.microsoft.com/office/drawing/2014/main" id="{0BA39C33-7653-4983-ADAB-2D9AADCDE20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24" y="2304"/>
                  <a:ext cx="1676" cy="1000"/>
                </a:xfrm>
                <a:custGeom>
                  <a:avLst/>
                  <a:gdLst>
                    <a:gd name="T0" fmla="*/ 0 w 3024"/>
                    <a:gd name="T1" fmla="*/ 1872 h 1872"/>
                    <a:gd name="T2" fmla="*/ 720 w 3024"/>
                    <a:gd name="T3" fmla="*/ 1584 h 1872"/>
                    <a:gd name="T4" fmla="*/ 1200 w 3024"/>
                    <a:gd name="T5" fmla="*/ 1200 h 1872"/>
                    <a:gd name="T6" fmla="*/ 1632 w 3024"/>
                    <a:gd name="T7" fmla="*/ 864 h 1872"/>
                    <a:gd name="T8" fmla="*/ 2304 w 3024"/>
                    <a:gd name="T9" fmla="*/ 624 h 1872"/>
                    <a:gd name="T10" fmla="*/ 2784 w 3024"/>
                    <a:gd name="T11" fmla="*/ 432 h 1872"/>
                    <a:gd name="T12" fmla="*/ 3024 w 3024"/>
                    <a:gd name="T13" fmla="*/ 0 h 18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024" h="1872">
                      <a:moveTo>
                        <a:pt x="0" y="1872"/>
                      </a:moveTo>
                      <a:cubicBezTo>
                        <a:pt x="260" y="1784"/>
                        <a:pt x="520" y="1696"/>
                        <a:pt x="720" y="1584"/>
                      </a:cubicBezTo>
                      <a:cubicBezTo>
                        <a:pt x="920" y="1472"/>
                        <a:pt x="1048" y="1320"/>
                        <a:pt x="1200" y="1200"/>
                      </a:cubicBezTo>
                      <a:cubicBezTo>
                        <a:pt x="1352" y="1080"/>
                        <a:pt x="1448" y="960"/>
                        <a:pt x="1632" y="864"/>
                      </a:cubicBezTo>
                      <a:cubicBezTo>
                        <a:pt x="1816" y="768"/>
                        <a:pt x="2112" y="696"/>
                        <a:pt x="2304" y="624"/>
                      </a:cubicBezTo>
                      <a:cubicBezTo>
                        <a:pt x="2496" y="552"/>
                        <a:pt x="2664" y="536"/>
                        <a:pt x="2784" y="432"/>
                      </a:cubicBezTo>
                      <a:cubicBezTo>
                        <a:pt x="2904" y="328"/>
                        <a:pt x="2984" y="72"/>
                        <a:pt x="3024" y="0"/>
                      </a:cubicBezTo>
                    </a:path>
                  </a:pathLst>
                </a:custGeom>
                <a:noFill/>
                <a:ln w="28575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36" name="Text Box 12">
                  <a:extLst>
                    <a:ext uri="{FF2B5EF4-FFF2-40B4-BE49-F238E27FC236}">
                      <a16:creationId xmlns:a16="http://schemas.microsoft.com/office/drawing/2014/main" id="{D8497479-7CA1-4E08-A4A5-D8A7ECE4501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20" y="2064"/>
                  <a:ext cx="875" cy="63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 i="1"/>
                    <a:t> y=g(x )                                </a:t>
                  </a:r>
                </a:p>
                <a:p>
                  <a:pPr>
                    <a:spcBef>
                      <a:spcPct val="50000"/>
                    </a:spcBef>
                  </a:pPr>
                  <a:endParaRPr lang="en-US" altLang="en-US" i="1"/>
                </a:p>
              </p:txBody>
            </p:sp>
          </p:grpSp>
        </p:grpSp>
        <p:grpSp>
          <p:nvGrpSpPr>
            <p:cNvPr id="26650" name="Group 26">
              <a:extLst>
                <a:ext uri="{FF2B5EF4-FFF2-40B4-BE49-F238E27FC236}">
                  <a16:creationId xmlns:a16="http://schemas.microsoft.com/office/drawing/2014/main" id="{701E78AE-2D9C-4A08-ADCC-CBAC254AE5D1}"/>
                </a:ext>
              </a:extLst>
            </p:cNvPr>
            <p:cNvGrpSpPr>
              <a:grpSpLocks/>
            </p:cNvGrpSpPr>
            <p:nvPr/>
          </p:nvGrpSpPr>
          <p:grpSpPr bwMode="auto">
            <a:xfrm rot="16200000" flipV="1">
              <a:off x="978" y="2814"/>
              <a:ext cx="816" cy="1235"/>
              <a:chOff x="2880" y="2784"/>
              <a:chExt cx="816" cy="1235"/>
            </a:xfrm>
          </p:grpSpPr>
          <p:sp>
            <p:nvSpPr>
              <p:cNvPr id="26651" name="AutoShape 27">
                <a:extLst>
                  <a:ext uri="{FF2B5EF4-FFF2-40B4-BE49-F238E27FC236}">
                    <a16:creationId xmlns:a16="http://schemas.microsoft.com/office/drawing/2014/main" id="{D329B559-314F-436F-9986-59D1B4B87C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 flipV="1">
                <a:off x="3357" y="2784"/>
                <a:ext cx="339" cy="775"/>
              </a:xfrm>
              <a:prstGeom prst="rtTriangl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52" name="Line 28">
                <a:extLst>
                  <a:ext uri="{FF2B5EF4-FFF2-40B4-BE49-F238E27FC236}">
                    <a16:creationId xmlns:a16="http://schemas.microsoft.com/office/drawing/2014/main" id="{EFD5A38E-5686-4EEC-ADE1-7002B7294C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0" y="3120"/>
                <a:ext cx="720" cy="0"/>
              </a:xfrm>
              <a:prstGeom prst="lin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53" name="Line 29">
                <a:extLst>
                  <a:ext uri="{FF2B5EF4-FFF2-40B4-BE49-F238E27FC236}">
                    <a16:creationId xmlns:a16="http://schemas.microsoft.com/office/drawing/2014/main" id="{AE92141C-2505-465C-9E5F-E184B266ED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552" y="3072"/>
                <a:ext cx="0" cy="947"/>
              </a:xfrm>
              <a:prstGeom prst="lin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F9BA8FC-B955-4776-AFC3-FF16DF99A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27650" name="Rectangle 1026">
            <a:extLst>
              <a:ext uri="{FF2B5EF4-FFF2-40B4-BE49-F238E27FC236}">
                <a16:creationId xmlns:a16="http://schemas.microsoft.com/office/drawing/2014/main" id="{F2646A09-B307-40E3-9416-3349EA2917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Transformation on a RV </a:t>
            </a:r>
            <a:r>
              <a:rPr lang="en-US" altLang="en-US" sz="1200"/>
              <a:t>(cont)</a:t>
            </a:r>
          </a:p>
        </p:txBody>
      </p:sp>
      <p:graphicFrame>
        <p:nvGraphicFramePr>
          <p:cNvPr id="27676" name="Object 1052">
            <a:extLst>
              <a:ext uri="{FF2B5EF4-FFF2-40B4-BE49-F238E27FC236}">
                <a16:creationId xmlns:a16="http://schemas.microsoft.com/office/drawing/2014/main" id="{89920A22-812C-4D2B-B47D-517C658EAE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0200" y="1828800"/>
          <a:ext cx="5049838" cy="1335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03240" imgH="583920" progId="Equation.3">
                  <p:embed/>
                </p:oleObj>
              </mc:Choice>
              <mc:Fallback>
                <p:oleObj name="Equation" r:id="rId2" imgW="1803240" imgH="583920" progId="Equation.3">
                  <p:embed/>
                  <p:pic>
                    <p:nvPicPr>
                      <p:cNvPr id="0" name="Object 10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828800"/>
                        <a:ext cx="5049838" cy="1335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78" name="Rectangle 1054">
            <a:extLst>
              <a:ext uri="{FF2B5EF4-FFF2-40B4-BE49-F238E27FC236}">
                <a16:creationId xmlns:a16="http://schemas.microsoft.com/office/drawing/2014/main" id="{962CD26B-C081-4E0D-A857-B8CD25B1F5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3200400"/>
            <a:ext cx="8178800" cy="1295400"/>
          </a:xfrm>
          <a:noFill/>
          <a:ln/>
        </p:spPr>
        <p:txBody>
          <a:bodyPr/>
          <a:lstStyle/>
          <a:p>
            <a:r>
              <a:rPr lang="en-US" altLang="en-US" sz="2400"/>
              <a:t>More generally, if </a:t>
            </a:r>
            <a:r>
              <a:rPr lang="en-US" altLang="en-US" sz="2400" i="1">
                <a:latin typeface="Times New Roman" panose="02020603050405020304" pitchFamily="18" charset="0"/>
              </a:rPr>
              <a:t>y=g(x) </a:t>
            </a:r>
            <a:r>
              <a:rPr lang="en-US" altLang="en-US" sz="2400"/>
              <a:t>is strictly increasing </a:t>
            </a:r>
            <a:r>
              <a:rPr lang="en-US" altLang="en-US" sz="2400" b="1" i="1"/>
              <a:t>or</a:t>
            </a:r>
            <a:r>
              <a:rPr lang="en-US" altLang="en-US" sz="2400"/>
              <a:t> strictly decreasing</a:t>
            </a:r>
          </a:p>
          <a:p>
            <a:endParaRPr lang="en-US" altLang="en-US" sz="2400" baseline="-25000">
              <a:latin typeface="Times New Roman" panose="02020603050405020304" pitchFamily="18" charset="0"/>
            </a:endParaRPr>
          </a:p>
          <a:p>
            <a:pPr>
              <a:buFont typeface="Monotype Sorts" pitchFamily="2" charset="2"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  <a:p>
            <a:endParaRPr lang="en-US" altLang="en-US" i="1" baseline="-25000">
              <a:latin typeface="Times New Roman" panose="02020603050405020304" pitchFamily="18" charset="0"/>
            </a:endParaRPr>
          </a:p>
        </p:txBody>
      </p:sp>
      <p:graphicFrame>
        <p:nvGraphicFramePr>
          <p:cNvPr id="27679" name="Object 1055">
            <a:extLst>
              <a:ext uri="{FF2B5EF4-FFF2-40B4-BE49-F238E27FC236}">
                <a16:creationId xmlns:a16="http://schemas.microsoft.com/office/drawing/2014/main" id="{821F8AAA-C8D3-453F-9C50-04D218605AB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52600" y="4267200"/>
          <a:ext cx="5156200" cy="142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41400" imgH="622080" progId="Equation.3">
                  <p:embed/>
                </p:oleObj>
              </mc:Choice>
              <mc:Fallback>
                <p:oleObj name="Equation" r:id="rId4" imgW="1841400" imgH="622080" progId="Equation.3">
                  <p:embed/>
                  <p:pic>
                    <p:nvPicPr>
                      <p:cNvPr id="0" name="Object 10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267200"/>
                        <a:ext cx="5156200" cy="142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E22D7FBA-2549-455A-9D15-20B7CBD34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30924642-A86C-4C5A-8EE8-A08A9B7DFD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Transformation on a RV </a:t>
            </a:r>
            <a:r>
              <a:rPr lang="en-US" altLang="en-US" sz="1200"/>
              <a:t>(cont)</a:t>
            </a:r>
          </a:p>
        </p:txBody>
      </p:sp>
      <p:sp>
        <p:nvSpPr>
          <p:cNvPr id="28678" name="Rectangle 6">
            <a:extLst>
              <a:ext uri="{FF2B5EF4-FFF2-40B4-BE49-F238E27FC236}">
                <a16:creationId xmlns:a16="http://schemas.microsoft.com/office/drawing/2014/main" id="{736BE7D1-877C-409D-9079-F20188D88A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1752600"/>
            <a:ext cx="8178800" cy="253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</a:pPr>
            <a:r>
              <a:rPr kumimoji="1" lang="en-US" altLang="en-US" sz="2800">
                <a:latin typeface="Tahoma" panose="020B0604030504040204" pitchFamily="34" charset="0"/>
              </a:rPr>
              <a:t>Most general: Given </a:t>
            </a:r>
            <a:r>
              <a:rPr kumimoji="1" lang="en-US" altLang="en-US" sz="2800" i="1"/>
              <a:t>f</a:t>
            </a:r>
            <a:r>
              <a:rPr kumimoji="1" lang="en-US" altLang="en-US" sz="2800" i="1" baseline="-25000"/>
              <a:t>X</a:t>
            </a:r>
            <a:r>
              <a:rPr kumimoji="1" lang="en-US" altLang="en-US" sz="2800"/>
              <a:t>(</a:t>
            </a:r>
            <a:r>
              <a:rPr kumimoji="1" lang="en-US" altLang="en-US" sz="2800" i="1"/>
              <a:t>x</a:t>
            </a:r>
            <a:r>
              <a:rPr kumimoji="1" lang="en-US" altLang="en-US" sz="2800"/>
              <a:t>)</a:t>
            </a:r>
            <a:r>
              <a:rPr kumimoji="1" lang="en-US" altLang="en-US" sz="2800">
                <a:latin typeface="Tahoma" panose="020B0604030504040204" pitchFamily="34" charset="0"/>
              </a:rPr>
              <a:t> and </a:t>
            </a:r>
            <a:r>
              <a:rPr kumimoji="1" lang="en-US" altLang="en-US" sz="2800" i="1"/>
              <a:t>Y=g</a:t>
            </a:r>
            <a:r>
              <a:rPr kumimoji="1" lang="en-US" altLang="en-US" sz="2800"/>
              <a:t>(</a:t>
            </a:r>
            <a:r>
              <a:rPr kumimoji="1" lang="en-US" altLang="en-US" sz="2800" i="1"/>
              <a:t>X</a:t>
            </a:r>
            <a:r>
              <a:rPr kumimoji="1" lang="en-US" altLang="en-US" sz="2800"/>
              <a:t>)</a:t>
            </a:r>
            <a:r>
              <a:rPr kumimoji="1" lang="en-US" altLang="en-US" sz="2800" i="1" baseline="-25000"/>
              <a:t>  </a:t>
            </a:r>
            <a:r>
              <a:rPr kumimoji="1" lang="en-US" altLang="en-US" sz="2800">
                <a:latin typeface="Tahoma" panose="020B0604030504040204" pitchFamily="34" charset="0"/>
              </a:rPr>
              <a:t>find </a:t>
            </a:r>
            <a:r>
              <a:rPr kumimoji="1" lang="en-US" altLang="en-US" sz="2800" i="1"/>
              <a:t>f</a:t>
            </a:r>
            <a:r>
              <a:rPr kumimoji="1" lang="en-US" altLang="en-US" sz="2800" i="1" baseline="-25000"/>
              <a:t>Y</a:t>
            </a:r>
            <a:r>
              <a:rPr kumimoji="1" lang="en-US" altLang="en-US" sz="2800"/>
              <a:t>(</a:t>
            </a:r>
            <a:r>
              <a:rPr kumimoji="1" lang="en-US" altLang="en-US" sz="2800" i="1"/>
              <a:t>x</a:t>
            </a:r>
            <a:r>
              <a:rPr kumimoji="1" lang="en-US" altLang="en-US" sz="2800"/>
              <a:t>)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</a:pPr>
            <a:r>
              <a:rPr kumimoji="1" lang="en-US" altLang="en-US" sz="2800"/>
              <a:t>Solution: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en-US" altLang="en-US" sz="2800"/>
              <a:t>Solve roots of </a:t>
            </a:r>
            <a:r>
              <a:rPr kumimoji="1" lang="en-US" altLang="en-US" sz="2800" i="1"/>
              <a:t>x</a:t>
            </a:r>
            <a:r>
              <a:rPr kumimoji="1" lang="en-US" altLang="en-US" sz="2800">
                <a:latin typeface="Tahoma" panose="020B0604030504040204" pitchFamily="34" charset="0"/>
              </a:rPr>
              <a:t> </a:t>
            </a:r>
            <a:r>
              <a:rPr kumimoji="1" lang="en-US" altLang="en-US">
                <a:latin typeface="Tahoma" panose="020B0604030504040204" pitchFamily="34" charset="0"/>
              </a:rPr>
              <a:t>and</a:t>
            </a:r>
            <a:r>
              <a:rPr kumimoji="1" lang="en-US" altLang="en-US" sz="2800">
                <a:latin typeface="Tahoma" panose="020B0604030504040204" pitchFamily="34" charset="0"/>
              </a:rPr>
              <a:t> </a:t>
            </a:r>
            <a:r>
              <a:rPr kumimoji="1" lang="en-US" altLang="en-US" sz="2800" i="1"/>
              <a:t>y=g</a:t>
            </a:r>
            <a:r>
              <a:rPr kumimoji="1" lang="en-US" altLang="en-US" sz="2800"/>
              <a:t>(</a:t>
            </a:r>
            <a:r>
              <a:rPr kumimoji="1" lang="en-US" altLang="en-US" sz="2800" i="1"/>
              <a:t>x</a:t>
            </a:r>
            <a:r>
              <a:rPr kumimoji="1" lang="en-US" altLang="en-US" sz="2800"/>
              <a:t>).</a:t>
            </a:r>
            <a:r>
              <a:rPr kumimoji="1" lang="en-US" altLang="en-US" sz="2800" i="1" baseline="-25000"/>
              <a:t> </a:t>
            </a:r>
            <a:r>
              <a:rPr kumimoji="1" lang="en-US" altLang="en-US" sz="2800"/>
              <a:t>Call them…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</a:pPr>
            <a:endParaRPr kumimoji="1" lang="en-US" altLang="en-US" sz="2800" i="1" baseline="-25000"/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endParaRPr kumimoji="1" lang="en-US" altLang="en-US" sz="2800"/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en-US" altLang="en-US" sz="2800"/>
              <a:t>Transformation is</a:t>
            </a:r>
            <a:endParaRPr kumimoji="1" lang="en-US" altLang="en-US" sz="2800" i="1" baseline="-25000"/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</a:pPr>
            <a:endParaRPr kumimoji="1" lang="en-US" altLang="en-US" sz="2800" i="1" baseline="-25000"/>
          </a:p>
        </p:txBody>
      </p:sp>
      <p:graphicFrame>
        <p:nvGraphicFramePr>
          <p:cNvPr id="28679" name="Object 7">
            <a:extLst>
              <a:ext uri="{FF2B5EF4-FFF2-40B4-BE49-F238E27FC236}">
                <a16:creationId xmlns:a16="http://schemas.microsoft.com/office/drawing/2014/main" id="{869DD64A-EC12-4443-8AC6-3202CEF8DDA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8200" y="3200400"/>
          <a:ext cx="28956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41120" imgH="228600" progId="Equation.3">
                  <p:embed/>
                </p:oleObj>
              </mc:Choice>
              <mc:Fallback>
                <p:oleObj name="Equation" r:id="rId2" imgW="104112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200400"/>
                        <a:ext cx="28956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0" name="Object 8">
            <a:extLst>
              <a:ext uri="{FF2B5EF4-FFF2-40B4-BE49-F238E27FC236}">
                <a16:creationId xmlns:a16="http://schemas.microsoft.com/office/drawing/2014/main" id="{A4327216-AD2D-4E51-9053-DDF68D1248E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3400" y="4572000"/>
          <a:ext cx="3581400" cy="173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07880" imgH="634680" progId="Equation.3">
                  <p:embed/>
                </p:oleObj>
              </mc:Choice>
              <mc:Fallback>
                <p:oleObj name="Equation" r:id="rId4" imgW="1307880" imgH="63468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572000"/>
                        <a:ext cx="3581400" cy="1731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8693" name="Group 21">
            <a:extLst>
              <a:ext uri="{FF2B5EF4-FFF2-40B4-BE49-F238E27FC236}">
                <a16:creationId xmlns:a16="http://schemas.microsoft.com/office/drawing/2014/main" id="{F2950EBA-4390-43F2-BCDA-CB440EE1C4B4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4800600" cy="2667000"/>
            <a:chOff x="2736" y="2016"/>
            <a:chExt cx="3024" cy="1680"/>
          </a:xfrm>
        </p:grpSpPr>
        <p:sp>
          <p:nvSpPr>
            <p:cNvPr id="28682" name="Line 10">
              <a:extLst>
                <a:ext uri="{FF2B5EF4-FFF2-40B4-BE49-F238E27FC236}">
                  <a16:creationId xmlns:a16="http://schemas.microsoft.com/office/drawing/2014/main" id="{55ED91CB-0B4A-4903-BFAF-06881A344F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0" y="2208"/>
              <a:ext cx="0" cy="1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3" name="Line 11">
              <a:extLst>
                <a:ext uri="{FF2B5EF4-FFF2-40B4-BE49-F238E27FC236}">
                  <a16:creationId xmlns:a16="http://schemas.microsoft.com/office/drawing/2014/main" id="{D98B5196-928A-418D-8A3D-080F21A9AC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4" y="3408"/>
              <a:ext cx="25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4" name="Text Box 12">
              <a:extLst>
                <a:ext uri="{FF2B5EF4-FFF2-40B4-BE49-F238E27FC236}">
                  <a16:creationId xmlns:a16="http://schemas.microsoft.com/office/drawing/2014/main" id="{6D5035DF-2DAD-4347-8438-14D91ED89F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28" y="3408"/>
              <a:ext cx="4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i="1"/>
                <a:t> x</a:t>
              </a:r>
            </a:p>
          </p:txBody>
        </p:sp>
        <p:sp>
          <p:nvSpPr>
            <p:cNvPr id="28685" name="Freeform 13">
              <a:extLst>
                <a:ext uri="{FF2B5EF4-FFF2-40B4-BE49-F238E27FC236}">
                  <a16:creationId xmlns:a16="http://schemas.microsoft.com/office/drawing/2014/main" id="{BE6300C5-0411-4BB9-96DA-F2882686425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2" y="2304"/>
              <a:ext cx="2520" cy="1144"/>
            </a:xfrm>
            <a:custGeom>
              <a:avLst/>
              <a:gdLst>
                <a:gd name="T0" fmla="*/ 24 w 2520"/>
                <a:gd name="T1" fmla="*/ 1064 h 1144"/>
                <a:gd name="T2" fmla="*/ 72 w 2520"/>
                <a:gd name="T3" fmla="*/ 1016 h 1144"/>
                <a:gd name="T4" fmla="*/ 456 w 2520"/>
                <a:gd name="T5" fmla="*/ 296 h 1144"/>
                <a:gd name="T6" fmla="*/ 888 w 2520"/>
                <a:gd name="T7" fmla="*/ 776 h 1144"/>
                <a:gd name="T8" fmla="*/ 1176 w 2520"/>
                <a:gd name="T9" fmla="*/ 920 h 1144"/>
                <a:gd name="T10" fmla="*/ 1560 w 2520"/>
                <a:gd name="T11" fmla="*/ 392 h 1144"/>
                <a:gd name="T12" fmla="*/ 1896 w 2520"/>
                <a:gd name="T13" fmla="*/ 8 h 1144"/>
                <a:gd name="T14" fmla="*/ 2280 w 2520"/>
                <a:gd name="T15" fmla="*/ 344 h 1144"/>
                <a:gd name="T16" fmla="*/ 2520 w 2520"/>
                <a:gd name="T17" fmla="*/ 152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20" h="1144">
                  <a:moveTo>
                    <a:pt x="24" y="1064"/>
                  </a:moveTo>
                  <a:cubicBezTo>
                    <a:pt x="12" y="1104"/>
                    <a:pt x="0" y="1144"/>
                    <a:pt x="72" y="1016"/>
                  </a:cubicBezTo>
                  <a:cubicBezTo>
                    <a:pt x="144" y="888"/>
                    <a:pt x="320" y="336"/>
                    <a:pt x="456" y="296"/>
                  </a:cubicBezTo>
                  <a:cubicBezTo>
                    <a:pt x="592" y="256"/>
                    <a:pt x="768" y="672"/>
                    <a:pt x="888" y="776"/>
                  </a:cubicBezTo>
                  <a:cubicBezTo>
                    <a:pt x="1008" y="880"/>
                    <a:pt x="1064" y="984"/>
                    <a:pt x="1176" y="920"/>
                  </a:cubicBezTo>
                  <a:cubicBezTo>
                    <a:pt x="1288" y="856"/>
                    <a:pt x="1440" y="544"/>
                    <a:pt x="1560" y="392"/>
                  </a:cubicBezTo>
                  <a:cubicBezTo>
                    <a:pt x="1680" y="240"/>
                    <a:pt x="1776" y="16"/>
                    <a:pt x="1896" y="8"/>
                  </a:cubicBezTo>
                  <a:cubicBezTo>
                    <a:pt x="2016" y="0"/>
                    <a:pt x="2176" y="320"/>
                    <a:pt x="2280" y="344"/>
                  </a:cubicBezTo>
                  <a:cubicBezTo>
                    <a:pt x="2384" y="368"/>
                    <a:pt x="2452" y="260"/>
                    <a:pt x="2520" y="152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6" name="Line 14">
              <a:extLst>
                <a:ext uri="{FF2B5EF4-FFF2-40B4-BE49-F238E27FC236}">
                  <a16:creationId xmlns:a16="http://schemas.microsoft.com/office/drawing/2014/main" id="{9D5A2CF6-4DA4-448C-8510-7E013FBDC9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6" y="2880"/>
              <a:ext cx="2304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7" name="Text Box 15">
              <a:extLst>
                <a:ext uri="{FF2B5EF4-FFF2-40B4-BE49-F238E27FC236}">
                  <a16:creationId xmlns:a16="http://schemas.microsoft.com/office/drawing/2014/main" id="{052AE2C7-0673-4680-A456-B2737FF67E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6" y="2688"/>
              <a:ext cx="4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i="1"/>
                <a:t> y</a:t>
              </a:r>
            </a:p>
          </p:txBody>
        </p:sp>
        <p:sp>
          <p:nvSpPr>
            <p:cNvPr id="28688" name="Line 16">
              <a:extLst>
                <a:ext uri="{FF2B5EF4-FFF2-40B4-BE49-F238E27FC236}">
                  <a16:creationId xmlns:a16="http://schemas.microsoft.com/office/drawing/2014/main" id="{060B0607-7289-4F60-AD9A-0E31AD8EC0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2" y="2880"/>
              <a:ext cx="0" cy="57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9" name="Line 17">
              <a:extLst>
                <a:ext uri="{FF2B5EF4-FFF2-40B4-BE49-F238E27FC236}">
                  <a16:creationId xmlns:a16="http://schemas.microsoft.com/office/drawing/2014/main" id="{D96AA0E7-2BEB-4191-9C4F-623B37C379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2" y="2880"/>
              <a:ext cx="0" cy="57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0" name="Line 18">
              <a:extLst>
                <a:ext uri="{FF2B5EF4-FFF2-40B4-BE49-F238E27FC236}">
                  <a16:creationId xmlns:a16="http://schemas.microsoft.com/office/drawing/2014/main" id="{D4EEFC63-A870-4311-8EF6-F20BE9B2C9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0" y="2880"/>
              <a:ext cx="0" cy="57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1" name="Text Box 19">
              <a:extLst>
                <a:ext uri="{FF2B5EF4-FFF2-40B4-BE49-F238E27FC236}">
                  <a16:creationId xmlns:a16="http://schemas.microsoft.com/office/drawing/2014/main" id="{261A9B7B-0C5D-4252-B69B-6AF031BED5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4" y="3408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i="1"/>
                <a:t>x</a:t>
              </a:r>
              <a:r>
                <a:rPr lang="en-US" altLang="en-US" baseline="-25000"/>
                <a:t>1          </a:t>
              </a:r>
              <a:r>
                <a:rPr lang="en-US" altLang="en-US" i="1"/>
                <a:t>x</a:t>
              </a:r>
              <a:r>
                <a:rPr lang="en-US" altLang="en-US" baseline="-25000"/>
                <a:t>2                   </a:t>
              </a:r>
              <a:r>
                <a:rPr lang="en-US" altLang="en-US" i="1"/>
                <a:t>x</a:t>
              </a:r>
              <a:r>
                <a:rPr lang="en-US" altLang="en-US" baseline="-25000"/>
                <a:t>3</a:t>
              </a:r>
            </a:p>
          </p:txBody>
        </p:sp>
        <p:sp>
          <p:nvSpPr>
            <p:cNvPr id="28692" name="Text Box 20">
              <a:extLst>
                <a:ext uri="{FF2B5EF4-FFF2-40B4-BE49-F238E27FC236}">
                  <a16:creationId xmlns:a16="http://schemas.microsoft.com/office/drawing/2014/main" id="{89B5DA04-83A5-46A7-B1CB-40617823EE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52" y="2016"/>
              <a:ext cx="67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i="1"/>
                <a:t>g</a:t>
              </a:r>
              <a:r>
                <a:rPr lang="en-US" altLang="en-US"/>
                <a:t>(</a:t>
              </a:r>
              <a:r>
                <a:rPr lang="en-US" altLang="en-US" i="1"/>
                <a:t>x</a:t>
              </a:r>
              <a:r>
                <a:rPr lang="en-US" altLang="en-US"/>
                <a:t>)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Arial Black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9030</TotalTime>
  <Words>1586</Words>
  <Application>Microsoft Office PowerPoint</Application>
  <PresentationFormat>On-screen Show (4:3)</PresentationFormat>
  <Paragraphs>349</Paragraphs>
  <Slides>51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9" baseType="lpstr">
      <vt:lpstr>Arial</vt:lpstr>
      <vt:lpstr>Arial Black</vt:lpstr>
      <vt:lpstr>Cambria Math</vt:lpstr>
      <vt:lpstr>Monotype Sorts</vt:lpstr>
      <vt:lpstr>Tahoma</vt:lpstr>
      <vt:lpstr>Times New Roman</vt:lpstr>
      <vt:lpstr>Contemporary Portrait</vt:lpstr>
      <vt:lpstr>Equation</vt:lpstr>
      <vt:lpstr>EE 5345</vt:lpstr>
      <vt:lpstr>Transformation on a RV</vt:lpstr>
      <vt:lpstr>Transformation on a RV (cont)</vt:lpstr>
      <vt:lpstr>Transformation on a RV (cont)</vt:lpstr>
      <vt:lpstr>Transformation on a RV (cont)</vt:lpstr>
      <vt:lpstr>Transformation on a RV (cont)</vt:lpstr>
      <vt:lpstr>Transformation on a RV (cont)</vt:lpstr>
      <vt:lpstr>Transformation on a RV (cont)</vt:lpstr>
      <vt:lpstr>Transformation on a RV (cont)</vt:lpstr>
      <vt:lpstr>Transformation on a RV (cont)</vt:lpstr>
      <vt:lpstr>Simple Transformations</vt:lpstr>
      <vt:lpstr>Simple Transformations(cont)</vt:lpstr>
      <vt:lpstr>Generating RV’s</vt:lpstr>
      <vt:lpstr>Synthesizing RV’s (cont)</vt:lpstr>
      <vt:lpstr>Synthesizing RV’s (cont)</vt:lpstr>
      <vt:lpstr>RV Expected Values</vt:lpstr>
      <vt:lpstr>RV Expected Values (cont.)</vt:lpstr>
      <vt:lpstr>RV Expected Values (cont.)</vt:lpstr>
      <vt:lpstr>RV Expected Values (cont.)</vt:lpstr>
      <vt:lpstr>Discrete RV Expected Values</vt:lpstr>
      <vt:lpstr>Discrete RV Moments</vt:lpstr>
      <vt:lpstr>Discrete RV Moments (cont)</vt:lpstr>
      <vt:lpstr>Characteristic Function</vt:lpstr>
      <vt:lpstr>Characteristic Function</vt:lpstr>
      <vt:lpstr>Second Characteristic Function</vt:lpstr>
      <vt:lpstr>Moment  Generating Function</vt:lpstr>
      <vt:lpstr>MGF Properties</vt:lpstr>
      <vt:lpstr>Probability Generating Function</vt:lpstr>
      <vt:lpstr>PGF Properties</vt:lpstr>
      <vt:lpstr>Common Models</vt:lpstr>
      <vt:lpstr>Common Models (cont)</vt:lpstr>
      <vt:lpstr>PowerPoint Presentation</vt:lpstr>
      <vt:lpstr>Common Models (cont)</vt:lpstr>
      <vt:lpstr>Common Models (cont)</vt:lpstr>
      <vt:lpstr>Common Models (cont)</vt:lpstr>
      <vt:lpstr>Common Models (cont)</vt:lpstr>
      <vt:lpstr>Common Models (cont)</vt:lpstr>
      <vt:lpstr>Common Models (cont)</vt:lpstr>
      <vt:lpstr>Common Models (cont)</vt:lpstr>
      <vt:lpstr>Common Models (cont)</vt:lpstr>
      <vt:lpstr>Means &amp; Variance</vt:lpstr>
      <vt:lpstr>Means &amp; Variance</vt:lpstr>
      <vt:lpstr>Means &amp; Variance</vt:lpstr>
      <vt:lpstr>Means &amp; Variance</vt:lpstr>
      <vt:lpstr>Means &amp; Variance</vt:lpstr>
      <vt:lpstr>Tail Inequalities: Markov</vt:lpstr>
      <vt:lpstr>Markov’s Inequality: Proof</vt:lpstr>
      <vt:lpstr>Tail Inequalities: Chebyshev</vt:lpstr>
      <vt:lpstr>Chebyshev’s Inequality: Proof</vt:lpstr>
      <vt:lpstr>Tail Inequalities: Chebyshev</vt:lpstr>
      <vt:lpstr>The Chernoff Bound</vt:lpstr>
    </vt:vector>
  </TitlesOfParts>
  <Company>University of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Transformation on a RV</dc:title>
  <dc:creator>Robert J. Marks II</dc:creator>
  <cp:lastModifiedBy>Marks, Robert</cp:lastModifiedBy>
  <cp:revision>90</cp:revision>
  <dcterms:created xsi:type="dcterms:W3CDTF">2000-09-27T05:47:17Z</dcterms:created>
  <dcterms:modified xsi:type="dcterms:W3CDTF">2021-03-02T18:19:50Z</dcterms:modified>
</cp:coreProperties>
</file>