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7"/>
  </p:notesMasterIdLst>
  <p:sldIdLst>
    <p:sldId id="256" r:id="rId2"/>
    <p:sldId id="277" r:id="rId3"/>
    <p:sldId id="278" r:id="rId4"/>
    <p:sldId id="279" r:id="rId5"/>
    <p:sldId id="28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576" autoAdjust="0"/>
  </p:normalViewPr>
  <p:slideViewPr>
    <p:cSldViewPr>
      <p:cViewPr varScale="1">
        <p:scale>
          <a:sx n="96" d="100"/>
          <a:sy n="96" d="100"/>
        </p:scale>
        <p:origin x="2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3D33248-7399-42FF-94AF-BF6F3C9ECD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D190E70-62EA-4377-9595-F5D151A99E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644EC35-075E-4F47-BE40-F4C6CC2A4D7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D13001F9-267D-4F4E-B930-2273D2181A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E5450D60-621C-4FD0-8DE7-6E9B579122B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5DAD8965-E65B-42FC-91B7-8FFA08FD2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5EEFEA1-5EE3-4076-8897-751BAE9791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E666598-28F2-4664-8F82-A983EA890AE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BAC04D00-F3F7-404A-AD8C-9371B73E71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CC63267F-5EC1-43B1-B9CF-E9CE6219D0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6DA307D2-0715-4028-A870-A26C33ADF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5AB735A1-9593-4EAC-BD6F-A9E07086CE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CBFEECA4-487D-4872-B73E-E210991FA9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0AAFE0A3-C515-4D9B-88D6-96B587F03F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FC75B6FE-A324-474D-AB0F-CC644773E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70F16964-F11E-4D5B-A838-595B0386D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27343669-A504-4A4F-96ED-630685865F2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F6CE5DE1-47A1-4A59-BE50-F4C4E8491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8E2F51E0-B00A-4AF7-B816-E9CC620BE0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D9C86981-F319-4E69-935D-6F6397CABC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76420A0-C535-40AF-A800-C4DDDF444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455948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B45E298-329B-4041-B261-A329E4AF62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A7FB42A-8C8D-42F4-ADA9-1CA1D271B4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F44AEAA-33F6-4898-87D8-75CC3CB63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EAA39-8483-4347-85CB-761927FE19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695874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E47B1FA-65F5-48BC-8BAC-8036CC9B61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107C95AE-4C3A-4F8A-8AEB-1ACE62A359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1F93CE4-B634-4E35-8012-0784B61C2D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2DEF5-7C3F-4136-A022-7EF16DE9A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36594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09599F2-8B68-4EB9-A667-8C1A4CDD77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5F43437-5249-40AE-95E0-0208D635E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7B41CA5-7BF8-4280-A0BA-34435F7C41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96F65-8E09-470A-A274-4B0D3D71FA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341137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3627943-0FC4-4405-9190-002FA1CAA6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85E26B0-65FE-435F-8465-C99D7B5499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4AFC3AD-64BF-4382-B8C9-E741046F08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AF0C5-3A56-47CC-B06B-91B69CDDFD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938182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F23AF51-E58F-4469-90E6-F7A5406D7A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76EDDCC-2D90-4532-8EDF-6C78136A1F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CDD5CFC-BDE5-408B-9E44-C2CD2E285E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2B479-223F-4A34-9560-4CB722328F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271582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D592831D-02BC-4115-93A5-7A26070A23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4E65F4A-A376-439A-846B-6D9819380D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439584F-CC62-4C74-A03D-066D2D7C84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96017-68FE-40F9-BB53-D57EDF26D7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44031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3939ADED-3B82-44EB-835A-7F265BC8E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F73916B8-BF8B-44BB-BA48-B0D286360E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50B2563-7B45-49DD-AE8E-00E64E61E6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46FAD-A44E-4990-9F24-2D16D6FA5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522531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DCBE5512-7716-4113-93C4-A6A5E2ED8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A8DA2B20-0A5F-4EEC-8F4E-06B2E9104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CC90BD4C-31DA-4EF4-B799-A77BCE402A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C157C-8567-485F-B465-EDC4A982E1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577019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390C190-3DC0-4077-A392-6F7475FBA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8CD9B2E-B7D0-457D-9730-EE0A1C9409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7921682-637C-4817-A157-72792B37F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4BABF-6784-42F4-AD7E-BF09D0A1C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628616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1E895C4-92AF-462F-9DDC-7F6CFC3BC1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0F94207-2E19-4E32-8720-117879A91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52BC426-C885-4C6C-99FE-06D3E77ADE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6922C-354D-4780-9ABB-C60870EC3A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444640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AD26BF8-5E55-4D33-BBC5-D3C56FE1479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053B18F-4D13-43D5-A2CB-568CDC76CDB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DC3A39-A30B-4139-872B-12590246E3C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8D266A4-1C9D-4BB7-B2A9-862DE05F8AF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DC7777F-CF9A-427C-A9B1-6783EEA70EB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B354814D-B2F5-4FF8-9355-F6CF499AE0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9F7D93BD-FA80-417C-8AB4-7C518179DEBA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A561D07B-52A7-415A-B4A7-9B4AA50574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BC3C96F1-6370-43B5-A404-DDD56B53A8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4827" name="Rectangle 11">
            <a:extLst>
              <a:ext uri="{FF2B5EF4-FFF2-40B4-BE49-F238E27FC236}">
                <a16:creationId xmlns:a16="http://schemas.microsoft.com/office/drawing/2014/main" id="{C72D5ADF-D9D7-4FD5-B38D-7525153C42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28" name="Rectangle 12">
            <a:extLst>
              <a:ext uri="{FF2B5EF4-FFF2-40B4-BE49-F238E27FC236}">
                <a16:creationId xmlns:a16="http://schemas.microsoft.com/office/drawing/2014/main" id="{B93AD1AD-C698-4F26-A471-2EC2CC584D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© Robert J. Marks II</a:t>
            </a:r>
          </a:p>
        </p:txBody>
      </p:sp>
      <p:sp>
        <p:nvSpPr>
          <p:cNvPr id="34829" name="Rectangle 13">
            <a:extLst>
              <a:ext uri="{FF2B5EF4-FFF2-40B4-BE49-F238E27FC236}">
                <a16:creationId xmlns:a16="http://schemas.microsoft.com/office/drawing/2014/main" id="{944E871F-A0B9-46C1-9E94-71ADD04250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2946829-8BF7-4E8F-AB9B-56692D399F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>
    <p:rand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Zueo5Zn2TJcLdTBLd9H1U8eWDX8wO-FT_OxTsejiRoY/edit?usp=shari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67473A7F-152F-486F-9EF8-C213FD9A6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/>
              <a:t>© Robert 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4E92FE0-0513-43DB-B62E-09BD174FD7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ENGR  5345</a:t>
            </a:r>
          </a:p>
        </p:txBody>
      </p:sp>
      <p:pic>
        <p:nvPicPr>
          <p:cNvPr id="4100" name="Picture 6">
            <a:extLst>
              <a:ext uri="{FF2B5EF4-FFF2-40B4-BE49-F238E27FC236}">
                <a16:creationId xmlns:a16="http://schemas.microsoft.com/office/drawing/2014/main" id="{3B400669-BCAA-403B-B994-388E5AEC5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005013"/>
            <a:ext cx="30480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7">
            <a:extLst>
              <a:ext uri="{FF2B5EF4-FFF2-40B4-BE49-F238E27FC236}">
                <a16:creationId xmlns:a16="http://schemas.microsoft.com/office/drawing/2014/main" id="{C7C6C069-E04C-437B-8140-CD0ABFB1E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924175"/>
            <a:ext cx="47418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Link to course happenings:</a:t>
            </a:r>
            <a:endParaRPr lang="en-US" altLang="en-US">
              <a:hlinkClick r:id="rId3"/>
            </a:endParaRPr>
          </a:p>
          <a:p>
            <a:pPr eaLnBrk="1" hangingPunct="1"/>
            <a:r>
              <a:rPr lang="en-US" altLang="en-US">
                <a:hlinkClick r:id="rId3"/>
              </a:rPr>
              <a:t> https://docs.google.com/spreadsheets/d/1Zueo5Zn2TJcLdTBLd9H1U8eWDX8wO-FT_OxTsejiRoY/edit?usp=sharing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F7E631CD-3B7A-40D8-AEA2-46726DEDC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/>
              <a:t>© Robert J. Marks II</a:t>
            </a:r>
          </a:p>
        </p:txBody>
      </p:sp>
      <p:sp>
        <p:nvSpPr>
          <p:cNvPr id="5123" name="Rectangle 1026">
            <a:extLst>
              <a:ext uri="{FF2B5EF4-FFF2-40B4-BE49-F238E27FC236}">
                <a16:creationId xmlns:a16="http://schemas.microsoft.com/office/drawing/2014/main" id="{FEBC2595-7DEB-4556-B287-FA31A3341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EE  5345</a:t>
            </a:r>
          </a:p>
        </p:txBody>
      </p:sp>
      <p:pic>
        <p:nvPicPr>
          <p:cNvPr id="5124" name="Picture 1029">
            <a:extLst>
              <a:ext uri="{FF2B5EF4-FFF2-40B4-BE49-F238E27FC236}">
                <a16:creationId xmlns:a16="http://schemas.microsoft.com/office/drawing/2014/main" id="{9B243AF4-82CE-4AC0-8F65-300901ADD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8447088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D9E4891-3F48-43A8-8794-A791E7948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</a:t>
            </a:r>
          </a:p>
        </p:txBody>
      </p:sp>
      <p:sp>
        <p:nvSpPr>
          <p:cNvPr id="6147" name="Footer Placeholder 3">
            <a:extLst>
              <a:ext uri="{FF2B5EF4-FFF2-40B4-BE49-F238E27FC236}">
                <a16:creationId xmlns:a16="http://schemas.microsoft.com/office/drawing/2014/main" id="{20C8C3C6-D8FF-4B3D-A39B-DFAF64438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/>
              <a:t>© Robert J. Marks II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B06C51-FAE0-4C97-9E88-A01AB22C8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400" dirty="0"/>
              <a:t>Leviticus 16:8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Aaron shall cast lots for the two goats, one lot for the Lord and the other lot for the scapegoat.</a:t>
            </a:r>
          </a:p>
          <a:p>
            <a:pPr eaLnBrk="1" hangingPunct="1">
              <a:defRPr/>
            </a:pPr>
            <a:r>
              <a:rPr lang="en-US" sz="1400" dirty="0"/>
              <a:t>Numbers 26:55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But the land shall be divided by lot. They shall receive their inheritance according to the names of the tribes of their fathers.</a:t>
            </a:r>
          </a:p>
          <a:p>
            <a:pPr eaLnBrk="1" hangingPunct="1">
              <a:defRPr/>
            </a:pPr>
            <a:r>
              <a:rPr lang="en-US" sz="1400" dirty="0"/>
              <a:t>Joshua 18:10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And Joshua cast lots for them in Shiloh before the Lord, and there Joshua divided the land to the sons of Israel according to their divisions.	</a:t>
            </a:r>
          </a:p>
          <a:p>
            <a:pPr eaLnBrk="1" hangingPunct="1">
              <a:defRPr/>
            </a:pPr>
            <a:r>
              <a:rPr lang="en-US" sz="1400" dirty="0"/>
              <a:t>Proverbs 18:18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The cast lot puts an end to strife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And decides between the mighty ones.</a:t>
            </a:r>
          </a:p>
          <a:p>
            <a:pPr eaLnBrk="1" hangingPunct="1">
              <a:defRPr/>
            </a:pPr>
            <a:r>
              <a:rPr lang="en-US" sz="1400" dirty="0"/>
              <a:t>Matthew 27:35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And when they had crucified Him, they divided up His garments among themselves by casting lots.</a:t>
            </a:r>
          </a:p>
          <a:p>
            <a:pPr eaLnBrk="1" hangingPunct="1">
              <a:defRPr/>
            </a:pPr>
            <a:r>
              <a:rPr lang="en-US" sz="1400" dirty="0"/>
              <a:t>Acts 1:26	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1400" dirty="0"/>
              <a:t>And they drew lots for them, and the lot fell to Matthias; and he was added to the eleven apostles.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185C4DC-A0F7-491E-B550-6B8E787129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</a:t>
            </a:r>
          </a:p>
        </p:txBody>
      </p:sp>
      <p:pic>
        <p:nvPicPr>
          <p:cNvPr id="7171" name="Content Placeholder 5" descr="Text&#10;&#10;Description automatically generated">
            <a:extLst>
              <a:ext uri="{FF2B5EF4-FFF2-40B4-BE49-F238E27FC236}">
                <a16:creationId xmlns:a16="http://schemas.microsoft.com/office/drawing/2014/main" id="{D98B3C4F-4430-4FD6-9A3D-FE9012BF19F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78500" y="1804988"/>
            <a:ext cx="3165475" cy="4552950"/>
          </a:xfrm>
        </p:spPr>
      </p:pic>
      <p:sp>
        <p:nvSpPr>
          <p:cNvPr id="7172" name="Footer Placeholder 3">
            <a:extLst>
              <a:ext uri="{FF2B5EF4-FFF2-40B4-BE49-F238E27FC236}">
                <a16:creationId xmlns:a16="http://schemas.microsoft.com/office/drawing/2014/main" id="{AE63DA36-4E23-4DCE-9E21-77BBF044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/>
              <a:t>© Robert J. Marks II</a:t>
            </a:r>
          </a:p>
        </p:txBody>
      </p:sp>
      <p:sp>
        <p:nvSpPr>
          <p:cNvPr id="7173" name="TextBox 6">
            <a:extLst>
              <a:ext uri="{FF2B5EF4-FFF2-40B4-BE49-F238E27FC236}">
                <a16:creationId xmlns:a16="http://schemas.microsoft.com/office/drawing/2014/main" id="{BEDE0BCD-C082-40ED-83DC-36AE3C254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2438400"/>
            <a:ext cx="5186362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800"/>
              <a:t>“In the early seventeenth century, the outcome of something as simple as a dice roll was consigned to the realm of unknowable chance. Mathematicians largely agreed that it was impossible to predict the probability of an occurrence. </a:t>
            </a:r>
          </a:p>
          <a:p>
            <a:pPr eaLnBrk="1" hangingPunct="1"/>
            <a:endParaRPr lang="en-US" altLang="en-US" sz="1800"/>
          </a:p>
          <a:p>
            <a:pPr eaLnBrk="1" hangingPunct="1"/>
            <a:r>
              <a:rPr lang="en-US" altLang="en-US" sz="1800"/>
              <a:t>“Then, in 1654, Blaise Pascal wrote to Pierre de Fermat explaining that he had discovered how to calculate risk. The two collaborated to develop what is now known as probability theory -- a concept that allows us to think rationally about decisions and events”</a:t>
            </a:r>
            <a:endParaRPr lang="en-US" altLang="en-US" sz="3200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B3775E9-F113-4C28-8758-04A683A743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</a:t>
            </a:r>
          </a:p>
        </p:txBody>
      </p:sp>
      <p:pic>
        <p:nvPicPr>
          <p:cNvPr id="8195" name="Content Placeholder 5" descr="Text&#10;&#10;Description automatically generated">
            <a:extLst>
              <a:ext uri="{FF2B5EF4-FFF2-40B4-BE49-F238E27FC236}">
                <a16:creationId xmlns:a16="http://schemas.microsoft.com/office/drawing/2014/main" id="{0019F7E3-29B1-4A47-A515-2D4047677B0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78500" y="1804988"/>
            <a:ext cx="3165475" cy="4552950"/>
          </a:xfrm>
        </p:spPr>
      </p:pic>
      <p:sp>
        <p:nvSpPr>
          <p:cNvPr id="8196" name="Footer Placeholder 3">
            <a:extLst>
              <a:ext uri="{FF2B5EF4-FFF2-40B4-BE49-F238E27FC236}">
                <a16:creationId xmlns:a16="http://schemas.microsoft.com/office/drawing/2014/main" id="{3533621E-69DB-4F5A-ABBB-77B9BD58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/>
              <a:t>© Robert J. Marks II</a:t>
            </a:r>
          </a:p>
        </p:txBody>
      </p:sp>
      <p:sp>
        <p:nvSpPr>
          <p:cNvPr id="8197" name="TextBox 6">
            <a:extLst>
              <a:ext uri="{FF2B5EF4-FFF2-40B4-BE49-F238E27FC236}">
                <a16:creationId xmlns:a16="http://schemas.microsoft.com/office/drawing/2014/main" id="{A45C4437-0830-4E7C-84C4-3619C9533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2355850"/>
            <a:ext cx="518636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800"/>
              <a:t>The Unfinished Game</a:t>
            </a:r>
          </a:p>
          <a:p>
            <a:pPr eaLnBrk="1" hangingPunct="1"/>
            <a:endParaRPr lang="en-US" altLang="en-US" sz="1800"/>
          </a:p>
          <a:p>
            <a:pPr eaLnBrk="1" hangingPunct="1"/>
            <a:r>
              <a:rPr lang="en-US" altLang="en-US" sz="1800"/>
              <a:t>Winner is the best of five tosses of a fair coin.</a:t>
            </a:r>
          </a:p>
          <a:p>
            <a:pPr eaLnBrk="1" hangingPunct="1"/>
            <a:endParaRPr lang="en-US" altLang="en-US" sz="1800"/>
          </a:p>
          <a:p>
            <a:pPr eaLnBrk="1" hangingPunct="1"/>
            <a:r>
              <a:rPr lang="en-US" altLang="en-US" sz="1800"/>
              <a:t>Winner takes all:  $5000.</a:t>
            </a:r>
          </a:p>
          <a:p>
            <a:pPr eaLnBrk="1" hangingPunct="1"/>
            <a:endParaRPr lang="en-US" altLang="en-US" sz="1800"/>
          </a:p>
          <a:p>
            <a:pPr eaLnBrk="1" hangingPunct="1"/>
            <a:r>
              <a:rPr lang="en-US" altLang="en-US" sz="1800"/>
              <a:t>What happens if game is unfinished?</a:t>
            </a:r>
          </a:p>
          <a:p>
            <a:pPr eaLnBrk="1" hangingPunct="1"/>
            <a:endParaRPr lang="en-US" altLang="en-US" sz="1800"/>
          </a:p>
          <a:p>
            <a:pPr eaLnBrk="1" hangingPunct="1"/>
            <a:r>
              <a:rPr lang="en-US" altLang="en-US" sz="1800"/>
              <a:t>Pascal has two wins. Fermat one. Fermat dies.</a:t>
            </a:r>
          </a:p>
          <a:p>
            <a:pPr eaLnBrk="1" hangingPunct="1"/>
            <a:endParaRPr lang="en-US" altLang="en-US" sz="1800"/>
          </a:p>
          <a:p>
            <a:pPr eaLnBrk="1" hangingPunct="1"/>
            <a:r>
              <a:rPr lang="en-US" altLang="en-US" sz="1800"/>
              <a:t>How should the pot be divided?</a:t>
            </a:r>
          </a:p>
          <a:p>
            <a:pPr eaLnBrk="1" hangingPunct="1"/>
            <a:endParaRPr lang="en-US" altLang="en-US" sz="1800"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231</TotalTime>
  <Words>351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Tahoma</vt:lpstr>
      <vt:lpstr>Arial</vt:lpstr>
      <vt:lpstr>Wingdings</vt:lpstr>
      <vt:lpstr>Times New Roman</vt:lpstr>
      <vt:lpstr>Blends</vt:lpstr>
      <vt:lpstr>ENGR  5345</vt:lpstr>
      <vt:lpstr>EE  5345</vt:lpstr>
      <vt:lpstr>History</vt:lpstr>
      <vt:lpstr>History</vt:lpstr>
      <vt:lpstr>History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35</cp:revision>
  <cp:lastPrinted>1601-01-01T00:00:00Z</cp:lastPrinted>
  <dcterms:created xsi:type="dcterms:W3CDTF">2000-09-23T22:54:31Z</dcterms:created>
  <dcterms:modified xsi:type="dcterms:W3CDTF">2021-02-02T17:17:47Z</dcterms:modified>
</cp:coreProperties>
</file>